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7" r:id="rId82"/>
    <p:sldId id="336" r:id="rId83"/>
    <p:sldId id="338" r:id="rId84"/>
    <p:sldId id="339" r:id="rId85"/>
    <p:sldId id="340" r:id="rId86"/>
    <p:sldId id="341" r:id="rId87"/>
    <p:sldId id="342"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94660"/>
  </p:normalViewPr>
  <p:slideViewPr>
    <p:cSldViewPr>
      <p:cViewPr varScale="1">
        <p:scale>
          <a:sx n="38" d="100"/>
          <a:sy n="38" d="100"/>
        </p:scale>
        <p:origin x="54" y="12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76FC-905F-469E-9832-C026082F3BFE}" type="datetimeFigureOut">
              <a:rPr lang="en-GB" smtClean="0"/>
              <a:pPr/>
              <a:t>08/03/2025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776FC-905F-469E-9832-C026082F3BFE}" type="datetimeFigureOut">
              <a:rPr lang="en-GB" smtClean="0"/>
              <a:pPr/>
              <a:t>08/03/2025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A0635-90B8-4D4E-8A77-DD598A884F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CSS</a:t>
            </a:r>
            <a:r>
              <a:rPr lang="en-US" dirty="0"/>
              <a:t> INCLUSION </a:t>
            </a:r>
            <a:br>
              <a:rPr lang="en-US" dirty="0"/>
            </a:b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CSS –The </a:t>
            </a:r>
            <a:r>
              <a:rPr lang="en-US" b="1" i="1" dirty="0"/>
              <a:t>style Attribute</a:t>
            </a:r>
            <a:endParaRPr lang="en-US" dirty="0"/>
          </a:p>
        </p:txBody>
      </p:sp>
      <p:sp>
        <p:nvSpPr>
          <p:cNvPr id="3" name="Content Placeholder 2"/>
          <p:cNvSpPr>
            <a:spLocks noGrp="1"/>
          </p:cNvSpPr>
          <p:nvPr>
            <p:ph idx="1"/>
          </p:nvPr>
        </p:nvSpPr>
        <p:spPr/>
        <p:txBody>
          <a:bodyPr/>
          <a:lstStyle/>
          <a:p>
            <a:r>
              <a:rPr lang="en-US" dirty="0"/>
              <a:t>Following is the example of inline CSS based on the above syntax: </a:t>
            </a:r>
          </a:p>
          <a:p>
            <a:r>
              <a:rPr lang="en-US" dirty="0"/>
              <a:t>&lt;h1 style ="color:#36C;"&gt; This is inline CSS &lt;/h1&gt; </a:t>
            </a:r>
          </a:p>
          <a:p>
            <a:r>
              <a:rPr lang="en-US" dirty="0"/>
              <a:t>It will produce the following result: </a:t>
            </a:r>
          </a:p>
        </p:txBody>
      </p:sp>
      <p:pic>
        <p:nvPicPr>
          <p:cNvPr id="1026" name="Picture 2"/>
          <p:cNvPicPr>
            <a:picLocks noChangeAspect="1" noChangeArrowheads="1"/>
          </p:cNvPicPr>
          <p:nvPr/>
        </p:nvPicPr>
        <p:blipFill>
          <a:blip r:embed="rId2"/>
          <a:srcRect/>
          <a:stretch>
            <a:fillRect/>
          </a:stretch>
        </p:blipFill>
        <p:spPr bwMode="auto">
          <a:xfrm>
            <a:off x="857224" y="4429132"/>
            <a:ext cx="3442631" cy="85725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External CSS -The &lt;link&gt; Element</a:t>
            </a:r>
            <a:endParaRPr lang="en-US" dirty="0"/>
          </a:p>
        </p:txBody>
      </p:sp>
      <p:sp>
        <p:nvSpPr>
          <p:cNvPr id="3" name="Content Placeholder 2"/>
          <p:cNvSpPr>
            <a:spLocks noGrp="1"/>
          </p:cNvSpPr>
          <p:nvPr>
            <p:ph idx="1"/>
          </p:nvPr>
        </p:nvSpPr>
        <p:spPr/>
        <p:txBody>
          <a:bodyPr/>
          <a:lstStyle/>
          <a:p>
            <a:r>
              <a:rPr lang="en-US" dirty="0"/>
              <a:t>The &lt;link&gt; element can be used to include an external </a:t>
            </a:r>
            <a:r>
              <a:rPr lang="en-US" dirty="0" err="1"/>
              <a:t>stylesheet</a:t>
            </a:r>
            <a:r>
              <a:rPr lang="en-US" dirty="0"/>
              <a:t> file in your HTML document. </a:t>
            </a:r>
          </a:p>
          <a:p>
            <a:r>
              <a:rPr lang="en-US" dirty="0"/>
              <a:t>An external style sheet is a separate text file with </a:t>
            </a:r>
            <a:r>
              <a:rPr lang="en-US" b="1" dirty="0"/>
              <a:t>.</a:t>
            </a:r>
            <a:r>
              <a:rPr lang="en-US" b="1" dirty="0" err="1"/>
              <a:t>css</a:t>
            </a:r>
            <a:r>
              <a:rPr lang="en-US" dirty="0"/>
              <a:t> extension. </a:t>
            </a:r>
          </a:p>
          <a:p>
            <a:r>
              <a:rPr lang="en-US" dirty="0"/>
              <a:t>You define all the Style rules within this text file and then you can include this file in any HTML document using &lt;link&gt; element.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CSS -The &lt;link&gt; Element</a:t>
            </a:r>
            <a:endParaRPr lang="en-US" dirty="0"/>
          </a:p>
        </p:txBody>
      </p:sp>
      <p:sp>
        <p:nvSpPr>
          <p:cNvPr id="3" name="Content Placeholder 2"/>
          <p:cNvSpPr>
            <a:spLocks noGrp="1"/>
          </p:cNvSpPr>
          <p:nvPr>
            <p:ph idx="1"/>
          </p:nvPr>
        </p:nvSpPr>
        <p:spPr/>
        <p:txBody>
          <a:bodyPr/>
          <a:lstStyle/>
          <a:p>
            <a:r>
              <a:rPr lang="en-US" dirty="0"/>
              <a:t>Here is the generic syntax of including external CSS file: </a:t>
            </a:r>
          </a:p>
          <a:p>
            <a:r>
              <a:rPr lang="en-US" dirty="0"/>
              <a:t>&lt;head&gt; </a:t>
            </a:r>
          </a:p>
          <a:p>
            <a:r>
              <a:rPr lang="en-US" dirty="0"/>
              <a:t>&lt;link type="text/</a:t>
            </a:r>
            <a:r>
              <a:rPr lang="en-US" dirty="0" err="1"/>
              <a:t>css</a:t>
            </a:r>
            <a:r>
              <a:rPr lang="en-US" dirty="0"/>
              <a:t>" </a:t>
            </a:r>
            <a:r>
              <a:rPr lang="en-US" dirty="0" err="1"/>
              <a:t>href</a:t>
            </a:r>
            <a:r>
              <a:rPr lang="en-US" dirty="0"/>
              <a:t>="..." media="..." /&gt; </a:t>
            </a:r>
          </a:p>
          <a:p>
            <a:r>
              <a:rPr lang="en-US" dirty="0"/>
              <a:t>&lt;/head&gt; </a:t>
            </a:r>
          </a:p>
          <a:p>
            <a:r>
              <a:rPr lang="en-US" dirty="0"/>
              <a:t>Attributes associated with &lt;style&gt; elements are: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CSS -The &lt;link&gt; Element</a:t>
            </a:r>
            <a:endParaRPr lang="en-US" dirty="0"/>
          </a:p>
        </p:txBody>
      </p:sp>
      <p:sp>
        <p:nvSpPr>
          <p:cNvPr id="3" name="Content Placeholder 2"/>
          <p:cNvSpPr>
            <a:spLocks noGrp="1"/>
          </p:cNvSpPr>
          <p:nvPr>
            <p:ph idx="1"/>
          </p:nvPr>
        </p:nvSpPr>
        <p:spPr/>
        <p:txBody>
          <a:bodyPr>
            <a:normAutofit/>
          </a:bodyPr>
          <a:lstStyle/>
          <a:p>
            <a:r>
              <a:rPr lang="en-US" b="1" dirty="0"/>
              <a:t>Attribute 	</a:t>
            </a:r>
          </a:p>
          <a:p>
            <a:pPr lvl="1"/>
            <a:r>
              <a:rPr lang="en-US" dirty="0"/>
              <a:t>type 	</a:t>
            </a:r>
          </a:p>
          <a:p>
            <a:r>
              <a:rPr lang="en-US" b="1" dirty="0"/>
              <a:t>Value 	</a:t>
            </a:r>
          </a:p>
          <a:p>
            <a:pPr lvl="1"/>
            <a:r>
              <a:rPr lang="en-US" dirty="0"/>
              <a:t>text/</a:t>
            </a:r>
            <a:r>
              <a:rPr lang="en-US" dirty="0" err="1"/>
              <a:t>css</a:t>
            </a:r>
            <a:r>
              <a:rPr lang="en-US" dirty="0"/>
              <a:t> 	</a:t>
            </a:r>
          </a:p>
          <a:p>
            <a:r>
              <a:rPr lang="en-US" b="1" dirty="0"/>
              <a:t>Description 	</a:t>
            </a:r>
          </a:p>
          <a:p>
            <a:pPr lvl="1"/>
            <a:r>
              <a:rPr lang="en-US" dirty="0"/>
              <a:t>Specifies the style sheet language as a content-type (MIME type). </a:t>
            </a:r>
          </a:p>
          <a:p>
            <a:pPr lvl="1"/>
            <a:r>
              <a:rPr lang="en-US" dirty="0"/>
              <a:t>This attribute is required.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CSS -The &lt;link&gt; Element</a:t>
            </a:r>
            <a:endParaRPr lang="en-US" dirty="0"/>
          </a:p>
        </p:txBody>
      </p:sp>
      <p:sp>
        <p:nvSpPr>
          <p:cNvPr id="3" name="Content Placeholder 2"/>
          <p:cNvSpPr>
            <a:spLocks noGrp="1"/>
          </p:cNvSpPr>
          <p:nvPr>
            <p:ph idx="1"/>
          </p:nvPr>
        </p:nvSpPr>
        <p:spPr/>
        <p:txBody>
          <a:bodyPr/>
          <a:lstStyle/>
          <a:p>
            <a:r>
              <a:rPr lang="en-US" b="1" dirty="0"/>
              <a:t>Attribute 	</a:t>
            </a:r>
          </a:p>
          <a:p>
            <a:pPr lvl="1"/>
            <a:r>
              <a:rPr lang="en-US" dirty="0" err="1"/>
              <a:t>href</a:t>
            </a:r>
            <a:r>
              <a:rPr lang="en-US" dirty="0"/>
              <a:t> 	</a:t>
            </a:r>
          </a:p>
          <a:p>
            <a:r>
              <a:rPr lang="en-US" b="1" dirty="0"/>
              <a:t>Value 	</a:t>
            </a:r>
          </a:p>
          <a:p>
            <a:pPr lvl="1"/>
            <a:r>
              <a:rPr lang="en-US" dirty="0"/>
              <a:t>URL 	</a:t>
            </a:r>
          </a:p>
          <a:p>
            <a:r>
              <a:rPr lang="en-US" b="1" dirty="0"/>
              <a:t>Description 	</a:t>
            </a:r>
          </a:p>
          <a:p>
            <a:pPr lvl="1"/>
            <a:r>
              <a:rPr lang="en-US" dirty="0"/>
              <a:t>Specifies the style sheet file having Style rules.</a:t>
            </a:r>
          </a:p>
          <a:p>
            <a:pPr lvl="1"/>
            <a:r>
              <a:rPr lang="en-US" dirty="0"/>
              <a:t>This attribute is a required. 	</a:t>
            </a:r>
          </a:p>
          <a:p>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CSS -The &lt;link&gt; Element</a:t>
            </a:r>
            <a:endParaRPr lang="en-US" dirty="0"/>
          </a:p>
        </p:txBody>
      </p:sp>
      <p:sp>
        <p:nvSpPr>
          <p:cNvPr id="3" name="Content Placeholder 2"/>
          <p:cNvSpPr>
            <a:spLocks noGrp="1"/>
          </p:cNvSpPr>
          <p:nvPr>
            <p:ph idx="1"/>
          </p:nvPr>
        </p:nvSpPr>
        <p:spPr/>
        <p:txBody>
          <a:bodyPr numCol="2">
            <a:normAutofit fontScale="92500" lnSpcReduction="10000"/>
          </a:bodyPr>
          <a:lstStyle/>
          <a:p>
            <a:r>
              <a:rPr lang="en-US" b="1" dirty="0"/>
              <a:t>Attribute 	</a:t>
            </a:r>
          </a:p>
          <a:p>
            <a:pPr lvl="1"/>
            <a:r>
              <a:rPr lang="en-US" dirty="0"/>
              <a:t>media 	</a:t>
            </a:r>
          </a:p>
          <a:p>
            <a:r>
              <a:rPr lang="en-US" b="1" dirty="0"/>
              <a:t>Value 	</a:t>
            </a:r>
          </a:p>
          <a:p>
            <a:pPr lvl="1"/>
            <a:r>
              <a:rPr lang="en-US" dirty="0"/>
              <a:t>screen </a:t>
            </a:r>
          </a:p>
          <a:p>
            <a:pPr lvl="1"/>
            <a:r>
              <a:rPr lang="en-US" dirty="0" err="1"/>
              <a:t>tty</a:t>
            </a:r>
            <a:r>
              <a:rPr lang="en-US" dirty="0"/>
              <a:t> </a:t>
            </a:r>
          </a:p>
          <a:p>
            <a:pPr lvl="1"/>
            <a:r>
              <a:rPr lang="en-US" dirty="0" err="1"/>
              <a:t>tv</a:t>
            </a:r>
            <a:r>
              <a:rPr lang="en-US" dirty="0"/>
              <a:t> </a:t>
            </a:r>
          </a:p>
          <a:p>
            <a:pPr lvl="1"/>
            <a:r>
              <a:rPr lang="en-US" dirty="0"/>
              <a:t>projection </a:t>
            </a:r>
          </a:p>
          <a:p>
            <a:pPr lvl="1"/>
            <a:r>
              <a:rPr lang="en-US" dirty="0"/>
              <a:t>handheld </a:t>
            </a:r>
          </a:p>
          <a:p>
            <a:pPr lvl="1"/>
            <a:r>
              <a:rPr lang="en-US" dirty="0"/>
              <a:t>print </a:t>
            </a:r>
          </a:p>
          <a:p>
            <a:pPr lvl="1"/>
            <a:r>
              <a:rPr lang="en-US" dirty="0" err="1"/>
              <a:t>braille</a:t>
            </a:r>
            <a:r>
              <a:rPr lang="en-US" dirty="0"/>
              <a:t> </a:t>
            </a:r>
          </a:p>
          <a:p>
            <a:pPr lvl="1"/>
            <a:r>
              <a:rPr lang="en-US" dirty="0"/>
              <a:t>aural </a:t>
            </a:r>
          </a:p>
          <a:p>
            <a:pPr lvl="1"/>
            <a:r>
              <a:rPr lang="en-US" dirty="0"/>
              <a:t>all </a:t>
            </a:r>
          </a:p>
          <a:p>
            <a:r>
              <a:rPr lang="en-US" b="1" dirty="0"/>
              <a:t>Description 	</a:t>
            </a:r>
          </a:p>
          <a:p>
            <a:pPr lvl="1"/>
            <a:r>
              <a:rPr lang="en-US" dirty="0"/>
              <a:t>Specifies the device the document will be displayed on. </a:t>
            </a:r>
          </a:p>
          <a:p>
            <a:pPr lvl="1"/>
            <a:r>
              <a:rPr lang="en-US" dirty="0"/>
              <a:t>Default value is </a:t>
            </a:r>
            <a:r>
              <a:rPr lang="en-US" i="1" dirty="0"/>
              <a:t>all. </a:t>
            </a:r>
          </a:p>
          <a:p>
            <a:pPr lvl="1"/>
            <a:r>
              <a:rPr lang="en-US" i="1" dirty="0"/>
              <a:t>This is an optional attribute.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CSS -The &lt;link&gt; Element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Consider a simple style sheet file with a name </a:t>
            </a:r>
            <a:r>
              <a:rPr lang="en-US" i="1" dirty="0"/>
              <a:t>mystyle.css having the following rules: </a:t>
            </a:r>
          </a:p>
          <a:p>
            <a:r>
              <a:rPr lang="en-US" dirty="0"/>
              <a:t>h1, h2, h3 { </a:t>
            </a:r>
          </a:p>
          <a:p>
            <a:r>
              <a:rPr lang="en-US" dirty="0"/>
              <a:t>color: #36C; </a:t>
            </a:r>
          </a:p>
          <a:p>
            <a:r>
              <a:rPr lang="en-US" dirty="0"/>
              <a:t>font-weight: normal; </a:t>
            </a:r>
          </a:p>
          <a:p>
            <a:r>
              <a:rPr lang="en-US" dirty="0"/>
              <a:t>letter-spacing: .4em; </a:t>
            </a:r>
          </a:p>
          <a:p>
            <a:r>
              <a:rPr lang="en-US" dirty="0"/>
              <a:t>margin-bottom: 1em; </a:t>
            </a:r>
          </a:p>
          <a:p>
            <a:r>
              <a:rPr lang="en-US" dirty="0"/>
              <a:t>text-transform: lowercase; </a:t>
            </a:r>
          </a:p>
          <a:p>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CSS -The &lt;link&gt; Element</a:t>
            </a:r>
            <a:endParaRPr lang="en-US" dirty="0"/>
          </a:p>
        </p:txBody>
      </p:sp>
      <p:sp>
        <p:nvSpPr>
          <p:cNvPr id="3" name="Content Placeholder 2"/>
          <p:cNvSpPr>
            <a:spLocks noGrp="1"/>
          </p:cNvSpPr>
          <p:nvPr>
            <p:ph idx="1"/>
          </p:nvPr>
        </p:nvSpPr>
        <p:spPr/>
        <p:txBody>
          <a:bodyPr/>
          <a:lstStyle/>
          <a:p>
            <a:r>
              <a:rPr lang="en-US" dirty="0"/>
              <a:t>Now you can include this file </a:t>
            </a:r>
            <a:r>
              <a:rPr lang="en-US" i="1" dirty="0"/>
              <a:t>mystyle.css in any HTML document as follows: </a:t>
            </a:r>
          </a:p>
          <a:p>
            <a:r>
              <a:rPr lang="en-US" dirty="0"/>
              <a:t>&lt;head&gt; </a:t>
            </a:r>
          </a:p>
          <a:p>
            <a:r>
              <a:rPr lang="en-US" dirty="0"/>
              <a:t>&lt;link type="text/</a:t>
            </a:r>
            <a:r>
              <a:rPr lang="en-US" dirty="0" err="1"/>
              <a:t>css</a:t>
            </a:r>
            <a:r>
              <a:rPr lang="en-US" dirty="0"/>
              <a:t>" </a:t>
            </a:r>
            <a:r>
              <a:rPr lang="en-US" dirty="0" err="1"/>
              <a:t>href</a:t>
            </a:r>
            <a:r>
              <a:rPr lang="en-US" dirty="0"/>
              <a:t>="mystyle.css" media="all" /&gt; </a:t>
            </a:r>
          </a:p>
          <a:p>
            <a:r>
              <a:rPr lang="en-US" dirty="0"/>
              <a:t>&lt;/head&gt;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Imported CSS -@import Rule</a:t>
            </a:r>
            <a:endParaRPr lang="en-US" dirty="0"/>
          </a:p>
        </p:txBody>
      </p:sp>
      <p:sp>
        <p:nvSpPr>
          <p:cNvPr id="3" name="Content Placeholder 2"/>
          <p:cNvSpPr>
            <a:spLocks noGrp="1"/>
          </p:cNvSpPr>
          <p:nvPr>
            <p:ph idx="1"/>
          </p:nvPr>
        </p:nvSpPr>
        <p:spPr/>
        <p:txBody>
          <a:bodyPr/>
          <a:lstStyle/>
          <a:p>
            <a:r>
              <a:rPr lang="en-US" dirty="0"/>
              <a:t>@import is used to import an external </a:t>
            </a:r>
            <a:r>
              <a:rPr lang="en-US" dirty="0" err="1"/>
              <a:t>stylesheet</a:t>
            </a:r>
            <a:r>
              <a:rPr lang="en-US" dirty="0"/>
              <a:t> in a manner similar to the &lt;link&gt; element.</a:t>
            </a:r>
          </a:p>
          <a:p>
            <a:r>
              <a:rPr lang="en-US" dirty="0"/>
              <a:t>Here is the generic syntax of @import rule. </a:t>
            </a:r>
          </a:p>
          <a:p>
            <a:r>
              <a:rPr lang="en-US" dirty="0"/>
              <a:t>&lt;head&gt; </a:t>
            </a:r>
          </a:p>
          <a:p>
            <a:r>
              <a:rPr lang="en-US" dirty="0"/>
              <a:t>@import "URL"; </a:t>
            </a:r>
          </a:p>
          <a:p>
            <a:r>
              <a:rPr lang="en-US" dirty="0"/>
              <a:t>&lt;/head&gt;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Imported CSS -@import Rule</a:t>
            </a:r>
            <a:endParaRPr lang="en-US" dirty="0"/>
          </a:p>
        </p:txBody>
      </p:sp>
      <p:sp>
        <p:nvSpPr>
          <p:cNvPr id="3" name="Content Placeholder 2"/>
          <p:cNvSpPr>
            <a:spLocks noGrp="1"/>
          </p:cNvSpPr>
          <p:nvPr>
            <p:ph idx="1"/>
          </p:nvPr>
        </p:nvSpPr>
        <p:spPr/>
        <p:txBody>
          <a:bodyPr/>
          <a:lstStyle/>
          <a:p>
            <a:r>
              <a:rPr lang="en-US" dirty="0"/>
              <a:t>Here URL is the URL of the style sheet file having style rules. </a:t>
            </a:r>
          </a:p>
          <a:p>
            <a:r>
              <a:rPr lang="en-US" dirty="0"/>
              <a:t>You can use another syntax as well: </a:t>
            </a:r>
          </a:p>
          <a:p>
            <a:r>
              <a:rPr lang="en-US" dirty="0"/>
              <a:t>&lt;head&gt; </a:t>
            </a:r>
          </a:p>
          <a:p>
            <a:r>
              <a:rPr lang="en-US" dirty="0"/>
              <a:t>&lt;@import </a:t>
            </a:r>
            <a:r>
              <a:rPr lang="en-US" dirty="0" err="1"/>
              <a:t>url</a:t>
            </a:r>
            <a:r>
              <a:rPr lang="en-US" dirty="0"/>
              <a:t>("URL"); </a:t>
            </a:r>
          </a:p>
          <a:p>
            <a:r>
              <a:rPr lang="en-US" dirty="0"/>
              <a:t>&lt;/head&gt;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CSS </a:t>
            </a:r>
            <a:r>
              <a:rPr lang="en-US"/>
              <a:t>INCLUSION</a:t>
            </a:r>
            <a:endParaRPr lang="en-US" dirty="0"/>
          </a:p>
        </p:txBody>
      </p:sp>
      <p:sp>
        <p:nvSpPr>
          <p:cNvPr id="3" name="Content Placeholder 2"/>
          <p:cNvSpPr>
            <a:spLocks noGrp="1"/>
          </p:cNvSpPr>
          <p:nvPr>
            <p:ph idx="1"/>
          </p:nvPr>
        </p:nvSpPr>
        <p:spPr/>
        <p:txBody>
          <a:bodyPr>
            <a:normAutofit/>
          </a:bodyPr>
          <a:lstStyle/>
          <a:p>
            <a:r>
              <a:rPr lang="en-US" dirty="0"/>
              <a:t>There are four ways to associate styles with your HTML document. </a:t>
            </a:r>
          </a:p>
          <a:p>
            <a:r>
              <a:rPr lang="en-US" dirty="0"/>
              <a:t>Most commonly used methods are inline CSS and External CSS.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Imported CSS -@import Rule</a:t>
            </a:r>
            <a:endParaRPr lang="en-US" dirty="0"/>
          </a:p>
        </p:txBody>
      </p:sp>
      <p:sp>
        <p:nvSpPr>
          <p:cNvPr id="3" name="Content Placeholder 2"/>
          <p:cNvSpPr>
            <a:spLocks noGrp="1"/>
          </p:cNvSpPr>
          <p:nvPr>
            <p:ph idx="1"/>
          </p:nvPr>
        </p:nvSpPr>
        <p:spPr/>
        <p:txBody>
          <a:bodyPr/>
          <a:lstStyle/>
          <a:p>
            <a:r>
              <a:rPr lang="en-US" dirty="0"/>
              <a:t>Following is the example showing you how to import a style sheet file into an HTML document: </a:t>
            </a:r>
          </a:p>
          <a:p>
            <a:r>
              <a:rPr lang="en-US" dirty="0"/>
              <a:t>&lt;head&gt; </a:t>
            </a:r>
          </a:p>
          <a:p>
            <a:r>
              <a:rPr lang="en-US" dirty="0"/>
              <a:t>@import "mystyle.css"; </a:t>
            </a:r>
          </a:p>
          <a:p>
            <a:r>
              <a:rPr lang="en-US" dirty="0"/>
              <a:t>&lt;/head&gt;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Rules Overriding</a:t>
            </a:r>
            <a:endParaRPr lang="en-US" dirty="0"/>
          </a:p>
        </p:txBody>
      </p:sp>
      <p:sp>
        <p:nvSpPr>
          <p:cNvPr id="3" name="Content Placeholder 2"/>
          <p:cNvSpPr>
            <a:spLocks noGrp="1"/>
          </p:cNvSpPr>
          <p:nvPr>
            <p:ph idx="1"/>
          </p:nvPr>
        </p:nvSpPr>
        <p:spPr/>
        <p:txBody>
          <a:bodyPr>
            <a:normAutofit/>
          </a:bodyPr>
          <a:lstStyle/>
          <a:p>
            <a:r>
              <a:rPr lang="en-US" dirty="0"/>
              <a:t>We have discussed four ways to include style sheet rules in an HTML document.</a:t>
            </a:r>
          </a:p>
          <a:p>
            <a:r>
              <a:rPr lang="en-US" dirty="0"/>
              <a:t>Here is the rule to override any Style Sheet Rule. </a:t>
            </a:r>
          </a:p>
          <a:p>
            <a:pPr lvl="1"/>
            <a:r>
              <a:rPr lang="en-US" dirty="0"/>
              <a:t>Any inline style sheet takes the highest priority.</a:t>
            </a:r>
          </a:p>
          <a:p>
            <a:pPr lvl="1"/>
            <a:r>
              <a:rPr lang="en-US" dirty="0"/>
              <a:t>So, it will override any rule defined in &lt;style&gt;...&lt;/style&gt; tags or the rules defined in any external style sheet file.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Rules Overriding</a:t>
            </a:r>
            <a:endParaRPr lang="en-US" dirty="0"/>
          </a:p>
        </p:txBody>
      </p:sp>
      <p:sp>
        <p:nvSpPr>
          <p:cNvPr id="3" name="Content Placeholder 2"/>
          <p:cNvSpPr>
            <a:spLocks noGrp="1"/>
          </p:cNvSpPr>
          <p:nvPr>
            <p:ph idx="1"/>
          </p:nvPr>
        </p:nvSpPr>
        <p:spPr/>
        <p:txBody>
          <a:bodyPr/>
          <a:lstStyle/>
          <a:p>
            <a:pPr lvl="1"/>
            <a:r>
              <a:rPr lang="en-US" dirty="0"/>
              <a:t>Any rule defined in &lt;style&gt;...&lt;/style&gt; tags will override the rules defined in any external style sheet file. </a:t>
            </a:r>
          </a:p>
          <a:p>
            <a:pPr lvl="1"/>
            <a:r>
              <a:rPr lang="en-US" dirty="0"/>
              <a:t>Any rule defined in the external style sheet file takes the lowest priority, and the rules defined in this file will be applied only when the above two rules are not applicable. </a:t>
            </a:r>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Old Browsers</a:t>
            </a:r>
            <a:endParaRPr lang="en-US" dirty="0"/>
          </a:p>
        </p:txBody>
      </p:sp>
      <p:sp>
        <p:nvSpPr>
          <p:cNvPr id="3" name="Content Placeholder 2"/>
          <p:cNvSpPr>
            <a:spLocks noGrp="1"/>
          </p:cNvSpPr>
          <p:nvPr>
            <p:ph idx="1"/>
          </p:nvPr>
        </p:nvSpPr>
        <p:spPr/>
        <p:txBody>
          <a:bodyPr/>
          <a:lstStyle/>
          <a:p>
            <a:r>
              <a:rPr lang="en-US" dirty="0"/>
              <a:t>There are still many old browsers who do not support CSS. </a:t>
            </a:r>
          </a:p>
          <a:p>
            <a:r>
              <a:rPr lang="en-US" dirty="0"/>
              <a:t>So, we should take care while writing our Embedded CSS in an HTML document. </a:t>
            </a:r>
          </a:p>
          <a:p>
            <a:r>
              <a:rPr lang="en-US" dirty="0"/>
              <a:t>The following snippet shows how to use comment tags to hide CSS from older browsers: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Handling Old Browsers</a:t>
            </a:r>
            <a:endParaRPr lang="en-US" dirty="0"/>
          </a:p>
        </p:txBody>
      </p:sp>
      <p:sp>
        <p:nvSpPr>
          <p:cNvPr id="3" name="Content Placeholder 2"/>
          <p:cNvSpPr>
            <a:spLocks noGrp="1"/>
          </p:cNvSpPr>
          <p:nvPr>
            <p:ph idx="1"/>
          </p:nvPr>
        </p:nvSpPr>
        <p:spPr/>
        <p:txBody>
          <a:bodyPr/>
          <a:lstStyle/>
          <a:p>
            <a:r>
              <a:rPr lang="en-US" dirty="0"/>
              <a:t>&lt;style type="text/</a:t>
            </a:r>
            <a:r>
              <a:rPr lang="en-US" dirty="0" err="1"/>
              <a:t>css</a:t>
            </a:r>
            <a:r>
              <a:rPr lang="en-US" dirty="0"/>
              <a:t>"&gt; </a:t>
            </a:r>
          </a:p>
          <a:p>
            <a:r>
              <a:rPr lang="en-US" dirty="0"/>
              <a:t>&lt;!-- </a:t>
            </a:r>
          </a:p>
          <a:p>
            <a:r>
              <a:rPr lang="en-US" dirty="0"/>
              <a:t>body, td { </a:t>
            </a:r>
          </a:p>
          <a:p>
            <a:r>
              <a:rPr lang="en-US" dirty="0"/>
              <a:t>color: blue; </a:t>
            </a:r>
          </a:p>
          <a:p>
            <a:r>
              <a:rPr lang="en-US" dirty="0"/>
              <a:t>} </a:t>
            </a:r>
          </a:p>
          <a:p>
            <a:r>
              <a:rPr lang="en-US" dirty="0"/>
              <a:t>--&gt; </a:t>
            </a:r>
          </a:p>
          <a:p>
            <a:r>
              <a:rPr lang="en-US" dirty="0"/>
              <a:t>&lt;/style&gt;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Comments</a:t>
            </a:r>
            <a:endParaRPr lang="en-US" dirty="0"/>
          </a:p>
        </p:txBody>
      </p:sp>
      <p:sp>
        <p:nvSpPr>
          <p:cNvPr id="3" name="Content Placeholder 2"/>
          <p:cNvSpPr>
            <a:spLocks noGrp="1"/>
          </p:cNvSpPr>
          <p:nvPr>
            <p:ph idx="1"/>
          </p:nvPr>
        </p:nvSpPr>
        <p:spPr/>
        <p:txBody>
          <a:bodyPr>
            <a:normAutofit lnSpcReduction="10000"/>
          </a:bodyPr>
          <a:lstStyle/>
          <a:p>
            <a:r>
              <a:rPr lang="en-US" dirty="0"/>
              <a:t>Many times, you may need to put additional comments in your style sheet blocks. </a:t>
            </a:r>
          </a:p>
          <a:p>
            <a:r>
              <a:rPr lang="en-US" dirty="0"/>
              <a:t>So, it is very easy to comment any part in the style sheet. </a:t>
            </a:r>
          </a:p>
          <a:p>
            <a:r>
              <a:rPr lang="en-US" dirty="0"/>
              <a:t>You can simply put your comments inside /*.....this is a comment in style sheet.....*/. </a:t>
            </a:r>
          </a:p>
          <a:p>
            <a:r>
              <a:rPr lang="en-US" dirty="0"/>
              <a:t>You can use /* ....*/ to comment multi-line blocks in similar way you do in C and C++ programming languages.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Comments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 This is an external style sheet file */ </a:t>
            </a:r>
          </a:p>
          <a:p>
            <a:r>
              <a:rPr lang="en-US" dirty="0"/>
              <a:t>h1, h2, h3 { </a:t>
            </a:r>
          </a:p>
          <a:p>
            <a:r>
              <a:rPr lang="en-US" dirty="0"/>
              <a:t>color: #36C; </a:t>
            </a:r>
          </a:p>
          <a:p>
            <a:r>
              <a:rPr lang="en-US" dirty="0"/>
              <a:t>font-weight: normal; </a:t>
            </a:r>
          </a:p>
          <a:p>
            <a:r>
              <a:rPr lang="en-US" dirty="0"/>
              <a:t>letter-spacing: .4em; </a:t>
            </a:r>
          </a:p>
          <a:p>
            <a:r>
              <a:rPr lang="en-US" dirty="0"/>
              <a:t>margin-bottom: 1em; </a:t>
            </a:r>
          </a:p>
          <a:p>
            <a:r>
              <a:rPr lang="en-US" dirty="0"/>
              <a:t>text-transform: lowercase; </a:t>
            </a:r>
          </a:p>
          <a:p>
            <a:r>
              <a:rPr lang="en-US" dirty="0"/>
              <a:t>} </a:t>
            </a:r>
          </a:p>
          <a:p>
            <a:r>
              <a:rPr lang="en-US" dirty="0"/>
              <a:t>/* end of style rules. */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MEASUREMENT UNITS </a:t>
            </a:r>
          </a:p>
        </p:txBody>
      </p:sp>
      <p:sp>
        <p:nvSpPr>
          <p:cNvPr id="3" name="Content Placeholder 2"/>
          <p:cNvSpPr>
            <a:spLocks noGrp="1"/>
          </p:cNvSpPr>
          <p:nvPr>
            <p:ph idx="1"/>
          </p:nvPr>
        </p:nvSpPr>
        <p:spPr/>
        <p:txBody>
          <a:bodyPr/>
          <a:lstStyle/>
          <a:p>
            <a:r>
              <a:rPr lang="en-US" dirty="0"/>
              <a:t>Before we start the actual exercise, we would like to give a brief idea about the CSS Measurement Units. </a:t>
            </a:r>
          </a:p>
          <a:p>
            <a:r>
              <a:rPr lang="en-US" dirty="0"/>
              <a:t>CSS supports a number of measurements including absolute units such as inches, centimeters, points, and so on, as well as relative measures such as percentages and </a:t>
            </a:r>
            <a:r>
              <a:rPr lang="en-US" dirty="0" err="1"/>
              <a:t>em</a:t>
            </a:r>
            <a:r>
              <a:rPr lang="en-US" dirty="0"/>
              <a:t> units.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UNITS </a:t>
            </a:r>
          </a:p>
        </p:txBody>
      </p:sp>
      <p:sp>
        <p:nvSpPr>
          <p:cNvPr id="3" name="Content Placeholder 2"/>
          <p:cNvSpPr>
            <a:spLocks noGrp="1"/>
          </p:cNvSpPr>
          <p:nvPr>
            <p:ph idx="1"/>
          </p:nvPr>
        </p:nvSpPr>
        <p:spPr/>
        <p:txBody>
          <a:bodyPr/>
          <a:lstStyle/>
          <a:p>
            <a:r>
              <a:rPr lang="en-US" dirty="0"/>
              <a:t>You need these values while specifying various measurements in your Style rules e.g. </a:t>
            </a:r>
            <a:r>
              <a:rPr lang="en-US" b="1" dirty="0"/>
              <a:t>border="1px solid red". </a:t>
            </a:r>
          </a:p>
          <a:p>
            <a:r>
              <a:rPr lang="en-US" dirty="0"/>
              <a:t>We have listed out all the CSS Measurement Units along with proper Examples: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UNITS </a:t>
            </a:r>
          </a:p>
        </p:txBody>
      </p:sp>
      <p:sp>
        <p:nvSpPr>
          <p:cNvPr id="3" name="Content Placeholder 2"/>
          <p:cNvSpPr>
            <a:spLocks noGrp="1"/>
          </p:cNvSpPr>
          <p:nvPr>
            <p:ph idx="1"/>
          </p:nvPr>
        </p:nvSpPr>
        <p:spPr/>
        <p:txBody>
          <a:bodyPr/>
          <a:lstStyle/>
          <a:p>
            <a:r>
              <a:rPr lang="en-US" b="1" dirty="0"/>
              <a:t>Unit 	</a:t>
            </a:r>
          </a:p>
          <a:p>
            <a:pPr lvl="1"/>
            <a:r>
              <a:rPr lang="en-US" dirty="0"/>
              <a:t>% 	</a:t>
            </a:r>
            <a:endParaRPr lang="en-US" b="1" dirty="0"/>
          </a:p>
          <a:p>
            <a:r>
              <a:rPr lang="en-US" b="1" dirty="0"/>
              <a:t>Description </a:t>
            </a:r>
          </a:p>
          <a:p>
            <a:pPr lvl="1"/>
            <a:r>
              <a:rPr lang="en-US" dirty="0"/>
              <a:t>Defines a measurement as a percentage relative to another value, typically an enclosing element. </a:t>
            </a:r>
            <a:endParaRPr lang="en-US" b="1" dirty="0"/>
          </a:p>
          <a:p>
            <a:r>
              <a:rPr lang="en-US" b="1" dirty="0"/>
              <a:t>Example 	</a:t>
            </a:r>
          </a:p>
          <a:p>
            <a:pPr lvl="1"/>
            <a:r>
              <a:rPr lang="en-US" dirty="0"/>
              <a:t>p {font-size: 16pt; line-height: 125%;}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Embedded CSS -The &lt;style&gt; Element</a:t>
            </a:r>
            <a:endParaRPr lang="en-US" dirty="0"/>
          </a:p>
        </p:txBody>
      </p:sp>
      <p:sp>
        <p:nvSpPr>
          <p:cNvPr id="3" name="Content Placeholder 2"/>
          <p:cNvSpPr>
            <a:spLocks noGrp="1"/>
          </p:cNvSpPr>
          <p:nvPr>
            <p:ph idx="1"/>
          </p:nvPr>
        </p:nvSpPr>
        <p:spPr/>
        <p:txBody>
          <a:bodyPr/>
          <a:lstStyle/>
          <a:p>
            <a:r>
              <a:rPr lang="en-US" dirty="0"/>
              <a:t>You can put your CSS rules into an HTML document using the &lt;style&gt; element. </a:t>
            </a:r>
          </a:p>
          <a:p>
            <a:r>
              <a:rPr lang="en-US" dirty="0"/>
              <a:t>This tag is placed inside the &lt;head&gt;...&lt;/head&gt; tags. </a:t>
            </a:r>
          </a:p>
          <a:p>
            <a:r>
              <a:rPr lang="en-US" dirty="0"/>
              <a:t>Rules defined using this syntax will be applied to all the elements available in the document.</a:t>
            </a:r>
          </a:p>
          <a:p>
            <a:r>
              <a:rPr lang="en-US" dirty="0"/>
              <a:t>Here is the generic syntax: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UNITS </a:t>
            </a:r>
          </a:p>
        </p:txBody>
      </p:sp>
      <p:sp>
        <p:nvSpPr>
          <p:cNvPr id="3" name="Content Placeholder 2"/>
          <p:cNvSpPr>
            <a:spLocks noGrp="1"/>
          </p:cNvSpPr>
          <p:nvPr>
            <p:ph idx="1"/>
          </p:nvPr>
        </p:nvSpPr>
        <p:spPr/>
        <p:txBody>
          <a:bodyPr/>
          <a:lstStyle/>
          <a:p>
            <a:r>
              <a:rPr lang="en-US" b="1" dirty="0"/>
              <a:t>Unit</a:t>
            </a:r>
          </a:p>
          <a:p>
            <a:pPr lvl="1"/>
            <a:r>
              <a:rPr lang="en-US" dirty="0"/>
              <a:t>cm 	</a:t>
            </a:r>
            <a:r>
              <a:rPr lang="en-US" b="1" dirty="0"/>
              <a:t> 	</a:t>
            </a:r>
          </a:p>
          <a:p>
            <a:r>
              <a:rPr lang="en-US" b="1" dirty="0"/>
              <a:t>Description </a:t>
            </a:r>
          </a:p>
          <a:p>
            <a:pPr lvl="1"/>
            <a:r>
              <a:rPr lang="en-US" dirty="0"/>
              <a:t>Defines a measurement in centimeters. 	</a:t>
            </a:r>
          </a:p>
          <a:p>
            <a:r>
              <a:rPr lang="en-US" b="1" dirty="0"/>
              <a:t>Example</a:t>
            </a:r>
          </a:p>
          <a:p>
            <a:pPr lvl="1"/>
            <a:r>
              <a:rPr lang="en-US" dirty="0"/>
              <a:t>div {margin-bottom: 2cm;}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UNITS </a:t>
            </a:r>
          </a:p>
        </p:txBody>
      </p:sp>
      <p:sp>
        <p:nvSpPr>
          <p:cNvPr id="3" name="Content Placeholder 2"/>
          <p:cNvSpPr>
            <a:spLocks noGrp="1"/>
          </p:cNvSpPr>
          <p:nvPr>
            <p:ph idx="1"/>
          </p:nvPr>
        </p:nvSpPr>
        <p:spPr/>
        <p:txBody>
          <a:bodyPr>
            <a:normAutofit fontScale="92500" lnSpcReduction="10000"/>
          </a:bodyPr>
          <a:lstStyle/>
          <a:p>
            <a:r>
              <a:rPr lang="en-US" b="1" dirty="0"/>
              <a:t>Unit 	</a:t>
            </a:r>
          </a:p>
          <a:p>
            <a:pPr lvl="1"/>
            <a:r>
              <a:rPr lang="en-US" dirty="0" err="1"/>
              <a:t>em</a:t>
            </a:r>
            <a:r>
              <a:rPr lang="en-US" dirty="0"/>
              <a:t> 	</a:t>
            </a:r>
          </a:p>
          <a:p>
            <a:r>
              <a:rPr lang="en-US" b="1" dirty="0"/>
              <a:t>Description 	</a:t>
            </a:r>
          </a:p>
          <a:p>
            <a:pPr lvl="1"/>
            <a:r>
              <a:rPr lang="en-US" dirty="0"/>
              <a:t>A relative measurement for the height of a font in </a:t>
            </a:r>
            <a:r>
              <a:rPr lang="en-US" dirty="0" err="1"/>
              <a:t>em</a:t>
            </a:r>
            <a:r>
              <a:rPr lang="en-US" dirty="0"/>
              <a:t> spaces. </a:t>
            </a:r>
          </a:p>
          <a:p>
            <a:pPr lvl="1"/>
            <a:r>
              <a:rPr lang="en-US" dirty="0"/>
              <a:t>Because an </a:t>
            </a:r>
            <a:r>
              <a:rPr lang="en-US" dirty="0" err="1"/>
              <a:t>em</a:t>
            </a:r>
            <a:r>
              <a:rPr lang="en-US" dirty="0"/>
              <a:t> unit is equivalent to the size of a given font, if you assign a font to 12pt, each "</a:t>
            </a:r>
            <a:r>
              <a:rPr lang="en-US" dirty="0" err="1"/>
              <a:t>em</a:t>
            </a:r>
            <a:r>
              <a:rPr lang="en-US" dirty="0"/>
              <a:t>" unit would be 12pt; thus, 2em would be 24pt. 	</a:t>
            </a:r>
            <a:endParaRPr lang="en-US" b="1" dirty="0"/>
          </a:p>
          <a:p>
            <a:r>
              <a:rPr lang="en-US" b="1" dirty="0"/>
              <a:t>Example</a:t>
            </a:r>
          </a:p>
          <a:p>
            <a:pPr lvl="1"/>
            <a:r>
              <a:rPr lang="en-US" dirty="0"/>
              <a:t>p {letter-spacing: 7em;}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UNITS </a:t>
            </a:r>
          </a:p>
        </p:txBody>
      </p:sp>
      <p:sp>
        <p:nvSpPr>
          <p:cNvPr id="3" name="Content Placeholder 2"/>
          <p:cNvSpPr>
            <a:spLocks noGrp="1"/>
          </p:cNvSpPr>
          <p:nvPr>
            <p:ph idx="1"/>
          </p:nvPr>
        </p:nvSpPr>
        <p:spPr/>
        <p:txBody>
          <a:bodyPr>
            <a:normAutofit lnSpcReduction="10000"/>
          </a:bodyPr>
          <a:lstStyle/>
          <a:p>
            <a:r>
              <a:rPr lang="en-US" b="1" dirty="0"/>
              <a:t>Unit </a:t>
            </a:r>
          </a:p>
          <a:p>
            <a:pPr lvl="1"/>
            <a:r>
              <a:rPr lang="en-US" dirty="0"/>
              <a:t>ex 	</a:t>
            </a:r>
            <a:r>
              <a:rPr lang="en-US" b="1" dirty="0"/>
              <a:t>	</a:t>
            </a:r>
          </a:p>
          <a:p>
            <a:r>
              <a:rPr lang="en-US" b="1" dirty="0"/>
              <a:t>Description 	</a:t>
            </a:r>
          </a:p>
          <a:p>
            <a:pPr lvl="1"/>
            <a:r>
              <a:rPr lang="en-US" dirty="0"/>
              <a:t>This value defines a measurement relative to a font's x-height. </a:t>
            </a:r>
          </a:p>
          <a:p>
            <a:pPr lvl="1"/>
            <a:r>
              <a:rPr lang="en-US" dirty="0"/>
              <a:t>The x-height is determined by the height of the font's lowercase letter x. </a:t>
            </a:r>
            <a:endParaRPr lang="en-US" b="1" dirty="0"/>
          </a:p>
          <a:p>
            <a:r>
              <a:rPr lang="en-US" b="1" dirty="0"/>
              <a:t>Example</a:t>
            </a:r>
          </a:p>
          <a:p>
            <a:pPr lvl="1"/>
            <a:r>
              <a:rPr lang="en-US" dirty="0"/>
              <a:t>p {font-size: 24pt; line-height: 3ex;}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UNITS </a:t>
            </a:r>
          </a:p>
        </p:txBody>
      </p:sp>
      <p:sp>
        <p:nvSpPr>
          <p:cNvPr id="3" name="Content Placeholder 2"/>
          <p:cNvSpPr>
            <a:spLocks noGrp="1"/>
          </p:cNvSpPr>
          <p:nvPr>
            <p:ph idx="1"/>
          </p:nvPr>
        </p:nvSpPr>
        <p:spPr/>
        <p:txBody>
          <a:bodyPr/>
          <a:lstStyle/>
          <a:p>
            <a:r>
              <a:rPr lang="en-US" b="1" dirty="0"/>
              <a:t>Unit 	</a:t>
            </a:r>
          </a:p>
          <a:p>
            <a:pPr lvl="1"/>
            <a:r>
              <a:rPr lang="en-US" dirty="0"/>
              <a:t>in 	</a:t>
            </a:r>
            <a:endParaRPr lang="en-US" b="1" dirty="0"/>
          </a:p>
          <a:p>
            <a:r>
              <a:rPr lang="en-US" b="1" dirty="0"/>
              <a:t>Description 	</a:t>
            </a:r>
          </a:p>
          <a:p>
            <a:pPr lvl="1"/>
            <a:r>
              <a:rPr lang="en-US" dirty="0"/>
              <a:t>Defines a measurement in inches. 	</a:t>
            </a:r>
            <a:endParaRPr lang="en-US" b="1" dirty="0"/>
          </a:p>
          <a:p>
            <a:r>
              <a:rPr lang="en-US" b="1" dirty="0"/>
              <a:t>Example</a:t>
            </a:r>
          </a:p>
          <a:p>
            <a:pPr lvl="1"/>
            <a:r>
              <a:rPr lang="en-US" dirty="0"/>
              <a:t>p {word-spacing: .15in;}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UNITS </a:t>
            </a:r>
          </a:p>
        </p:txBody>
      </p:sp>
      <p:sp>
        <p:nvSpPr>
          <p:cNvPr id="3" name="Content Placeholder 2"/>
          <p:cNvSpPr>
            <a:spLocks noGrp="1"/>
          </p:cNvSpPr>
          <p:nvPr>
            <p:ph idx="1"/>
          </p:nvPr>
        </p:nvSpPr>
        <p:spPr/>
        <p:txBody>
          <a:bodyPr/>
          <a:lstStyle/>
          <a:p>
            <a:r>
              <a:rPr lang="en-US" b="1" dirty="0"/>
              <a:t>Unit 	</a:t>
            </a:r>
          </a:p>
          <a:p>
            <a:pPr lvl="1"/>
            <a:r>
              <a:rPr lang="en-US" dirty="0"/>
              <a:t>mm 	</a:t>
            </a:r>
            <a:endParaRPr lang="en-US" b="1" dirty="0"/>
          </a:p>
          <a:p>
            <a:r>
              <a:rPr lang="en-US" b="1" dirty="0"/>
              <a:t>Description 	</a:t>
            </a:r>
          </a:p>
          <a:p>
            <a:pPr lvl="1"/>
            <a:r>
              <a:rPr lang="en-US" dirty="0"/>
              <a:t>Defines a measurement in millimeters. 	</a:t>
            </a:r>
            <a:endParaRPr lang="en-US" b="1" dirty="0"/>
          </a:p>
          <a:p>
            <a:r>
              <a:rPr lang="en-US" b="1" dirty="0"/>
              <a:t>Example</a:t>
            </a:r>
          </a:p>
          <a:p>
            <a:pPr lvl="1"/>
            <a:r>
              <a:rPr lang="en-US" dirty="0"/>
              <a:t>p {word-spacing: 15mm;}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UNITS </a:t>
            </a:r>
          </a:p>
        </p:txBody>
      </p:sp>
      <p:sp>
        <p:nvSpPr>
          <p:cNvPr id="3" name="Content Placeholder 2"/>
          <p:cNvSpPr>
            <a:spLocks noGrp="1"/>
          </p:cNvSpPr>
          <p:nvPr>
            <p:ph idx="1"/>
          </p:nvPr>
        </p:nvSpPr>
        <p:spPr/>
        <p:txBody>
          <a:bodyPr/>
          <a:lstStyle/>
          <a:p>
            <a:r>
              <a:rPr lang="en-US" b="1" dirty="0"/>
              <a:t>Unit </a:t>
            </a:r>
          </a:p>
          <a:p>
            <a:pPr lvl="1"/>
            <a:r>
              <a:rPr lang="en-US" dirty="0"/>
              <a:t>pc 	</a:t>
            </a:r>
          </a:p>
          <a:p>
            <a:r>
              <a:rPr lang="en-US" b="1" dirty="0"/>
              <a:t>Description 	</a:t>
            </a:r>
          </a:p>
          <a:p>
            <a:pPr lvl="1"/>
            <a:r>
              <a:rPr lang="en-US" dirty="0"/>
              <a:t>Defines a measurement in picas. </a:t>
            </a:r>
          </a:p>
          <a:p>
            <a:pPr lvl="1"/>
            <a:r>
              <a:rPr lang="en-US" dirty="0"/>
              <a:t>A pica is equivalent to 12 points; thus, there are 6 picas per inch. 	</a:t>
            </a:r>
            <a:endParaRPr lang="en-US" b="1" dirty="0"/>
          </a:p>
          <a:p>
            <a:r>
              <a:rPr lang="en-US" b="1" dirty="0"/>
              <a:t>Example</a:t>
            </a:r>
          </a:p>
          <a:p>
            <a:pPr lvl="1"/>
            <a:r>
              <a:rPr lang="en-US" dirty="0"/>
              <a:t>p {font-size: 20pc;}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UNITS </a:t>
            </a:r>
          </a:p>
        </p:txBody>
      </p:sp>
      <p:sp>
        <p:nvSpPr>
          <p:cNvPr id="3" name="Content Placeholder 2"/>
          <p:cNvSpPr>
            <a:spLocks noGrp="1"/>
          </p:cNvSpPr>
          <p:nvPr>
            <p:ph idx="1"/>
          </p:nvPr>
        </p:nvSpPr>
        <p:spPr/>
        <p:txBody>
          <a:bodyPr/>
          <a:lstStyle/>
          <a:p>
            <a:r>
              <a:rPr lang="en-US" b="1" dirty="0"/>
              <a:t>Unit 	</a:t>
            </a:r>
          </a:p>
          <a:p>
            <a:pPr lvl="1"/>
            <a:r>
              <a:rPr lang="en-US" dirty="0"/>
              <a:t>pt 	</a:t>
            </a:r>
            <a:endParaRPr lang="en-US" b="1" dirty="0"/>
          </a:p>
          <a:p>
            <a:r>
              <a:rPr lang="en-US" b="1" dirty="0"/>
              <a:t>Description 	</a:t>
            </a:r>
          </a:p>
          <a:p>
            <a:pPr lvl="1"/>
            <a:r>
              <a:rPr lang="en-US" dirty="0"/>
              <a:t>Defines a measurement in points. </a:t>
            </a:r>
          </a:p>
          <a:p>
            <a:pPr lvl="1"/>
            <a:r>
              <a:rPr lang="en-US" dirty="0"/>
              <a:t>A point is defined as 1/72nd of an inch. 	</a:t>
            </a:r>
            <a:endParaRPr lang="en-US" b="1" dirty="0"/>
          </a:p>
          <a:p>
            <a:r>
              <a:rPr lang="en-US" b="1" dirty="0"/>
              <a:t>Example</a:t>
            </a:r>
          </a:p>
          <a:p>
            <a:pPr lvl="1"/>
            <a:r>
              <a:rPr lang="en-US" dirty="0"/>
              <a:t>body {font-size: 18pt;}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UNITS </a:t>
            </a:r>
          </a:p>
        </p:txBody>
      </p:sp>
      <p:sp>
        <p:nvSpPr>
          <p:cNvPr id="3" name="Content Placeholder 2"/>
          <p:cNvSpPr>
            <a:spLocks noGrp="1"/>
          </p:cNvSpPr>
          <p:nvPr>
            <p:ph idx="1"/>
          </p:nvPr>
        </p:nvSpPr>
        <p:spPr/>
        <p:txBody>
          <a:bodyPr/>
          <a:lstStyle/>
          <a:p>
            <a:r>
              <a:rPr lang="en-US" b="1" dirty="0"/>
              <a:t>Unit 	</a:t>
            </a:r>
          </a:p>
          <a:p>
            <a:pPr lvl="1"/>
            <a:r>
              <a:rPr lang="en-US" dirty="0" err="1"/>
              <a:t>px</a:t>
            </a:r>
            <a:r>
              <a:rPr lang="en-US" dirty="0"/>
              <a:t> 	</a:t>
            </a:r>
            <a:endParaRPr lang="en-US" b="1" dirty="0"/>
          </a:p>
          <a:p>
            <a:r>
              <a:rPr lang="en-US" b="1" dirty="0"/>
              <a:t>Description 	</a:t>
            </a:r>
          </a:p>
          <a:p>
            <a:pPr lvl="1"/>
            <a:r>
              <a:rPr lang="en-US" dirty="0"/>
              <a:t>Defines a measurement in screen pixels. 	</a:t>
            </a:r>
            <a:endParaRPr lang="en-US" b="1" dirty="0"/>
          </a:p>
          <a:p>
            <a:r>
              <a:rPr lang="en-US" b="1" dirty="0"/>
              <a:t>Example</a:t>
            </a:r>
          </a:p>
          <a:p>
            <a:pPr lvl="1"/>
            <a:r>
              <a:rPr lang="en-US" dirty="0"/>
              <a:t>p {padding: 25px;}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COLORS </a:t>
            </a:r>
          </a:p>
        </p:txBody>
      </p:sp>
      <p:sp>
        <p:nvSpPr>
          <p:cNvPr id="3" name="Content Placeholder 2"/>
          <p:cNvSpPr>
            <a:spLocks noGrp="1"/>
          </p:cNvSpPr>
          <p:nvPr>
            <p:ph idx="1"/>
          </p:nvPr>
        </p:nvSpPr>
        <p:spPr/>
        <p:txBody>
          <a:bodyPr/>
          <a:lstStyle/>
          <a:p>
            <a:r>
              <a:rPr lang="en-US" dirty="0"/>
              <a:t>CSS uses color values to specify a color. </a:t>
            </a:r>
          </a:p>
          <a:p>
            <a:r>
              <a:rPr lang="en-US" dirty="0"/>
              <a:t>Typically, these are used to set a color either for the foreground of an element (i.e., its text) or for the background of the element. </a:t>
            </a:r>
          </a:p>
          <a:p>
            <a:r>
              <a:rPr lang="en-US" dirty="0"/>
              <a:t>They can also be used to affect the color of borders and other decorative effects. </a:t>
            </a:r>
            <a:endParaRPr 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 </a:t>
            </a:r>
          </a:p>
        </p:txBody>
      </p:sp>
      <p:sp>
        <p:nvSpPr>
          <p:cNvPr id="3" name="Content Placeholder 2"/>
          <p:cNvSpPr>
            <a:spLocks noGrp="1"/>
          </p:cNvSpPr>
          <p:nvPr>
            <p:ph idx="1"/>
          </p:nvPr>
        </p:nvSpPr>
        <p:spPr/>
        <p:txBody>
          <a:bodyPr/>
          <a:lstStyle/>
          <a:p>
            <a:r>
              <a:rPr lang="en-US" dirty="0"/>
              <a:t>You can specify your color values in various formats. </a:t>
            </a:r>
          </a:p>
          <a:p>
            <a:r>
              <a:rPr lang="en-US" dirty="0"/>
              <a:t>Following table lists all the possible formats: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Embedded CSS -The &lt;style&gt; Element</a:t>
            </a:r>
            <a:endParaRPr lang="en-US" dirty="0"/>
          </a:p>
        </p:txBody>
      </p:sp>
      <p:sp>
        <p:nvSpPr>
          <p:cNvPr id="3" name="Content Placeholder 2"/>
          <p:cNvSpPr>
            <a:spLocks noGrp="1"/>
          </p:cNvSpPr>
          <p:nvPr>
            <p:ph idx="1"/>
          </p:nvPr>
        </p:nvSpPr>
        <p:spPr/>
        <p:txBody>
          <a:bodyPr/>
          <a:lstStyle/>
          <a:p>
            <a:r>
              <a:rPr lang="en-US" dirty="0"/>
              <a:t>&lt;head&gt; </a:t>
            </a:r>
          </a:p>
          <a:p>
            <a:r>
              <a:rPr lang="en-US" dirty="0"/>
              <a:t>&lt;style type="text/</a:t>
            </a:r>
            <a:r>
              <a:rPr lang="en-US" dirty="0" err="1"/>
              <a:t>css</a:t>
            </a:r>
            <a:r>
              <a:rPr lang="en-US" dirty="0"/>
              <a:t>" media="..."&gt; </a:t>
            </a:r>
          </a:p>
          <a:p>
            <a:r>
              <a:rPr lang="en-US" dirty="0"/>
              <a:t>Style Rules </a:t>
            </a:r>
          </a:p>
          <a:p>
            <a:r>
              <a:rPr lang="en-US" dirty="0"/>
              <a:t>............ </a:t>
            </a:r>
          </a:p>
          <a:p>
            <a:r>
              <a:rPr lang="en-US" dirty="0"/>
              <a:t>&lt;/style&gt; </a:t>
            </a:r>
          </a:p>
          <a:p>
            <a:r>
              <a:rPr lang="en-US" dirty="0"/>
              <a:t>&lt;/head&gt;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 </a:t>
            </a:r>
          </a:p>
        </p:txBody>
      </p:sp>
      <p:sp>
        <p:nvSpPr>
          <p:cNvPr id="3" name="Content Placeholder 2"/>
          <p:cNvSpPr>
            <a:spLocks noGrp="1"/>
          </p:cNvSpPr>
          <p:nvPr>
            <p:ph idx="1"/>
          </p:nvPr>
        </p:nvSpPr>
        <p:spPr/>
        <p:txBody>
          <a:bodyPr/>
          <a:lstStyle/>
          <a:p>
            <a:endParaRPr lang="en-US" b="1" dirty="0"/>
          </a:p>
        </p:txBody>
      </p:sp>
      <p:pic>
        <p:nvPicPr>
          <p:cNvPr id="1026" name="Picture 2"/>
          <p:cNvPicPr>
            <a:picLocks noChangeAspect="1" noChangeArrowheads="1"/>
          </p:cNvPicPr>
          <p:nvPr/>
        </p:nvPicPr>
        <p:blipFill>
          <a:blip r:embed="rId2"/>
          <a:srcRect/>
          <a:stretch>
            <a:fillRect/>
          </a:stretch>
        </p:blipFill>
        <p:spPr bwMode="auto">
          <a:xfrm>
            <a:off x="123825" y="1566881"/>
            <a:ext cx="8896350" cy="45053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Colors -Hex Codes</a:t>
            </a:r>
            <a:endParaRPr lang="en-US" dirty="0"/>
          </a:p>
        </p:txBody>
      </p:sp>
      <p:sp>
        <p:nvSpPr>
          <p:cNvPr id="3" name="Content Placeholder 2"/>
          <p:cNvSpPr>
            <a:spLocks noGrp="1"/>
          </p:cNvSpPr>
          <p:nvPr>
            <p:ph idx="1"/>
          </p:nvPr>
        </p:nvSpPr>
        <p:spPr/>
        <p:txBody>
          <a:bodyPr>
            <a:normAutofit/>
          </a:bodyPr>
          <a:lstStyle/>
          <a:p>
            <a:r>
              <a:rPr lang="en-US" dirty="0"/>
              <a:t>A hexadecimal is a 6 digit representation of a color. </a:t>
            </a:r>
          </a:p>
          <a:p>
            <a:r>
              <a:rPr lang="en-US" dirty="0"/>
              <a:t>The first two digits (RR) represent a red value, the next two are a green value (GG), and the last are the blue value (BB).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Colors -Hex Codes</a:t>
            </a:r>
            <a:endParaRPr lang="en-US" dirty="0"/>
          </a:p>
        </p:txBody>
      </p:sp>
      <p:sp>
        <p:nvSpPr>
          <p:cNvPr id="3" name="Content Placeholder 2"/>
          <p:cNvSpPr>
            <a:spLocks noGrp="1"/>
          </p:cNvSpPr>
          <p:nvPr>
            <p:ph idx="1"/>
          </p:nvPr>
        </p:nvSpPr>
        <p:spPr/>
        <p:txBody>
          <a:bodyPr/>
          <a:lstStyle/>
          <a:p>
            <a:r>
              <a:rPr lang="en-US" dirty="0"/>
              <a:t>A hexadecimal value can be taken from any graphics software like Adobe Photoshop, </a:t>
            </a:r>
            <a:r>
              <a:rPr lang="en-US" dirty="0" err="1"/>
              <a:t>Jasc</a:t>
            </a:r>
            <a:r>
              <a:rPr lang="en-US" dirty="0"/>
              <a:t> </a:t>
            </a:r>
            <a:r>
              <a:rPr lang="en-US" dirty="0" err="1"/>
              <a:t>Paintshop</a:t>
            </a:r>
            <a:r>
              <a:rPr lang="en-US" dirty="0"/>
              <a:t> Pro, or even using Advanced Paint Brush.</a:t>
            </a:r>
          </a:p>
          <a:p>
            <a:r>
              <a:rPr lang="en-US" dirty="0"/>
              <a:t>Each hexadecimal code will be preceded by a pound or hash sign ‘#’. Following are the examples to use Hexadecimal notation.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708915" y="0"/>
            <a:ext cx="7720737" cy="6858024"/>
          </a:xfrm>
          <a:prstGeom prst="rect">
            <a:avLst/>
          </a:prstGeom>
          <a:noFill/>
          <a:ln w="9525">
            <a:noFill/>
            <a:miter lim="800000"/>
            <a:headEnd/>
            <a:tailEnd/>
          </a:ln>
          <a:effectLst/>
        </p:spPr>
      </p:pic>
      <p:sp>
        <p:nvSpPr>
          <p:cNvPr id="5" name="Title 4"/>
          <p:cNvSpPr>
            <a:spLocks noGrp="1"/>
          </p:cNvSpPr>
          <p:nvPr>
            <p:ph type="title"/>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Colors -Short Hex Codes</a:t>
            </a:r>
            <a:endParaRPr lang="en-US" dirty="0"/>
          </a:p>
        </p:txBody>
      </p:sp>
      <p:sp>
        <p:nvSpPr>
          <p:cNvPr id="3" name="Content Placeholder 2"/>
          <p:cNvSpPr>
            <a:spLocks noGrp="1"/>
          </p:cNvSpPr>
          <p:nvPr>
            <p:ph idx="1"/>
          </p:nvPr>
        </p:nvSpPr>
        <p:spPr/>
        <p:txBody>
          <a:bodyPr/>
          <a:lstStyle/>
          <a:p>
            <a:r>
              <a:rPr lang="en-US" dirty="0"/>
              <a:t>This is a shorter form of the six-digit notation.</a:t>
            </a:r>
          </a:p>
          <a:p>
            <a:r>
              <a:rPr lang="en-US" dirty="0"/>
              <a:t>In this format, each digit is replicated to arrive at an equivalent six-digit value. </a:t>
            </a:r>
          </a:p>
          <a:p>
            <a:r>
              <a:rPr lang="en-US" dirty="0"/>
              <a:t>For example: #6A7 becomes #66AA77. </a:t>
            </a:r>
          </a:p>
          <a:p>
            <a:r>
              <a:rPr lang="en-US" dirty="0"/>
              <a:t>A hexadecimal value can be taken from any graphics software like Adobe Photoshop, </a:t>
            </a:r>
            <a:r>
              <a:rPr lang="en-US" dirty="0" err="1"/>
              <a:t>Jasc</a:t>
            </a:r>
            <a:r>
              <a:rPr lang="en-US" dirty="0"/>
              <a:t> </a:t>
            </a:r>
            <a:r>
              <a:rPr lang="en-US" dirty="0" err="1"/>
              <a:t>Paintshop</a:t>
            </a:r>
            <a:r>
              <a:rPr lang="en-US" dirty="0"/>
              <a:t> Pro or even using Advanced Paint Brush.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Colors -Short Hex Codes</a:t>
            </a:r>
            <a:endParaRPr lang="en-US" dirty="0"/>
          </a:p>
        </p:txBody>
      </p:sp>
      <p:sp>
        <p:nvSpPr>
          <p:cNvPr id="3" name="Content Placeholder 2"/>
          <p:cNvSpPr>
            <a:spLocks noGrp="1"/>
          </p:cNvSpPr>
          <p:nvPr>
            <p:ph idx="1"/>
          </p:nvPr>
        </p:nvSpPr>
        <p:spPr/>
        <p:txBody>
          <a:bodyPr/>
          <a:lstStyle/>
          <a:p>
            <a:r>
              <a:rPr lang="en-US" dirty="0"/>
              <a:t>Each hexadecimal code will be preceded by a pound or hash sign #. </a:t>
            </a:r>
          </a:p>
          <a:p>
            <a:r>
              <a:rPr lang="en-US" dirty="0"/>
              <a:t>Following are the examples to use the Hexadecimal notation.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Colors -Short Hex Codes</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357158" y="2143116"/>
            <a:ext cx="8430758" cy="3429024"/>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Colors -RGB Values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This color value is specified using the </a:t>
            </a:r>
            <a:r>
              <a:rPr lang="en-US" b="1" dirty="0" err="1"/>
              <a:t>rgb</a:t>
            </a:r>
            <a:r>
              <a:rPr lang="en-US" b="1" dirty="0"/>
              <a:t>( )</a:t>
            </a:r>
            <a:r>
              <a:rPr lang="en-US" dirty="0"/>
              <a:t> property. </a:t>
            </a:r>
          </a:p>
          <a:p>
            <a:r>
              <a:rPr lang="en-US" dirty="0"/>
              <a:t>This property takes three values, one each for red, green, and blue. </a:t>
            </a:r>
          </a:p>
          <a:p>
            <a:r>
              <a:rPr lang="en-US" dirty="0"/>
              <a:t>The value can be an integer between 0 and 255 or a percentage. </a:t>
            </a:r>
          </a:p>
          <a:p>
            <a:r>
              <a:rPr lang="en-US" b="1" dirty="0"/>
              <a:t>NOTE:</a:t>
            </a:r>
            <a:r>
              <a:rPr lang="en-US" dirty="0"/>
              <a:t> All the browsers does not support </a:t>
            </a:r>
            <a:r>
              <a:rPr lang="en-US" dirty="0" err="1"/>
              <a:t>rgb</a:t>
            </a:r>
            <a:r>
              <a:rPr lang="en-US" dirty="0"/>
              <a:t>() property of color, so it is recommended not to use it. </a:t>
            </a:r>
          </a:p>
          <a:p>
            <a:r>
              <a:rPr lang="en-US" dirty="0"/>
              <a:t>Following is the example to show few colors using RGB values.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1223963" y="214290"/>
            <a:ext cx="6696075" cy="41338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38250" y="4286256"/>
            <a:ext cx="6667500" cy="184785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Browser Safe Colors</a:t>
            </a:r>
            <a:endParaRPr lang="en-US" dirty="0"/>
          </a:p>
        </p:txBody>
      </p:sp>
      <p:sp>
        <p:nvSpPr>
          <p:cNvPr id="3" name="Content Placeholder 2"/>
          <p:cNvSpPr>
            <a:spLocks noGrp="1"/>
          </p:cNvSpPr>
          <p:nvPr>
            <p:ph idx="1"/>
          </p:nvPr>
        </p:nvSpPr>
        <p:spPr/>
        <p:txBody>
          <a:bodyPr>
            <a:normAutofit lnSpcReduction="10000"/>
          </a:bodyPr>
          <a:lstStyle/>
          <a:p>
            <a:r>
              <a:rPr lang="en-US" dirty="0"/>
              <a:t>Here is the list of 216 colors, which are supposed to be most safe and computer independent colors. </a:t>
            </a:r>
          </a:p>
          <a:p>
            <a:r>
              <a:rPr lang="en-US" dirty="0"/>
              <a:t>These colors vary from </a:t>
            </a:r>
            <a:r>
              <a:rPr lang="en-US" dirty="0" err="1"/>
              <a:t>hexa</a:t>
            </a:r>
            <a:r>
              <a:rPr lang="en-US" dirty="0"/>
              <a:t> code 000000 to FFFFFF. </a:t>
            </a:r>
          </a:p>
          <a:p>
            <a:r>
              <a:rPr lang="en-US" dirty="0"/>
              <a:t>These colors are safe to use because they ensure that all computers would display the colors correctly when running a 256 color palette: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Embedded CSS -The &lt;style&gt; Element</a:t>
            </a:r>
            <a:endParaRPr lang="en-US" dirty="0"/>
          </a:p>
        </p:txBody>
      </p:sp>
      <p:sp>
        <p:nvSpPr>
          <p:cNvPr id="3" name="Content Placeholder 2"/>
          <p:cNvSpPr>
            <a:spLocks noGrp="1"/>
          </p:cNvSpPr>
          <p:nvPr>
            <p:ph idx="1"/>
          </p:nvPr>
        </p:nvSpPr>
        <p:spPr/>
        <p:txBody>
          <a:bodyPr>
            <a:normAutofit fontScale="92500"/>
          </a:bodyPr>
          <a:lstStyle/>
          <a:p>
            <a:r>
              <a:rPr lang="en-US" dirty="0"/>
              <a:t>Attributes associated with &lt;style&gt; elements are: </a:t>
            </a:r>
          </a:p>
          <a:p>
            <a:r>
              <a:rPr lang="en-US" b="1" dirty="0"/>
              <a:t>Attribute 	</a:t>
            </a:r>
          </a:p>
          <a:p>
            <a:pPr lvl="1"/>
            <a:r>
              <a:rPr lang="en-US" dirty="0"/>
              <a:t>type 	</a:t>
            </a:r>
          </a:p>
          <a:p>
            <a:r>
              <a:rPr lang="en-US" b="1" dirty="0"/>
              <a:t>Value 	</a:t>
            </a:r>
          </a:p>
          <a:p>
            <a:pPr lvl="1"/>
            <a:r>
              <a:rPr lang="en-US" dirty="0"/>
              <a:t>text/</a:t>
            </a:r>
            <a:r>
              <a:rPr lang="en-US" dirty="0" err="1"/>
              <a:t>css</a:t>
            </a:r>
            <a:r>
              <a:rPr lang="en-US" dirty="0"/>
              <a:t> 	</a:t>
            </a:r>
          </a:p>
          <a:p>
            <a:r>
              <a:rPr lang="en-US" b="1" dirty="0"/>
              <a:t>Description 	</a:t>
            </a:r>
          </a:p>
          <a:p>
            <a:pPr lvl="1"/>
            <a:r>
              <a:rPr lang="en-US" dirty="0"/>
              <a:t>Specifies the style sheet language as a content-type (MIME type). </a:t>
            </a:r>
          </a:p>
          <a:p>
            <a:pPr lvl="1"/>
            <a:r>
              <a:rPr lang="en-US" dirty="0"/>
              <a:t>This is a required attribute.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Browser Safe Colors</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1257300" y="1704992"/>
            <a:ext cx="6629400" cy="41529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2057400" y="90488"/>
            <a:ext cx="5029200" cy="66770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2062163" y="304800"/>
            <a:ext cx="5019675" cy="62484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a:t>
            </a:r>
          </a:p>
        </p:txBody>
      </p:sp>
      <p:sp>
        <p:nvSpPr>
          <p:cNvPr id="3" name="Content Placeholder 2"/>
          <p:cNvSpPr>
            <a:spLocks noGrp="1"/>
          </p:cNvSpPr>
          <p:nvPr>
            <p:ph idx="1"/>
          </p:nvPr>
        </p:nvSpPr>
        <p:spPr/>
        <p:txBody>
          <a:bodyPr>
            <a:normAutofit lnSpcReduction="10000"/>
          </a:bodyPr>
          <a:lstStyle/>
          <a:p>
            <a:r>
              <a:rPr lang="en-US" dirty="0"/>
              <a:t>You can set the following background properties of an element: </a:t>
            </a:r>
          </a:p>
          <a:p>
            <a:r>
              <a:rPr lang="en-US" dirty="0"/>
              <a:t>The </a:t>
            </a:r>
            <a:r>
              <a:rPr lang="en-US" b="1" dirty="0"/>
              <a:t>background-color</a:t>
            </a:r>
            <a:r>
              <a:rPr lang="en-US" dirty="0"/>
              <a:t> property is used to set the background color of an element. </a:t>
            </a:r>
          </a:p>
          <a:p>
            <a:r>
              <a:rPr lang="en-US" dirty="0"/>
              <a:t>The </a:t>
            </a:r>
            <a:r>
              <a:rPr lang="en-US" b="1" dirty="0"/>
              <a:t>background-image</a:t>
            </a:r>
            <a:r>
              <a:rPr lang="en-US" dirty="0"/>
              <a:t> property is used to set the background image of an element. </a:t>
            </a:r>
          </a:p>
          <a:p>
            <a:r>
              <a:rPr lang="en-US" dirty="0"/>
              <a:t>The </a:t>
            </a:r>
            <a:r>
              <a:rPr lang="en-US" b="1" dirty="0"/>
              <a:t>background-repeat</a:t>
            </a:r>
            <a:r>
              <a:rPr lang="en-US" dirty="0"/>
              <a:t> property is used to control the repetition of an image in the background.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a:t>
            </a:r>
          </a:p>
        </p:txBody>
      </p:sp>
      <p:sp>
        <p:nvSpPr>
          <p:cNvPr id="3" name="Content Placeholder 2"/>
          <p:cNvSpPr>
            <a:spLocks noGrp="1"/>
          </p:cNvSpPr>
          <p:nvPr>
            <p:ph idx="1"/>
          </p:nvPr>
        </p:nvSpPr>
        <p:spPr/>
        <p:txBody>
          <a:bodyPr>
            <a:normAutofit lnSpcReduction="10000"/>
          </a:bodyPr>
          <a:lstStyle/>
          <a:p>
            <a:r>
              <a:rPr lang="en-US" dirty="0"/>
              <a:t>The </a:t>
            </a:r>
            <a:r>
              <a:rPr lang="en-US" b="1" dirty="0"/>
              <a:t>background-position</a:t>
            </a:r>
            <a:r>
              <a:rPr lang="en-US" dirty="0"/>
              <a:t> property is used to control the position of an image in the background. </a:t>
            </a:r>
          </a:p>
          <a:p>
            <a:r>
              <a:rPr lang="en-US" dirty="0"/>
              <a:t>The </a:t>
            </a:r>
            <a:r>
              <a:rPr lang="en-US" b="1" dirty="0"/>
              <a:t>background-attachment</a:t>
            </a:r>
            <a:r>
              <a:rPr lang="en-US" dirty="0"/>
              <a:t> property is used to control the scrolling of an image in the background. </a:t>
            </a:r>
          </a:p>
          <a:p>
            <a:r>
              <a:rPr lang="en-US" dirty="0"/>
              <a:t>The </a:t>
            </a:r>
            <a:r>
              <a:rPr lang="en-US" b="1" dirty="0"/>
              <a:t>background property</a:t>
            </a:r>
            <a:r>
              <a:rPr lang="en-US" dirty="0"/>
              <a:t> is used as a shorthand to specify a number of other background properties.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Background Color</a:t>
            </a:r>
            <a:endParaRPr lang="en-US" dirty="0"/>
          </a:p>
        </p:txBody>
      </p:sp>
      <p:sp>
        <p:nvSpPr>
          <p:cNvPr id="3" name="Content Placeholder 2"/>
          <p:cNvSpPr>
            <a:spLocks noGrp="1"/>
          </p:cNvSpPr>
          <p:nvPr>
            <p:ph idx="1"/>
          </p:nvPr>
        </p:nvSpPr>
        <p:spPr/>
        <p:txBody>
          <a:bodyPr/>
          <a:lstStyle/>
          <a:p>
            <a:r>
              <a:rPr lang="en-US" dirty="0"/>
              <a:t>Following is the example, which demonstrates how to set the background color for an element. </a:t>
            </a:r>
          </a:p>
          <a:p>
            <a:r>
              <a:rPr lang="en-US" dirty="0"/>
              <a:t>&lt;p style="background-</a:t>
            </a:r>
            <a:r>
              <a:rPr lang="en-US" dirty="0" err="1"/>
              <a:t>color:yellow</a:t>
            </a:r>
            <a:r>
              <a:rPr lang="en-US" dirty="0"/>
              <a:t>;"&gt; </a:t>
            </a:r>
          </a:p>
          <a:p>
            <a:r>
              <a:rPr lang="en-US" dirty="0"/>
              <a:t>This text has a yellow background color. </a:t>
            </a:r>
          </a:p>
          <a:p>
            <a:r>
              <a:rPr lang="en-US" dirty="0"/>
              <a:t>&lt;/p&gt; </a:t>
            </a:r>
          </a:p>
          <a:p>
            <a:r>
              <a:rPr lang="en-US" dirty="0"/>
              <a:t>It will produce the following result: </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247650" y="5538808"/>
            <a:ext cx="8648700" cy="8191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Background Image</a:t>
            </a:r>
            <a:endParaRPr lang="en-US" dirty="0"/>
          </a:p>
        </p:txBody>
      </p:sp>
      <p:sp>
        <p:nvSpPr>
          <p:cNvPr id="3" name="Content Placeholder 2"/>
          <p:cNvSpPr>
            <a:spLocks noGrp="1"/>
          </p:cNvSpPr>
          <p:nvPr>
            <p:ph idx="1"/>
          </p:nvPr>
        </p:nvSpPr>
        <p:spPr/>
        <p:txBody>
          <a:bodyPr/>
          <a:lstStyle/>
          <a:p>
            <a:r>
              <a:rPr lang="en-US" dirty="0"/>
              <a:t>&lt;table style="background-</a:t>
            </a:r>
            <a:r>
              <a:rPr lang="en-US" dirty="0" err="1"/>
              <a:t>image:url</a:t>
            </a:r>
            <a:r>
              <a:rPr lang="en-US" dirty="0"/>
              <a:t>(/images/pattern1.gif);"&gt; </a:t>
            </a:r>
          </a:p>
          <a:p>
            <a:r>
              <a:rPr lang="en-US" dirty="0"/>
              <a:t>&lt;</a:t>
            </a:r>
            <a:r>
              <a:rPr lang="en-US" dirty="0" err="1"/>
              <a:t>tr</a:t>
            </a:r>
            <a:r>
              <a:rPr lang="en-US" dirty="0"/>
              <a:t>&gt;&lt;td&gt; </a:t>
            </a:r>
          </a:p>
          <a:p>
            <a:r>
              <a:rPr lang="en-US" dirty="0"/>
              <a:t>This table has background image set. </a:t>
            </a:r>
          </a:p>
          <a:p>
            <a:r>
              <a:rPr lang="en-US" dirty="0"/>
              <a:t>&lt;/td&gt;&lt;/</a:t>
            </a:r>
            <a:r>
              <a:rPr lang="en-US" dirty="0" err="1"/>
              <a:t>tr</a:t>
            </a:r>
            <a:r>
              <a:rPr lang="en-US" dirty="0"/>
              <a:t>&gt; </a:t>
            </a:r>
          </a:p>
          <a:p>
            <a:r>
              <a:rPr lang="en-US" dirty="0"/>
              <a:t>&lt;/table&gt;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Repeat the Background Image</a:t>
            </a:r>
            <a:endParaRPr lang="en-US" dirty="0"/>
          </a:p>
        </p:txBody>
      </p:sp>
      <p:sp>
        <p:nvSpPr>
          <p:cNvPr id="3" name="Content Placeholder 2"/>
          <p:cNvSpPr>
            <a:spLocks noGrp="1"/>
          </p:cNvSpPr>
          <p:nvPr>
            <p:ph idx="1"/>
          </p:nvPr>
        </p:nvSpPr>
        <p:spPr/>
        <p:txBody>
          <a:bodyPr/>
          <a:lstStyle/>
          <a:p>
            <a:r>
              <a:rPr lang="en-US" dirty="0"/>
              <a:t>The following example demonstrates how to repeat the background image if an image is small. </a:t>
            </a:r>
          </a:p>
          <a:p>
            <a:r>
              <a:rPr lang="en-US" dirty="0"/>
              <a:t>You can use </a:t>
            </a:r>
            <a:r>
              <a:rPr lang="en-US" i="1" dirty="0"/>
              <a:t>no-repeat value for the background-repeat property if you don't want to repeat an image. </a:t>
            </a:r>
          </a:p>
          <a:p>
            <a:r>
              <a:rPr lang="en-US" i="1" dirty="0"/>
              <a:t>In this case, the image will display only once. </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Repeat the Background Image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By default, the </a:t>
            </a:r>
            <a:r>
              <a:rPr lang="en-US" i="1" dirty="0"/>
              <a:t>background-repeat property will have a repeat value. </a:t>
            </a:r>
          </a:p>
          <a:p>
            <a:r>
              <a:rPr lang="en-US" dirty="0"/>
              <a:t>&lt;table style="background-</a:t>
            </a:r>
            <a:r>
              <a:rPr lang="en-US" dirty="0" err="1"/>
              <a:t>image:url</a:t>
            </a:r>
            <a:r>
              <a:rPr lang="en-US" dirty="0"/>
              <a:t>(/images/pattern1.gif); </a:t>
            </a:r>
          </a:p>
          <a:p>
            <a:r>
              <a:rPr lang="en-US" dirty="0"/>
              <a:t>background-repeat: repeat;"&gt; </a:t>
            </a:r>
          </a:p>
          <a:p>
            <a:r>
              <a:rPr lang="en-US" dirty="0"/>
              <a:t>&lt;</a:t>
            </a:r>
            <a:r>
              <a:rPr lang="en-US" dirty="0" err="1"/>
              <a:t>tr</a:t>
            </a:r>
            <a:r>
              <a:rPr lang="en-US" dirty="0"/>
              <a:t>&gt;&lt;td&gt; </a:t>
            </a:r>
          </a:p>
          <a:p>
            <a:r>
              <a:rPr lang="en-US" dirty="0"/>
              <a:t>This table has background image which repeats multiple times. </a:t>
            </a:r>
          </a:p>
          <a:p>
            <a:r>
              <a:rPr lang="en-US" dirty="0"/>
              <a:t>&lt;/td&gt;&lt;/</a:t>
            </a:r>
            <a:r>
              <a:rPr lang="en-US" dirty="0" err="1"/>
              <a:t>tr</a:t>
            </a:r>
            <a:r>
              <a:rPr lang="en-US" dirty="0"/>
              <a:t>&gt; </a:t>
            </a:r>
          </a:p>
          <a:p>
            <a:r>
              <a:rPr lang="en-US" dirty="0"/>
              <a:t>&lt;/table&gt;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Repeat the Background Image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following example which demonstrates how to repeat the background image vertically. </a:t>
            </a:r>
          </a:p>
          <a:p>
            <a:r>
              <a:rPr lang="en-US" dirty="0"/>
              <a:t>&lt;table style="background-</a:t>
            </a:r>
            <a:r>
              <a:rPr lang="en-US" dirty="0" err="1"/>
              <a:t>image:url</a:t>
            </a:r>
            <a:r>
              <a:rPr lang="en-US" dirty="0"/>
              <a:t>(/images/pattern1.gif); </a:t>
            </a:r>
          </a:p>
          <a:p>
            <a:r>
              <a:rPr lang="en-US" dirty="0"/>
              <a:t>background-repeat: repeat-y;"&gt; </a:t>
            </a:r>
          </a:p>
          <a:p>
            <a:r>
              <a:rPr lang="en-US" dirty="0"/>
              <a:t>&lt;</a:t>
            </a:r>
            <a:r>
              <a:rPr lang="en-US" dirty="0" err="1"/>
              <a:t>tr</a:t>
            </a:r>
            <a:r>
              <a:rPr lang="en-US" dirty="0"/>
              <a:t>&gt;&lt;td&gt; </a:t>
            </a:r>
          </a:p>
          <a:p>
            <a:r>
              <a:rPr lang="en-US" dirty="0"/>
              <a:t>This table has background image set which will repeat vertically. </a:t>
            </a:r>
          </a:p>
          <a:p>
            <a:r>
              <a:rPr lang="en-US" dirty="0"/>
              <a:t>&lt;/td&gt;&lt;/</a:t>
            </a:r>
            <a:r>
              <a:rPr lang="en-US" dirty="0" err="1"/>
              <a:t>tr</a:t>
            </a:r>
            <a:r>
              <a:rPr lang="en-US" dirty="0"/>
              <a:t>&gt; </a:t>
            </a:r>
          </a:p>
          <a:p>
            <a:r>
              <a:rPr lang="en-US" dirty="0"/>
              <a:t>&lt;/table&gt;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Embedded CSS -The &lt;style&gt; Element</a:t>
            </a:r>
            <a:endParaRPr lang="en-US" dirty="0"/>
          </a:p>
        </p:txBody>
      </p:sp>
      <p:sp>
        <p:nvSpPr>
          <p:cNvPr id="3" name="Content Placeholder 2"/>
          <p:cNvSpPr>
            <a:spLocks noGrp="1"/>
          </p:cNvSpPr>
          <p:nvPr>
            <p:ph idx="1"/>
          </p:nvPr>
        </p:nvSpPr>
        <p:spPr/>
        <p:txBody>
          <a:bodyPr numCol="2">
            <a:normAutofit fontScale="92500" lnSpcReduction="10000"/>
          </a:bodyPr>
          <a:lstStyle/>
          <a:p>
            <a:r>
              <a:rPr lang="en-US" b="1" dirty="0"/>
              <a:t>Attribute 	</a:t>
            </a:r>
          </a:p>
          <a:p>
            <a:pPr lvl="1"/>
            <a:r>
              <a:rPr lang="en-US" dirty="0"/>
              <a:t>media 	</a:t>
            </a:r>
          </a:p>
          <a:p>
            <a:r>
              <a:rPr lang="en-US" b="1" dirty="0"/>
              <a:t>Value 	</a:t>
            </a:r>
          </a:p>
          <a:p>
            <a:pPr lvl="1"/>
            <a:r>
              <a:rPr lang="en-US" dirty="0"/>
              <a:t>screen </a:t>
            </a:r>
          </a:p>
          <a:p>
            <a:pPr lvl="1"/>
            <a:r>
              <a:rPr lang="en-US" dirty="0" err="1"/>
              <a:t>tty</a:t>
            </a:r>
            <a:r>
              <a:rPr lang="en-US" dirty="0"/>
              <a:t> </a:t>
            </a:r>
          </a:p>
          <a:p>
            <a:pPr lvl="1"/>
            <a:r>
              <a:rPr lang="en-US" dirty="0" err="1"/>
              <a:t>tv</a:t>
            </a:r>
            <a:r>
              <a:rPr lang="en-US" dirty="0"/>
              <a:t> </a:t>
            </a:r>
          </a:p>
          <a:p>
            <a:pPr lvl="1"/>
            <a:r>
              <a:rPr lang="en-US" dirty="0"/>
              <a:t>projection </a:t>
            </a:r>
          </a:p>
          <a:p>
            <a:pPr lvl="1"/>
            <a:r>
              <a:rPr lang="en-US" dirty="0"/>
              <a:t>handheld </a:t>
            </a:r>
          </a:p>
          <a:p>
            <a:pPr lvl="1"/>
            <a:r>
              <a:rPr lang="en-US" dirty="0"/>
              <a:t>print </a:t>
            </a:r>
          </a:p>
          <a:p>
            <a:pPr lvl="1"/>
            <a:r>
              <a:rPr lang="en-US" dirty="0" err="1"/>
              <a:t>braille</a:t>
            </a:r>
            <a:r>
              <a:rPr lang="en-US" dirty="0"/>
              <a:t> </a:t>
            </a:r>
          </a:p>
          <a:p>
            <a:pPr lvl="1"/>
            <a:r>
              <a:rPr lang="en-US" dirty="0"/>
              <a:t>aural </a:t>
            </a:r>
          </a:p>
          <a:p>
            <a:pPr lvl="1"/>
            <a:r>
              <a:rPr lang="en-US" dirty="0"/>
              <a:t>all 	</a:t>
            </a:r>
          </a:p>
          <a:p>
            <a:r>
              <a:rPr lang="en-US" b="1" dirty="0"/>
              <a:t>Description 	</a:t>
            </a:r>
          </a:p>
          <a:p>
            <a:pPr lvl="1"/>
            <a:r>
              <a:rPr lang="en-US" dirty="0"/>
              <a:t>Specifies the device, the document will be displayed on. </a:t>
            </a:r>
          </a:p>
          <a:p>
            <a:pPr lvl="1"/>
            <a:r>
              <a:rPr lang="en-US" dirty="0"/>
              <a:t>Default value is </a:t>
            </a:r>
            <a:r>
              <a:rPr lang="en-US" i="1" dirty="0"/>
              <a:t>all. </a:t>
            </a:r>
          </a:p>
          <a:p>
            <a:pPr lvl="1"/>
            <a:r>
              <a:rPr lang="en-US" i="1" dirty="0"/>
              <a:t>This is an optional attribute. 	</a:t>
            </a:r>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Repeat the Background Image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following example demonstrates how to repeat the background image horizontally. </a:t>
            </a:r>
          </a:p>
          <a:p>
            <a:r>
              <a:rPr lang="en-US" dirty="0"/>
              <a:t>&lt;table style="background-</a:t>
            </a:r>
            <a:r>
              <a:rPr lang="en-US" dirty="0" err="1"/>
              <a:t>image:url</a:t>
            </a:r>
            <a:r>
              <a:rPr lang="en-US" dirty="0"/>
              <a:t>(/images/pattern1.gif); </a:t>
            </a:r>
          </a:p>
          <a:p>
            <a:r>
              <a:rPr lang="en-US" dirty="0"/>
              <a:t>background-repeat: repeat-x;"&gt; </a:t>
            </a:r>
          </a:p>
          <a:p>
            <a:r>
              <a:rPr lang="en-US" dirty="0"/>
              <a:t>&lt;</a:t>
            </a:r>
            <a:r>
              <a:rPr lang="en-US" dirty="0" err="1"/>
              <a:t>tr</a:t>
            </a:r>
            <a:r>
              <a:rPr lang="en-US" dirty="0"/>
              <a:t>&gt;&lt;td&gt; </a:t>
            </a:r>
          </a:p>
          <a:p>
            <a:r>
              <a:rPr lang="en-US" dirty="0"/>
              <a:t>This table has background image set which will repeat horizontally. </a:t>
            </a:r>
          </a:p>
          <a:p>
            <a:r>
              <a:rPr lang="en-US" dirty="0"/>
              <a:t>&lt;/td&gt;&lt;/</a:t>
            </a:r>
            <a:r>
              <a:rPr lang="en-US" dirty="0" err="1"/>
              <a:t>tr</a:t>
            </a:r>
            <a:r>
              <a:rPr lang="en-US" dirty="0"/>
              <a:t>&gt; </a:t>
            </a:r>
          </a:p>
          <a:p>
            <a:r>
              <a:rPr lang="en-US" dirty="0"/>
              <a:t>&lt;/table&gt;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Set the Background Image Position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following example demonstrates how to set the background image position 100 pixels away from the left side. </a:t>
            </a:r>
          </a:p>
          <a:p>
            <a:r>
              <a:rPr lang="en-US" dirty="0"/>
              <a:t>&lt;table style="background-</a:t>
            </a:r>
            <a:r>
              <a:rPr lang="en-US" dirty="0" err="1"/>
              <a:t>image:url</a:t>
            </a:r>
            <a:r>
              <a:rPr lang="en-US" dirty="0"/>
              <a:t>(/images/pattern1.gif); </a:t>
            </a:r>
          </a:p>
          <a:p>
            <a:r>
              <a:rPr lang="en-US" dirty="0"/>
              <a:t>background-position:100px;"&gt; </a:t>
            </a:r>
          </a:p>
          <a:p>
            <a:r>
              <a:rPr lang="en-US" dirty="0"/>
              <a:t>&lt;</a:t>
            </a:r>
            <a:r>
              <a:rPr lang="en-US" dirty="0" err="1"/>
              <a:t>tr</a:t>
            </a:r>
            <a:r>
              <a:rPr lang="en-US" dirty="0"/>
              <a:t>&gt;&lt;td&gt; </a:t>
            </a:r>
          </a:p>
          <a:p>
            <a:r>
              <a:rPr lang="en-US" dirty="0"/>
              <a:t>Background image positioned 100 pixels away from the left. </a:t>
            </a:r>
          </a:p>
          <a:p>
            <a:r>
              <a:rPr lang="en-US" dirty="0"/>
              <a:t>&lt;/td&gt;&lt;/</a:t>
            </a:r>
            <a:r>
              <a:rPr lang="en-US" dirty="0" err="1"/>
              <a:t>tr</a:t>
            </a:r>
            <a:r>
              <a:rPr lang="en-US" dirty="0"/>
              <a:t>&gt; </a:t>
            </a:r>
          </a:p>
          <a:p>
            <a:r>
              <a:rPr lang="en-US" dirty="0"/>
              <a:t>&lt;/table&gt;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Set the Background Image Position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following example demonstrates how to set the background image position 100 pixels away from the left side and 200 pixels down from the top. </a:t>
            </a:r>
          </a:p>
          <a:p>
            <a:r>
              <a:rPr lang="en-US" dirty="0"/>
              <a:t>&lt;table style="background-</a:t>
            </a:r>
            <a:r>
              <a:rPr lang="en-US" dirty="0" err="1"/>
              <a:t>image:url</a:t>
            </a:r>
            <a:r>
              <a:rPr lang="en-US" dirty="0"/>
              <a:t>(/images/pattern1.gif); </a:t>
            </a:r>
          </a:p>
          <a:p>
            <a:r>
              <a:rPr lang="en-US" dirty="0"/>
              <a:t>background-position:100px 200px;"&gt; </a:t>
            </a:r>
          </a:p>
          <a:p>
            <a:r>
              <a:rPr lang="en-US" dirty="0"/>
              <a:t>&lt;</a:t>
            </a:r>
            <a:r>
              <a:rPr lang="en-US" dirty="0" err="1"/>
              <a:t>tr</a:t>
            </a:r>
            <a:r>
              <a:rPr lang="en-US" dirty="0"/>
              <a:t>&gt;&lt;td&gt; </a:t>
            </a:r>
          </a:p>
          <a:p>
            <a:r>
              <a:rPr lang="en-US" dirty="0"/>
              <a:t>This table has background image positioned 100 </a:t>
            </a:r>
          </a:p>
          <a:p>
            <a:r>
              <a:rPr lang="en-US" dirty="0"/>
              <a:t>pixels away from the left and 200 pixels from the top. </a:t>
            </a:r>
          </a:p>
          <a:p>
            <a:r>
              <a:rPr lang="en-US" dirty="0"/>
              <a:t>&lt;/td&gt;&lt;/</a:t>
            </a:r>
            <a:r>
              <a:rPr lang="en-US" dirty="0" err="1"/>
              <a:t>tr</a:t>
            </a:r>
            <a:r>
              <a:rPr lang="en-US" dirty="0"/>
              <a:t>&gt; </a:t>
            </a:r>
          </a:p>
          <a:p>
            <a:r>
              <a:rPr lang="en-US" dirty="0"/>
              <a:t>&lt;/table&gt;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Background Attachment</a:t>
            </a:r>
            <a:endParaRPr lang="en-US" dirty="0"/>
          </a:p>
        </p:txBody>
      </p:sp>
      <p:sp>
        <p:nvSpPr>
          <p:cNvPr id="3" name="Content Placeholder 2"/>
          <p:cNvSpPr>
            <a:spLocks noGrp="1"/>
          </p:cNvSpPr>
          <p:nvPr>
            <p:ph idx="1"/>
          </p:nvPr>
        </p:nvSpPr>
        <p:spPr/>
        <p:txBody>
          <a:bodyPr/>
          <a:lstStyle/>
          <a:p>
            <a:r>
              <a:rPr lang="en-US" dirty="0"/>
              <a:t>Background attachment determines whether a background image is fixed or scrolls with the rest of the page. </a:t>
            </a:r>
          </a:p>
          <a:p>
            <a:r>
              <a:rPr lang="en-US" dirty="0"/>
              <a:t>The following example demonstrates how to set the fixed background image.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Background Attachment</a:t>
            </a:r>
            <a:endParaRPr lang="en-US" dirty="0"/>
          </a:p>
        </p:txBody>
      </p:sp>
      <p:sp>
        <p:nvSpPr>
          <p:cNvPr id="3" name="Content Placeholder 2"/>
          <p:cNvSpPr>
            <a:spLocks noGrp="1"/>
          </p:cNvSpPr>
          <p:nvPr>
            <p:ph idx="1"/>
          </p:nvPr>
        </p:nvSpPr>
        <p:spPr/>
        <p:txBody>
          <a:bodyPr/>
          <a:lstStyle/>
          <a:p>
            <a:r>
              <a:rPr lang="en-US" dirty="0"/>
              <a:t>&lt;p style="background-</a:t>
            </a:r>
            <a:r>
              <a:rPr lang="en-US" dirty="0" err="1"/>
              <a:t>image:url</a:t>
            </a:r>
            <a:r>
              <a:rPr lang="en-US" dirty="0"/>
              <a:t>(/images/pattern1.gif); </a:t>
            </a:r>
          </a:p>
          <a:p>
            <a:r>
              <a:rPr lang="en-US" dirty="0"/>
              <a:t>background-</a:t>
            </a:r>
            <a:r>
              <a:rPr lang="en-US" dirty="0" err="1"/>
              <a:t>attachment:fixed</a:t>
            </a:r>
            <a:r>
              <a:rPr lang="en-US" dirty="0"/>
              <a:t>;"&gt; </a:t>
            </a:r>
          </a:p>
          <a:p>
            <a:r>
              <a:rPr lang="en-US" dirty="0"/>
              <a:t>This </a:t>
            </a:r>
            <a:r>
              <a:rPr lang="en-US" dirty="0" err="1"/>
              <a:t>parapgraph</a:t>
            </a:r>
            <a:r>
              <a:rPr lang="en-US" dirty="0"/>
              <a:t> has fixed background image. </a:t>
            </a:r>
          </a:p>
          <a:p>
            <a:r>
              <a:rPr lang="en-US" dirty="0"/>
              <a:t>&lt;/p&gt;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Background Attachment</a:t>
            </a:r>
            <a:endParaRPr lang="en-US" dirty="0"/>
          </a:p>
        </p:txBody>
      </p:sp>
      <p:sp>
        <p:nvSpPr>
          <p:cNvPr id="3" name="Content Placeholder 2"/>
          <p:cNvSpPr>
            <a:spLocks noGrp="1"/>
          </p:cNvSpPr>
          <p:nvPr>
            <p:ph idx="1"/>
          </p:nvPr>
        </p:nvSpPr>
        <p:spPr/>
        <p:txBody>
          <a:bodyPr/>
          <a:lstStyle/>
          <a:p>
            <a:r>
              <a:rPr lang="en-US" dirty="0"/>
              <a:t>The following example demonstrates how to set the scrolling background image. </a:t>
            </a:r>
          </a:p>
          <a:p>
            <a:r>
              <a:rPr lang="en-US" dirty="0"/>
              <a:t>&lt;p style="background-</a:t>
            </a:r>
            <a:r>
              <a:rPr lang="en-US" dirty="0" err="1"/>
              <a:t>image:url</a:t>
            </a:r>
            <a:r>
              <a:rPr lang="en-US" dirty="0"/>
              <a:t>(/images/pattern1.gif); </a:t>
            </a:r>
          </a:p>
          <a:p>
            <a:r>
              <a:rPr lang="en-US" dirty="0"/>
              <a:t>background-</a:t>
            </a:r>
            <a:r>
              <a:rPr lang="en-US" dirty="0" err="1"/>
              <a:t>attachment:scroll</a:t>
            </a:r>
            <a:r>
              <a:rPr lang="en-US" dirty="0"/>
              <a:t>;"&gt; </a:t>
            </a:r>
          </a:p>
          <a:p>
            <a:r>
              <a:rPr lang="en-US" dirty="0"/>
              <a:t>This </a:t>
            </a:r>
            <a:r>
              <a:rPr lang="en-US" dirty="0" err="1"/>
              <a:t>parapgraph</a:t>
            </a:r>
            <a:r>
              <a:rPr lang="en-US" dirty="0"/>
              <a:t> has scrolling background image. </a:t>
            </a:r>
          </a:p>
          <a:p>
            <a:r>
              <a:rPr lang="en-US" dirty="0"/>
              <a:t>&lt;/p&gt;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Shorthand Property</a:t>
            </a:r>
            <a:endParaRPr lang="en-US" dirty="0"/>
          </a:p>
        </p:txBody>
      </p:sp>
      <p:sp>
        <p:nvSpPr>
          <p:cNvPr id="3" name="Content Placeholder 2"/>
          <p:cNvSpPr>
            <a:spLocks noGrp="1"/>
          </p:cNvSpPr>
          <p:nvPr>
            <p:ph idx="1"/>
          </p:nvPr>
        </p:nvSpPr>
        <p:spPr/>
        <p:txBody>
          <a:bodyPr>
            <a:normAutofit lnSpcReduction="10000"/>
          </a:bodyPr>
          <a:lstStyle/>
          <a:p>
            <a:r>
              <a:rPr lang="en-US" dirty="0"/>
              <a:t>You can use the </a:t>
            </a:r>
            <a:r>
              <a:rPr lang="en-US" i="1" dirty="0"/>
              <a:t>background property to set all the background properties at once.</a:t>
            </a:r>
          </a:p>
          <a:p>
            <a:r>
              <a:rPr lang="en-US" i="1" dirty="0"/>
              <a:t>For example: </a:t>
            </a:r>
          </a:p>
          <a:p>
            <a:r>
              <a:rPr lang="en-US" dirty="0"/>
              <a:t>&lt;p style="</a:t>
            </a:r>
            <a:r>
              <a:rPr lang="en-US" dirty="0" err="1"/>
              <a:t>background:url</a:t>
            </a:r>
            <a:r>
              <a:rPr lang="en-US" dirty="0"/>
              <a:t>(/images/pattern1.gif) repeat fixed;"&gt; </a:t>
            </a:r>
          </a:p>
          <a:p>
            <a:r>
              <a:rPr lang="en-US" dirty="0"/>
              <a:t>This </a:t>
            </a:r>
            <a:r>
              <a:rPr lang="en-US" dirty="0" err="1"/>
              <a:t>parapgraph</a:t>
            </a:r>
            <a:r>
              <a:rPr lang="en-US" dirty="0"/>
              <a:t> has fixed repeated background image. </a:t>
            </a:r>
          </a:p>
          <a:p>
            <a:r>
              <a:rPr lang="en-US" dirty="0"/>
              <a:t>&lt;/p&gt;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FONTS </a:t>
            </a:r>
          </a:p>
        </p:txBody>
      </p:sp>
      <p:sp>
        <p:nvSpPr>
          <p:cNvPr id="3" name="Content Placeholder 2"/>
          <p:cNvSpPr>
            <a:spLocks noGrp="1"/>
          </p:cNvSpPr>
          <p:nvPr>
            <p:ph idx="1"/>
          </p:nvPr>
        </p:nvSpPr>
        <p:spPr/>
        <p:txBody>
          <a:bodyPr>
            <a:normAutofit/>
          </a:bodyPr>
          <a:lstStyle/>
          <a:p>
            <a:r>
              <a:rPr lang="en-US" dirty="0"/>
              <a:t>You can set the following font properties of an element: </a:t>
            </a:r>
          </a:p>
          <a:p>
            <a:r>
              <a:rPr lang="en-US" dirty="0"/>
              <a:t>The </a:t>
            </a:r>
            <a:r>
              <a:rPr lang="en-US" b="1" dirty="0"/>
              <a:t>font-family</a:t>
            </a:r>
            <a:r>
              <a:rPr lang="en-US" dirty="0"/>
              <a:t> property is used to change the face of a font. </a:t>
            </a:r>
          </a:p>
          <a:p>
            <a:r>
              <a:rPr lang="en-US" dirty="0"/>
              <a:t>The </a:t>
            </a:r>
            <a:r>
              <a:rPr lang="en-US" b="1" dirty="0"/>
              <a:t>font-style</a:t>
            </a:r>
            <a:r>
              <a:rPr lang="en-US" dirty="0"/>
              <a:t> property is used to make a font italic or oblique. </a:t>
            </a:r>
          </a:p>
          <a:p>
            <a:r>
              <a:rPr lang="en-US" dirty="0"/>
              <a:t>The </a:t>
            </a:r>
            <a:r>
              <a:rPr lang="en-US" b="1" dirty="0"/>
              <a:t>font-variant</a:t>
            </a:r>
            <a:r>
              <a:rPr lang="en-US" dirty="0"/>
              <a:t> property is used to create a small-caps effect.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a:t>
            </a:r>
          </a:p>
        </p:txBody>
      </p:sp>
      <p:sp>
        <p:nvSpPr>
          <p:cNvPr id="3" name="Content Placeholder 2"/>
          <p:cNvSpPr>
            <a:spLocks noGrp="1"/>
          </p:cNvSpPr>
          <p:nvPr>
            <p:ph idx="1"/>
          </p:nvPr>
        </p:nvSpPr>
        <p:spPr/>
        <p:txBody>
          <a:bodyPr/>
          <a:lstStyle/>
          <a:p>
            <a:r>
              <a:rPr lang="en-US" dirty="0"/>
              <a:t>The </a:t>
            </a:r>
            <a:r>
              <a:rPr lang="en-US" b="1" dirty="0"/>
              <a:t>font-weight</a:t>
            </a:r>
            <a:r>
              <a:rPr lang="en-US" dirty="0"/>
              <a:t> property is used to increase or decrease how bold or light a font appears. </a:t>
            </a:r>
          </a:p>
          <a:p>
            <a:r>
              <a:rPr lang="en-US" dirty="0"/>
              <a:t>The </a:t>
            </a:r>
            <a:r>
              <a:rPr lang="en-US" b="1" dirty="0"/>
              <a:t>font-size</a:t>
            </a:r>
            <a:r>
              <a:rPr lang="en-US" dirty="0"/>
              <a:t> property is used to increase or decrease the size of a font. </a:t>
            </a:r>
          </a:p>
          <a:p>
            <a:r>
              <a:rPr lang="en-US" dirty="0"/>
              <a:t>The </a:t>
            </a:r>
            <a:r>
              <a:rPr lang="en-US" b="1" dirty="0"/>
              <a:t>font</a:t>
            </a:r>
            <a:r>
              <a:rPr lang="en-US" dirty="0"/>
              <a:t> property is used as shorthand to specify a number of other font properties. </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Family</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Following is the example, which demonstrates how to set the font family of an element.</a:t>
            </a:r>
          </a:p>
          <a:p>
            <a:r>
              <a:rPr lang="en-US" dirty="0"/>
              <a:t>Possible value could be any font family name.</a:t>
            </a:r>
          </a:p>
          <a:p>
            <a:r>
              <a:rPr lang="en-US" dirty="0"/>
              <a:t>&lt;p style="font-</a:t>
            </a:r>
            <a:r>
              <a:rPr lang="en-US" dirty="0" err="1"/>
              <a:t>family:georgia,garamond,serif</a:t>
            </a:r>
            <a:r>
              <a:rPr lang="en-US" dirty="0"/>
              <a:t>;"&gt; </a:t>
            </a:r>
          </a:p>
          <a:p>
            <a:r>
              <a:rPr lang="en-US" dirty="0"/>
              <a:t>This text is rendered in either </a:t>
            </a:r>
            <a:r>
              <a:rPr lang="en-US" dirty="0" err="1"/>
              <a:t>georgia</a:t>
            </a:r>
            <a:r>
              <a:rPr lang="en-US" dirty="0"/>
              <a:t>, </a:t>
            </a:r>
            <a:r>
              <a:rPr lang="en-US" dirty="0" err="1"/>
              <a:t>garamond</a:t>
            </a:r>
            <a:r>
              <a:rPr lang="en-US" dirty="0"/>
              <a:t>, or the default </a:t>
            </a:r>
          </a:p>
          <a:p>
            <a:r>
              <a:rPr lang="en-US" dirty="0"/>
              <a:t>serif font depending on which font you have at your system. </a:t>
            </a:r>
          </a:p>
          <a:p>
            <a:r>
              <a:rPr lang="en-US" dirty="0"/>
              <a:t>&lt;/p&gt;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Embedded CSS -The &lt;style&gt; Element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Following is an example of embed CSS based on the above syntax: </a:t>
            </a:r>
          </a:p>
          <a:p>
            <a:r>
              <a:rPr lang="en-US" dirty="0"/>
              <a:t>&lt;head&gt; </a:t>
            </a:r>
          </a:p>
          <a:p>
            <a:r>
              <a:rPr lang="en-US" dirty="0"/>
              <a:t>&lt;style type="text/</a:t>
            </a:r>
            <a:r>
              <a:rPr lang="en-US" dirty="0" err="1"/>
              <a:t>css</a:t>
            </a:r>
            <a:r>
              <a:rPr lang="en-US" dirty="0"/>
              <a:t>" media="all"&gt; </a:t>
            </a:r>
          </a:p>
          <a:p>
            <a:r>
              <a:rPr lang="en-US" dirty="0"/>
              <a:t>h1{ </a:t>
            </a:r>
          </a:p>
          <a:p>
            <a:r>
              <a:rPr lang="en-US" dirty="0"/>
              <a:t>color: #36C; </a:t>
            </a:r>
          </a:p>
          <a:p>
            <a:r>
              <a:rPr lang="en-US" dirty="0"/>
              <a:t>} </a:t>
            </a:r>
          </a:p>
          <a:p>
            <a:r>
              <a:rPr lang="en-US" dirty="0"/>
              <a:t>&lt;/style&gt; </a:t>
            </a:r>
          </a:p>
          <a:p>
            <a:r>
              <a:rPr lang="en-US" dirty="0"/>
              <a:t>&lt;/head&gt;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Family</a:t>
            </a:r>
            <a:endParaRPr lang="en-US" dirty="0"/>
          </a:p>
        </p:txBody>
      </p:sp>
      <p:sp>
        <p:nvSpPr>
          <p:cNvPr id="3" name="Content Placeholder 2"/>
          <p:cNvSpPr>
            <a:spLocks noGrp="1"/>
          </p:cNvSpPr>
          <p:nvPr>
            <p:ph idx="1"/>
          </p:nvPr>
        </p:nvSpPr>
        <p:spPr/>
        <p:txBody>
          <a:bodyPr/>
          <a:lstStyle/>
          <a:p>
            <a:r>
              <a:rPr lang="en-US" dirty="0"/>
              <a:t>It will produce the following result:</a:t>
            </a:r>
          </a:p>
          <a:p>
            <a:r>
              <a:rPr lang="en-US" dirty="0"/>
              <a:t>This text is rendered in either </a:t>
            </a:r>
            <a:r>
              <a:rPr lang="en-US" dirty="0" err="1"/>
              <a:t>georgia</a:t>
            </a:r>
            <a:r>
              <a:rPr lang="en-US" dirty="0"/>
              <a:t>, </a:t>
            </a:r>
            <a:r>
              <a:rPr lang="en-US" dirty="0" err="1"/>
              <a:t>garamond</a:t>
            </a:r>
            <a:r>
              <a:rPr lang="en-US" dirty="0"/>
              <a:t>, or the default  serif font depending on which font you have at your system.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Style</a:t>
            </a:r>
            <a:endParaRPr lang="en-US" dirty="0"/>
          </a:p>
        </p:txBody>
      </p:sp>
      <p:sp>
        <p:nvSpPr>
          <p:cNvPr id="3" name="Content Placeholder 2"/>
          <p:cNvSpPr>
            <a:spLocks noGrp="1"/>
          </p:cNvSpPr>
          <p:nvPr>
            <p:ph idx="1"/>
          </p:nvPr>
        </p:nvSpPr>
        <p:spPr/>
        <p:txBody>
          <a:bodyPr/>
          <a:lstStyle/>
          <a:p>
            <a:r>
              <a:rPr lang="en-US" dirty="0"/>
              <a:t>The following example demonstrates how to set the font style of an element. </a:t>
            </a:r>
          </a:p>
          <a:p>
            <a:r>
              <a:rPr lang="en-US" dirty="0"/>
              <a:t>Possible values are </a:t>
            </a:r>
            <a:r>
              <a:rPr lang="en-US" i="1" dirty="0"/>
              <a:t>normal, italic and oblique. </a:t>
            </a:r>
          </a:p>
          <a:p>
            <a:r>
              <a:rPr lang="en-US" dirty="0"/>
              <a:t>&lt;p style="font-</a:t>
            </a:r>
            <a:r>
              <a:rPr lang="en-US" dirty="0" err="1"/>
              <a:t>style:italic</a:t>
            </a:r>
            <a:r>
              <a:rPr lang="en-US" dirty="0"/>
              <a:t>;"&gt; </a:t>
            </a:r>
          </a:p>
          <a:p>
            <a:r>
              <a:rPr lang="en-US" dirty="0"/>
              <a:t>This text will be rendered in italic style </a:t>
            </a:r>
          </a:p>
          <a:p>
            <a:r>
              <a:rPr lang="en-US" dirty="0"/>
              <a:t>&lt;/p&gt;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Style</a:t>
            </a:r>
            <a:endParaRPr lang="en-US" dirty="0"/>
          </a:p>
        </p:txBody>
      </p:sp>
      <p:sp>
        <p:nvSpPr>
          <p:cNvPr id="3" name="Content Placeholder 2"/>
          <p:cNvSpPr>
            <a:spLocks noGrp="1"/>
          </p:cNvSpPr>
          <p:nvPr>
            <p:ph idx="1"/>
          </p:nvPr>
        </p:nvSpPr>
        <p:spPr/>
        <p:txBody>
          <a:bodyPr/>
          <a:lstStyle/>
          <a:p>
            <a:r>
              <a:rPr lang="en-US" dirty="0"/>
              <a:t>It will produce the following result: </a:t>
            </a:r>
          </a:p>
          <a:p>
            <a:r>
              <a:rPr lang="en-US" dirty="0"/>
              <a:t>This text will be rendered in italic style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Variant</a:t>
            </a:r>
            <a:endParaRPr lang="en-US" dirty="0"/>
          </a:p>
        </p:txBody>
      </p:sp>
      <p:sp>
        <p:nvSpPr>
          <p:cNvPr id="3" name="Content Placeholder 2"/>
          <p:cNvSpPr>
            <a:spLocks noGrp="1"/>
          </p:cNvSpPr>
          <p:nvPr>
            <p:ph idx="1"/>
          </p:nvPr>
        </p:nvSpPr>
        <p:spPr/>
        <p:txBody>
          <a:bodyPr/>
          <a:lstStyle/>
          <a:p>
            <a:r>
              <a:rPr lang="en-US" dirty="0"/>
              <a:t>The following example demonstrates how to set the font variant of an element. </a:t>
            </a:r>
          </a:p>
          <a:p>
            <a:r>
              <a:rPr lang="en-US" dirty="0"/>
              <a:t>Possible values are </a:t>
            </a:r>
            <a:r>
              <a:rPr lang="en-US" i="1" dirty="0"/>
              <a:t>normal and small-caps. </a:t>
            </a:r>
          </a:p>
          <a:p>
            <a:r>
              <a:rPr lang="en-US" dirty="0"/>
              <a:t>&lt;p style="font-</a:t>
            </a:r>
            <a:r>
              <a:rPr lang="en-US" dirty="0" err="1"/>
              <a:t>variant:small</a:t>
            </a:r>
            <a:r>
              <a:rPr lang="en-US" dirty="0"/>
              <a:t>-caps;"&gt; </a:t>
            </a:r>
          </a:p>
          <a:p>
            <a:r>
              <a:rPr lang="en-US" dirty="0"/>
              <a:t>This text will be rendered as small caps </a:t>
            </a:r>
          </a:p>
          <a:p>
            <a:r>
              <a:rPr lang="en-US" dirty="0"/>
              <a:t>&lt;/p&gt;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Variant</a:t>
            </a:r>
            <a:endParaRPr lang="en-US" dirty="0"/>
          </a:p>
        </p:txBody>
      </p:sp>
      <p:sp>
        <p:nvSpPr>
          <p:cNvPr id="3" name="Content Placeholder 2"/>
          <p:cNvSpPr>
            <a:spLocks noGrp="1"/>
          </p:cNvSpPr>
          <p:nvPr>
            <p:ph idx="1"/>
          </p:nvPr>
        </p:nvSpPr>
        <p:spPr/>
        <p:txBody>
          <a:bodyPr/>
          <a:lstStyle/>
          <a:p>
            <a:r>
              <a:rPr lang="en-US" dirty="0"/>
              <a:t>It will produce the following result: </a:t>
            </a:r>
          </a:p>
          <a:p>
            <a:r>
              <a:rPr lang="en-US" dirty="0"/>
              <a:t>THIS TEXT WILL BE RENEDERED AS SMALL CAPS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Weight</a:t>
            </a:r>
            <a:endParaRPr lang="en-US" dirty="0"/>
          </a:p>
        </p:txBody>
      </p:sp>
      <p:sp>
        <p:nvSpPr>
          <p:cNvPr id="3" name="Content Placeholder 2"/>
          <p:cNvSpPr>
            <a:spLocks noGrp="1"/>
          </p:cNvSpPr>
          <p:nvPr>
            <p:ph idx="1"/>
          </p:nvPr>
        </p:nvSpPr>
        <p:spPr/>
        <p:txBody>
          <a:bodyPr/>
          <a:lstStyle/>
          <a:p>
            <a:r>
              <a:rPr lang="en-US" dirty="0"/>
              <a:t>The following example demonstrates how to set the font weight of an element. </a:t>
            </a:r>
          </a:p>
          <a:p>
            <a:r>
              <a:rPr lang="en-US" dirty="0"/>
              <a:t>The font-weight property provides the functionality to specify how bold a font is.</a:t>
            </a:r>
          </a:p>
          <a:p>
            <a:r>
              <a:rPr lang="en-US" dirty="0"/>
              <a:t>Possible values could be </a:t>
            </a:r>
            <a:r>
              <a:rPr lang="en-US" i="1" dirty="0"/>
              <a:t>normal, bold, bolder, lighter, 100, 200, 300, 400, 500, 600, 700, 800, 900.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Weight</a:t>
            </a:r>
            <a:endParaRPr lang="en-US" dirty="0"/>
          </a:p>
        </p:txBody>
      </p:sp>
      <p:sp>
        <p:nvSpPr>
          <p:cNvPr id="3" name="Content Placeholder 2"/>
          <p:cNvSpPr>
            <a:spLocks noGrp="1"/>
          </p:cNvSpPr>
          <p:nvPr>
            <p:ph idx="1"/>
          </p:nvPr>
        </p:nvSpPr>
        <p:spPr/>
        <p:txBody>
          <a:bodyPr>
            <a:normAutofit fontScale="92500" lnSpcReduction="20000"/>
          </a:bodyPr>
          <a:lstStyle/>
          <a:p>
            <a:r>
              <a:rPr lang="en-US" dirty="0"/>
              <a:t>&lt;p style="font-</a:t>
            </a:r>
            <a:r>
              <a:rPr lang="en-US" dirty="0" err="1"/>
              <a:t>weight:bold</a:t>
            </a:r>
            <a:r>
              <a:rPr lang="en-US" dirty="0"/>
              <a:t>;"&gt; </a:t>
            </a:r>
          </a:p>
          <a:p>
            <a:r>
              <a:rPr lang="en-US" dirty="0"/>
              <a:t>This font is bold. </a:t>
            </a:r>
          </a:p>
          <a:p>
            <a:r>
              <a:rPr lang="en-US" dirty="0"/>
              <a:t>&lt;/p&gt; </a:t>
            </a:r>
          </a:p>
          <a:p>
            <a:r>
              <a:rPr lang="en-US" dirty="0"/>
              <a:t>&lt;p style="font-</a:t>
            </a:r>
            <a:r>
              <a:rPr lang="en-US" dirty="0" err="1"/>
              <a:t>weight:bolder</a:t>
            </a:r>
            <a:r>
              <a:rPr lang="en-US" dirty="0"/>
              <a:t>;"&gt; </a:t>
            </a:r>
          </a:p>
          <a:p>
            <a:r>
              <a:rPr lang="en-US" dirty="0"/>
              <a:t>This font is bolder. </a:t>
            </a:r>
          </a:p>
          <a:p>
            <a:r>
              <a:rPr lang="en-US" dirty="0"/>
              <a:t>&lt;/p&gt; </a:t>
            </a:r>
          </a:p>
          <a:p>
            <a:r>
              <a:rPr lang="en-US" dirty="0"/>
              <a:t>&lt;p style="font-weight:900;"&gt; </a:t>
            </a:r>
          </a:p>
          <a:p>
            <a:r>
              <a:rPr lang="en-US" dirty="0"/>
              <a:t>This font is 900 weight. </a:t>
            </a:r>
          </a:p>
          <a:p>
            <a:r>
              <a:rPr lang="en-US" dirty="0"/>
              <a:t>&lt;/p&gt;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Weight</a:t>
            </a:r>
            <a:endParaRPr lang="en-US" dirty="0"/>
          </a:p>
        </p:txBody>
      </p:sp>
      <p:sp>
        <p:nvSpPr>
          <p:cNvPr id="3" name="Content Placeholder 2"/>
          <p:cNvSpPr>
            <a:spLocks noGrp="1"/>
          </p:cNvSpPr>
          <p:nvPr>
            <p:ph idx="1"/>
          </p:nvPr>
        </p:nvSpPr>
        <p:spPr/>
        <p:txBody>
          <a:bodyPr/>
          <a:lstStyle/>
          <a:p>
            <a:r>
              <a:rPr lang="en-US" dirty="0"/>
              <a:t>It will produce the following result: </a:t>
            </a:r>
          </a:p>
          <a:p>
            <a:r>
              <a:rPr lang="en-US" dirty="0"/>
              <a:t>This font is bold. </a:t>
            </a:r>
          </a:p>
          <a:p>
            <a:r>
              <a:rPr lang="en-US" dirty="0"/>
              <a:t>This font is bolder. </a:t>
            </a:r>
          </a:p>
          <a:p>
            <a:r>
              <a:rPr lang="en-US" dirty="0"/>
              <a:t>This font is 900 weight.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Size</a:t>
            </a:r>
            <a:endParaRPr lang="en-US" dirty="0"/>
          </a:p>
        </p:txBody>
      </p:sp>
      <p:sp>
        <p:nvSpPr>
          <p:cNvPr id="3" name="Content Placeholder 2"/>
          <p:cNvSpPr>
            <a:spLocks noGrp="1"/>
          </p:cNvSpPr>
          <p:nvPr>
            <p:ph idx="1"/>
          </p:nvPr>
        </p:nvSpPr>
        <p:spPr/>
        <p:txBody>
          <a:bodyPr/>
          <a:lstStyle/>
          <a:p>
            <a:r>
              <a:rPr lang="en-US" dirty="0"/>
              <a:t>The following example demonstrates how to set the font size of an element. </a:t>
            </a:r>
          </a:p>
          <a:p>
            <a:r>
              <a:rPr lang="en-US" dirty="0"/>
              <a:t>The font-size property is used to control the size of fonts. </a:t>
            </a:r>
          </a:p>
          <a:p>
            <a:r>
              <a:rPr lang="en-US" dirty="0"/>
              <a:t>Possible values could be </a:t>
            </a:r>
            <a:r>
              <a:rPr lang="en-US" i="1" dirty="0"/>
              <a:t>xx-small, x-small, small, medium, large, x-large, xx-large, smaller, larger, size in pixels or in %. </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Size</a:t>
            </a:r>
            <a:endParaRPr lang="en-US" dirty="0"/>
          </a:p>
        </p:txBody>
      </p:sp>
      <p:sp>
        <p:nvSpPr>
          <p:cNvPr id="3" name="Content Placeholder 2"/>
          <p:cNvSpPr>
            <a:spLocks noGrp="1"/>
          </p:cNvSpPr>
          <p:nvPr>
            <p:ph idx="1"/>
          </p:nvPr>
        </p:nvSpPr>
        <p:spPr/>
        <p:txBody>
          <a:bodyPr>
            <a:normAutofit fontScale="92500" lnSpcReduction="20000"/>
          </a:bodyPr>
          <a:lstStyle/>
          <a:p>
            <a:r>
              <a:rPr lang="en-US" dirty="0"/>
              <a:t>&lt;p style="font-size:20px;"&gt; </a:t>
            </a:r>
          </a:p>
          <a:p>
            <a:r>
              <a:rPr lang="en-US" dirty="0"/>
              <a:t>This font size is 20 pixels </a:t>
            </a:r>
          </a:p>
          <a:p>
            <a:r>
              <a:rPr lang="en-US" dirty="0"/>
              <a:t>&lt;/p&gt; </a:t>
            </a:r>
          </a:p>
          <a:p>
            <a:r>
              <a:rPr lang="en-US" dirty="0"/>
              <a:t>&lt;p style="font-</a:t>
            </a:r>
            <a:r>
              <a:rPr lang="en-US" dirty="0" err="1"/>
              <a:t>size:small</a:t>
            </a:r>
            <a:r>
              <a:rPr lang="en-US" dirty="0"/>
              <a:t>;"&gt; </a:t>
            </a:r>
          </a:p>
          <a:p>
            <a:r>
              <a:rPr lang="en-US" dirty="0"/>
              <a:t>This font size is small </a:t>
            </a:r>
          </a:p>
          <a:p>
            <a:r>
              <a:rPr lang="en-US" dirty="0"/>
              <a:t>&lt;/p&gt; </a:t>
            </a:r>
          </a:p>
          <a:p>
            <a:r>
              <a:rPr lang="en-US" dirty="0"/>
              <a:t>&lt;p style="font-</a:t>
            </a:r>
            <a:r>
              <a:rPr lang="en-US" dirty="0" err="1"/>
              <a:t>size:large</a:t>
            </a:r>
            <a:r>
              <a:rPr lang="en-US" dirty="0"/>
              <a:t>;"&gt; </a:t>
            </a:r>
          </a:p>
          <a:p>
            <a:r>
              <a:rPr lang="en-US" dirty="0"/>
              <a:t>This font size is large </a:t>
            </a:r>
          </a:p>
          <a:p>
            <a:r>
              <a:rPr lang="en-US" dirty="0"/>
              <a:t>&lt;/p&gt;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CSS –The </a:t>
            </a:r>
            <a:r>
              <a:rPr lang="en-US" b="1" i="1" dirty="0"/>
              <a:t>style Attribute</a:t>
            </a:r>
            <a:endParaRPr lang="en-US" dirty="0"/>
          </a:p>
        </p:txBody>
      </p:sp>
      <p:sp>
        <p:nvSpPr>
          <p:cNvPr id="3" name="Content Placeholder 2"/>
          <p:cNvSpPr>
            <a:spLocks noGrp="1"/>
          </p:cNvSpPr>
          <p:nvPr>
            <p:ph idx="1"/>
          </p:nvPr>
        </p:nvSpPr>
        <p:spPr/>
        <p:txBody>
          <a:bodyPr/>
          <a:lstStyle/>
          <a:p>
            <a:r>
              <a:rPr lang="en-US" dirty="0"/>
              <a:t>You can use </a:t>
            </a:r>
            <a:r>
              <a:rPr lang="en-US" i="1" dirty="0"/>
              <a:t>style attribute of any HTML element to define style rules. </a:t>
            </a:r>
          </a:p>
          <a:p>
            <a:r>
              <a:rPr lang="en-US" i="1" dirty="0"/>
              <a:t>These rules will be applied to that element only. </a:t>
            </a:r>
          </a:p>
          <a:p>
            <a:r>
              <a:rPr lang="en-US" i="1" dirty="0"/>
              <a:t>Here is the generic syntax: </a:t>
            </a:r>
          </a:p>
          <a:p>
            <a:r>
              <a:rPr lang="en-US" dirty="0"/>
              <a:t>&lt;element style="...style rules...."&gt;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Size</a:t>
            </a:r>
            <a:endParaRPr lang="en-US" dirty="0"/>
          </a:p>
        </p:txBody>
      </p:sp>
      <p:sp>
        <p:nvSpPr>
          <p:cNvPr id="3" name="Content Placeholder 2"/>
          <p:cNvSpPr>
            <a:spLocks noGrp="1"/>
          </p:cNvSpPr>
          <p:nvPr>
            <p:ph idx="1"/>
          </p:nvPr>
        </p:nvSpPr>
        <p:spPr/>
        <p:txBody>
          <a:bodyPr/>
          <a:lstStyle/>
          <a:p>
            <a:r>
              <a:rPr lang="en-US" dirty="0"/>
              <a:t>It will produce the following result: 	</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785785" y="2214554"/>
            <a:ext cx="4701081" cy="2428892"/>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Size Adjust</a:t>
            </a:r>
            <a:endParaRPr lang="en-US" dirty="0"/>
          </a:p>
        </p:txBody>
      </p:sp>
      <p:sp>
        <p:nvSpPr>
          <p:cNvPr id="3" name="Content Placeholder 2"/>
          <p:cNvSpPr>
            <a:spLocks noGrp="1"/>
          </p:cNvSpPr>
          <p:nvPr>
            <p:ph idx="1"/>
          </p:nvPr>
        </p:nvSpPr>
        <p:spPr/>
        <p:txBody>
          <a:bodyPr/>
          <a:lstStyle/>
          <a:p>
            <a:r>
              <a:rPr lang="en-US" dirty="0"/>
              <a:t>The following example demonstrates how to set the font size adjust of an element. </a:t>
            </a:r>
          </a:p>
          <a:p>
            <a:r>
              <a:rPr lang="en-US" dirty="0"/>
              <a:t>This property enables you to adjust the x-height to make fonts more legible. </a:t>
            </a:r>
          </a:p>
          <a:p>
            <a:r>
              <a:rPr lang="en-US" dirty="0"/>
              <a:t>Possible value could be any number.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Size Adjust</a:t>
            </a:r>
            <a:endParaRPr lang="en-US" dirty="0"/>
          </a:p>
        </p:txBody>
      </p:sp>
      <p:sp>
        <p:nvSpPr>
          <p:cNvPr id="3" name="Content Placeholder 2"/>
          <p:cNvSpPr>
            <a:spLocks noGrp="1"/>
          </p:cNvSpPr>
          <p:nvPr>
            <p:ph idx="1"/>
          </p:nvPr>
        </p:nvSpPr>
        <p:spPr/>
        <p:txBody>
          <a:bodyPr/>
          <a:lstStyle/>
          <a:p>
            <a:r>
              <a:rPr lang="en-US" dirty="0"/>
              <a:t>&lt;p style="font-size-adjust:0.61;"&gt; </a:t>
            </a:r>
          </a:p>
          <a:p>
            <a:r>
              <a:rPr lang="en-US" dirty="0"/>
              <a:t>This text is using a font-size-adjust value. </a:t>
            </a:r>
          </a:p>
          <a:p>
            <a:r>
              <a:rPr lang="en-US" dirty="0"/>
              <a:t>&lt;/p&gt; </a:t>
            </a:r>
          </a:p>
          <a:p>
            <a:r>
              <a:rPr lang="en-US" dirty="0"/>
              <a:t>It will produce the following result: </a:t>
            </a:r>
          </a:p>
        </p:txBody>
      </p:sp>
      <p:pic>
        <p:nvPicPr>
          <p:cNvPr id="10242" name="Picture 2"/>
          <p:cNvPicPr>
            <a:picLocks noChangeAspect="1" noChangeArrowheads="1"/>
          </p:cNvPicPr>
          <p:nvPr/>
        </p:nvPicPr>
        <p:blipFill>
          <a:blip r:embed="rId2"/>
          <a:srcRect/>
          <a:stretch>
            <a:fillRect/>
          </a:stretch>
        </p:blipFill>
        <p:spPr bwMode="auto">
          <a:xfrm>
            <a:off x="785786" y="4143380"/>
            <a:ext cx="3609975" cy="40005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Stretch</a:t>
            </a:r>
            <a:endParaRPr lang="en-US" dirty="0"/>
          </a:p>
        </p:txBody>
      </p:sp>
      <p:sp>
        <p:nvSpPr>
          <p:cNvPr id="3" name="Content Placeholder 2"/>
          <p:cNvSpPr>
            <a:spLocks noGrp="1"/>
          </p:cNvSpPr>
          <p:nvPr>
            <p:ph idx="1"/>
          </p:nvPr>
        </p:nvSpPr>
        <p:spPr/>
        <p:txBody>
          <a:bodyPr/>
          <a:lstStyle/>
          <a:p>
            <a:r>
              <a:rPr lang="en-US" dirty="0"/>
              <a:t>The following example demonstrates how to set the font stretch of an element. </a:t>
            </a:r>
          </a:p>
          <a:p>
            <a:r>
              <a:rPr lang="en-US" dirty="0"/>
              <a:t>This property relies on the user's computer to have an expanded or condensed version of the font being used.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Stretch</a:t>
            </a:r>
            <a:endParaRPr lang="en-US" dirty="0"/>
          </a:p>
        </p:txBody>
      </p:sp>
      <p:sp>
        <p:nvSpPr>
          <p:cNvPr id="3" name="Content Placeholder 2"/>
          <p:cNvSpPr>
            <a:spLocks noGrp="1"/>
          </p:cNvSpPr>
          <p:nvPr>
            <p:ph idx="1"/>
          </p:nvPr>
        </p:nvSpPr>
        <p:spPr/>
        <p:txBody>
          <a:bodyPr/>
          <a:lstStyle/>
          <a:p>
            <a:r>
              <a:rPr lang="en-US" dirty="0"/>
              <a:t>Possible values could be </a:t>
            </a:r>
            <a:r>
              <a:rPr lang="en-US" i="1" dirty="0"/>
              <a:t>normal, wider, narrower, ultra-condensed, extra-condensed, condensed, semi-condensed, semi-expanded, expanded, extra-expanded, ultra-expanded. </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Stretch</a:t>
            </a:r>
            <a:endParaRPr lang="en-US" dirty="0"/>
          </a:p>
        </p:txBody>
      </p:sp>
      <p:sp>
        <p:nvSpPr>
          <p:cNvPr id="3" name="Content Placeholder 2"/>
          <p:cNvSpPr>
            <a:spLocks noGrp="1"/>
          </p:cNvSpPr>
          <p:nvPr>
            <p:ph idx="1"/>
          </p:nvPr>
        </p:nvSpPr>
        <p:spPr/>
        <p:txBody>
          <a:bodyPr/>
          <a:lstStyle/>
          <a:p>
            <a:r>
              <a:rPr lang="en-US" dirty="0"/>
              <a:t>&lt;p style="font-</a:t>
            </a:r>
            <a:r>
              <a:rPr lang="en-US" dirty="0" err="1"/>
              <a:t>stretch:ultra</a:t>
            </a:r>
            <a:r>
              <a:rPr lang="en-US" dirty="0"/>
              <a:t>-expanded;"&gt; </a:t>
            </a:r>
          </a:p>
          <a:p>
            <a:r>
              <a:rPr lang="en-US" dirty="0"/>
              <a:t>If this doesn't appear to work, it is likely that </a:t>
            </a:r>
          </a:p>
          <a:p>
            <a:r>
              <a:rPr lang="en-US" dirty="0"/>
              <a:t>your computer doesn't have a condensed or expanded </a:t>
            </a:r>
          </a:p>
          <a:p>
            <a:r>
              <a:rPr lang="en-US" dirty="0"/>
              <a:t>version of the font being used. </a:t>
            </a:r>
          </a:p>
          <a:p>
            <a:r>
              <a:rPr lang="en-US" dirty="0"/>
              <a:t>&lt;/p&gt;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Font Stretch</a:t>
            </a:r>
            <a:endParaRPr lang="en-US" dirty="0"/>
          </a:p>
        </p:txBody>
      </p:sp>
      <p:sp>
        <p:nvSpPr>
          <p:cNvPr id="3" name="Content Placeholder 2"/>
          <p:cNvSpPr>
            <a:spLocks noGrp="1"/>
          </p:cNvSpPr>
          <p:nvPr>
            <p:ph idx="1"/>
          </p:nvPr>
        </p:nvSpPr>
        <p:spPr/>
        <p:txBody>
          <a:bodyPr/>
          <a:lstStyle/>
          <a:p>
            <a:r>
              <a:rPr lang="en-US" dirty="0"/>
              <a:t>It will produce the following result: </a:t>
            </a:r>
          </a:p>
        </p:txBody>
      </p:sp>
      <p:pic>
        <p:nvPicPr>
          <p:cNvPr id="11266" name="Picture 2"/>
          <p:cNvPicPr>
            <a:picLocks noChangeAspect="1" noChangeArrowheads="1"/>
          </p:cNvPicPr>
          <p:nvPr/>
        </p:nvPicPr>
        <p:blipFill>
          <a:blip r:embed="rId2"/>
          <a:srcRect/>
          <a:stretch>
            <a:fillRect/>
          </a:stretch>
        </p:blipFill>
        <p:spPr bwMode="auto">
          <a:xfrm>
            <a:off x="357158" y="2571744"/>
            <a:ext cx="8391525" cy="695325"/>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Shorthand Property</a:t>
            </a:r>
            <a:endParaRPr lang="en-US" dirty="0"/>
          </a:p>
        </p:txBody>
      </p:sp>
      <p:sp>
        <p:nvSpPr>
          <p:cNvPr id="3" name="Content Placeholder 2"/>
          <p:cNvSpPr>
            <a:spLocks noGrp="1"/>
          </p:cNvSpPr>
          <p:nvPr>
            <p:ph idx="1"/>
          </p:nvPr>
        </p:nvSpPr>
        <p:spPr/>
        <p:txBody>
          <a:bodyPr/>
          <a:lstStyle/>
          <a:p>
            <a:r>
              <a:rPr lang="en-US" dirty="0"/>
              <a:t>You can use the </a:t>
            </a:r>
            <a:r>
              <a:rPr lang="en-US" i="1" dirty="0"/>
              <a:t>font property to set all the font properties at once. For example: </a:t>
            </a:r>
          </a:p>
          <a:p>
            <a:r>
              <a:rPr lang="en-US" dirty="0"/>
              <a:t>&lt;p style="</a:t>
            </a:r>
            <a:r>
              <a:rPr lang="en-US" dirty="0" err="1"/>
              <a:t>font:italic</a:t>
            </a:r>
            <a:r>
              <a:rPr lang="en-US" dirty="0"/>
              <a:t> small-caps bold 15px </a:t>
            </a:r>
            <a:r>
              <a:rPr lang="en-US" dirty="0" err="1"/>
              <a:t>georgia</a:t>
            </a:r>
            <a:r>
              <a:rPr lang="en-US" dirty="0"/>
              <a:t>;"&gt; </a:t>
            </a:r>
          </a:p>
          <a:p>
            <a:r>
              <a:rPr lang="en-US" dirty="0"/>
              <a:t>Applying all the properties on the text at once. </a:t>
            </a:r>
          </a:p>
          <a:p>
            <a:r>
              <a:rPr lang="en-US" dirty="0"/>
              <a:t>&lt;/p&gt; </a:t>
            </a:r>
          </a:p>
          <a:p>
            <a:r>
              <a:rPr lang="en-US" dirty="0"/>
              <a:t>It will produce the following result: </a:t>
            </a:r>
          </a:p>
        </p:txBody>
      </p:sp>
      <p:pic>
        <p:nvPicPr>
          <p:cNvPr id="12290" name="Picture 2"/>
          <p:cNvPicPr>
            <a:picLocks noChangeAspect="1" noChangeArrowheads="1"/>
          </p:cNvPicPr>
          <p:nvPr/>
        </p:nvPicPr>
        <p:blipFill>
          <a:blip r:embed="rId2"/>
          <a:srcRect/>
          <a:stretch>
            <a:fillRect/>
          </a:stretch>
        </p:blipFill>
        <p:spPr bwMode="auto">
          <a:xfrm>
            <a:off x="857224" y="5572140"/>
            <a:ext cx="5486400" cy="381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Inline CSS –The </a:t>
            </a:r>
            <a:r>
              <a:rPr lang="en-US" b="1" i="1" dirty="0"/>
              <a:t>style Attribute</a:t>
            </a:r>
            <a:endParaRPr lang="en-US" dirty="0"/>
          </a:p>
        </p:txBody>
      </p:sp>
      <p:sp>
        <p:nvSpPr>
          <p:cNvPr id="3" name="Content Placeholder 2"/>
          <p:cNvSpPr>
            <a:spLocks noGrp="1"/>
          </p:cNvSpPr>
          <p:nvPr>
            <p:ph idx="1"/>
          </p:nvPr>
        </p:nvSpPr>
        <p:spPr/>
        <p:txBody>
          <a:bodyPr/>
          <a:lstStyle/>
          <a:p>
            <a:r>
              <a:rPr lang="en-US" b="1" dirty="0"/>
              <a:t>Attribute 	</a:t>
            </a:r>
          </a:p>
          <a:p>
            <a:pPr lvl="1"/>
            <a:r>
              <a:rPr lang="en-US" dirty="0"/>
              <a:t>style 	</a:t>
            </a:r>
          </a:p>
          <a:p>
            <a:r>
              <a:rPr lang="en-US" b="1" dirty="0"/>
              <a:t>Value 	</a:t>
            </a:r>
          </a:p>
          <a:p>
            <a:pPr lvl="1"/>
            <a:r>
              <a:rPr lang="en-US" dirty="0"/>
              <a:t>style rules 	</a:t>
            </a:r>
          </a:p>
          <a:p>
            <a:r>
              <a:rPr lang="en-US" b="1" dirty="0"/>
              <a:t>Description 	</a:t>
            </a:r>
          </a:p>
          <a:p>
            <a:pPr lvl="1"/>
            <a:r>
              <a:rPr lang="en-US" dirty="0"/>
              <a:t>The value of </a:t>
            </a:r>
            <a:r>
              <a:rPr lang="en-US" i="1" dirty="0"/>
              <a:t>style attribute is a combination of style declarations separated by semicolon (;).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2053</TotalTime>
  <Words>3543</Words>
  <Application>Microsoft Office PowerPoint</Application>
  <PresentationFormat>On-screen Show (4:3)</PresentationFormat>
  <Paragraphs>469</Paragraphs>
  <Slides>87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87</vt:i4>
      </vt:variant>
    </vt:vector>
  </HeadingPairs>
  <TitlesOfParts>
    <vt:vector size="90" baseType="lpstr">
      <vt:lpstr>Arial</vt:lpstr>
      <vt:lpstr>Calibri</vt:lpstr>
      <vt:lpstr>Office Theme</vt:lpstr>
      <vt:lpstr>CSS INCLUSION  </vt:lpstr>
      <vt:lpstr>CSS INCLUSION</vt:lpstr>
      <vt:lpstr>Embedded CSS -The &lt;style&gt; Element</vt:lpstr>
      <vt:lpstr>Embedded CSS -The &lt;style&gt; Element</vt:lpstr>
      <vt:lpstr>Embedded CSS -The &lt;style&gt; Element</vt:lpstr>
      <vt:lpstr>Embedded CSS -The &lt;style&gt; Element</vt:lpstr>
      <vt:lpstr>Embedded CSS -The &lt;style&gt; Element</vt:lpstr>
      <vt:lpstr>Inline CSS –The style Attribute</vt:lpstr>
      <vt:lpstr>Inline CSS –The style Attribute</vt:lpstr>
      <vt:lpstr>Inline CSS –The style Attribute</vt:lpstr>
      <vt:lpstr>External CSS -The &lt;link&gt; Element</vt:lpstr>
      <vt:lpstr>External CSS -The &lt;link&gt; Element</vt:lpstr>
      <vt:lpstr>External CSS -The &lt;link&gt; Element</vt:lpstr>
      <vt:lpstr>External CSS -The &lt;link&gt; Element</vt:lpstr>
      <vt:lpstr>External CSS -The &lt;link&gt; Element</vt:lpstr>
      <vt:lpstr>External CSS -The &lt;link&gt; Element</vt:lpstr>
      <vt:lpstr>External CSS -The &lt;link&gt; Element</vt:lpstr>
      <vt:lpstr>Imported CSS -@import Rule</vt:lpstr>
      <vt:lpstr>Imported CSS -@import Rule</vt:lpstr>
      <vt:lpstr>Imported CSS -@import Rule</vt:lpstr>
      <vt:lpstr>CSS Rules Overriding</vt:lpstr>
      <vt:lpstr>CSS Rules Overriding</vt:lpstr>
      <vt:lpstr>Handling Old Browsers</vt:lpstr>
      <vt:lpstr>Handling Old Browsers</vt:lpstr>
      <vt:lpstr>CSS Comments</vt:lpstr>
      <vt:lpstr>CSS Comments</vt:lpstr>
      <vt:lpstr>MEASUREMENT UNITS </vt:lpstr>
      <vt:lpstr>MEASUREMENT UNITS </vt:lpstr>
      <vt:lpstr>MEASUREMENT UNITS </vt:lpstr>
      <vt:lpstr>MEASUREMENT UNITS </vt:lpstr>
      <vt:lpstr>MEASUREMENT UNITS </vt:lpstr>
      <vt:lpstr>MEASUREMENT UNITS </vt:lpstr>
      <vt:lpstr>MEASUREMENT UNITS </vt:lpstr>
      <vt:lpstr>MEASUREMENT UNITS </vt:lpstr>
      <vt:lpstr>MEASUREMENT UNITS </vt:lpstr>
      <vt:lpstr>MEASUREMENT UNITS </vt:lpstr>
      <vt:lpstr>MEASUREMENT UNITS </vt:lpstr>
      <vt:lpstr>COLORS </vt:lpstr>
      <vt:lpstr>COLORS </vt:lpstr>
      <vt:lpstr>COLORS </vt:lpstr>
      <vt:lpstr>CSS Colors -Hex Codes</vt:lpstr>
      <vt:lpstr>CSS Colors -Hex Codes</vt:lpstr>
      <vt:lpstr>PowerPoint Presentation</vt:lpstr>
      <vt:lpstr>CSS Colors -Short Hex Codes</vt:lpstr>
      <vt:lpstr>CSS Colors -Short Hex Codes</vt:lpstr>
      <vt:lpstr>CSS Colors -Short Hex Codes</vt:lpstr>
      <vt:lpstr>CSS Colors -RGB Values</vt:lpstr>
      <vt:lpstr>PowerPoint Presentation</vt:lpstr>
      <vt:lpstr>Browser Safe Colors</vt:lpstr>
      <vt:lpstr>Browser Safe Colors</vt:lpstr>
      <vt:lpstr>PowerPoint Presentation</vt:lpstr>
      <vt:lpstr>PowerPoint Presentation</vt:lpstr>
      <vt:lpstr>BACKGROUND </vt:lpstr>
      <vt:lpstr>BACKGROUND </vt:lpstr>
      <vt:lpstr>Set the Background Color</vt:lpstr>
      <vt:lpstr>Set the Background Image</vt:lpstr>
      <vt:lpstr>Repeat the Background Image</vt:lpstr>
      <vt:lpstr>Repeat the Background Image</vt:lpstr>
      <vt:lpstr>Repeat the Background Image</vt:lpstr>
      <vt:lpstr>Repeat the Background Image</vt:lpstr>
      <vt:lpstr>Set the Background Image Position</vt:lpstr>
      <vt:lpstr>Set the Background Image Position</vt:lpstr>
      <vt:lpstr>Set the Background Attachment</vt:lpstr>
      <vt:lpstr>Set the Background Attachment</vt:lpstr>
      <vt:lpstr>Set the Background Attachment</vt:lpstr>
      <vt:lpstr>Shorthand Property</vt:lpstr>
      <vt:lpstr>FONTS </vt:lpstr>
      <vt:lpstr>FONTS</vt:lpstr>
      <vt:lpstr>Set the Font Family</vt:lpstr>
      <vt:lpstr>Set the Font Family</vt:lpstr>
      <vt:lpstr>Set the Font Style</vt:lpstr>
      <vt:lpstr>Set the Font Style</vt:lpstr>
      <vt:lpstr>Set the Font Variant</vt:lpstr>
      <vt:lpstr>Set the Font Variant</vt:lpstr>
      <vt:lpstr>Set the Font Weight</vt:lpstr>
      <vt:lpstr>Set the Font Weight</vt:lpstr>
      <vt:lpstr>Set the Font Weight</vt:lpstr>
      <vt:lpstr>Set the Font Size</vt:lpstr>
      <vt:lpstr>Set the Font Size</vt:lpstr>
      <vt:lpstr>Set the Font Size</vt:lpstr>
      <vt:lpstr>Set the Font Size Adjust</vt:lpstr>
      <vt:lpstr>Set the Font Size Adjust</vt:lpstr>
      <vt:lpstr>Set the Font Stretch</vt:lpstr>
      <vt:lpstr>Set the Font Stretch</vt:lpstr>
      <vt:lpstr>Set the Font Stretch</vt:lpstr>
      <vt:lpstr>Set the Font Stretch</vt:lpstr>
      <vt:lpstr>Shorthand Property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Fareed</dc:creator>
  <cp:lastModifiedBy>Lab-1 INSTRUCTOR PC</cp:lastModifiedBy>
  <cp:revision>351</cp:revision>
  <dcterms:created xsi:type="dcterms:W3CDTF">2015-08-03T03:09:28Z</dcterms:created>
  <dcterms:modified xsi:type="dcterms:W3CDTF">2025-03-08T09:05:28Z</dcterms:modified>
</cp:coreProperties>
</file>