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5" r:id="rId3"/>
    <p:sldId id="306" r:id="rId4"/>
    <p:sldId id="307" r:id="rId5"/>
    <p:sldId id="308" r:id="rId6"/>
    <p:sldId id="309" r:id="rId7"/>
    <p:sldId id="310" r:id="rId8"/>
    <p:sldId id="311" r:id="rId9"/>
    <p:sldId id="312" r:id="rId10"/>
    <p:sldId id="313" r:id="rId11"/>
    <p:sldId id="314" r:id="rId12"/>
    <p:sldId id="315" r:id="rId13"/>
    <p:sldId id="316" r:id="rId14"/>
    <p:sldId id="317" r:id="rId15"/>
    <p:sldId id="318" r:id="rId16"/>
    <p:sldId id="319" r:id="rId17"/>
    <p:sldId id="320" r:id="rId18"/>
    <p:sldId id="321" r:id="rId19"/>
    <p:sldId id="322" r:id="rId20"/>
    <p:sldId id="323" r:id="rId21"/>
    <p:sldId id="324" r:id="rId22"/>
    <p:sldId id="325" r:id="rId23"/>
    <p:sldId id="326" r:id="rId24"/>
    <p:sldId id="327" r:id="rId25"/>
    <p:sldId id="328" r:id="rId26"/>
    <p:sldId id="329" r:id="rId27"/>
    <p:sldId id="330" r:id="rId28"/>
    <p:sldId id="331" r:id="rId29"/>
    <p:sldId id="332" r:id="rId30"/>
    <p:sldId id="333" r:id="rId31"/>
    <p:sldId id="334" r:id="rId32"/>
    <p:sldId id="335" r:id="rId33"/>
    <p:sldId id="336" r:id="rId34"/>
    <p:sldId id="337" r:id="rId35"/>
    <p:sldId id="338" r:id="rId36"/>
    <p:sldId id="339" r:id="rId37"/>
    <p:sldId id="340" r:id="rId38"/>
    <p:sldId id="341" r:id="rId39"/>
    <p:sldId id="342" r:id="rId40"/>
    <p:sldId id="343" r:id="rId41"/>
    <p:sldId id="344" r:id="rId42"/>
    <p:sldId id="345" r:id="rId43"/>
    <p:sldId id="346" r:id="rId44"/>
    <p:sldId id="347" r:id="rId45"/>
    <p:sldId id="348" r:id="rId46"/>
    <p:sldId id="349" r:id="rId47"/>
    <p:sldId id="350" r:id="rId48"/>
    <p:sldId id="351" r:id="rId49"/>
    <p:sldId id="352" r:id="rId50"/>
    <p:sldId id="353" r:id="rId51"/>
    <p:sldId id="354" r:id="rId52"/>
    <p:sldId id="355" r:id="rId53"/>
    <p:sldId id="356" r:id="rId54"/>
    <p:sldId id="357" r:id="rId55"/>
    <p:sldId id="358" r:id="rId56"/>
    <p:sldId id="359" r:id="rId57"/>
    <p:sldId id="360" r:id="rId58"/>
    <p:sldId id="361" r:id="rId59"/>
    <p:sldId id="362" r:id="rId60"/>
    <p:sldId id="363" r:id="rId61"/>
    <p:sldId id="364" r:id="rId62"/>
    <p:sldId id="365" r:id="rId63"/>
    <p:sldId id="366" r:id="rId64"/>
    <p:sldId id="367" r:id="rId65"/>
    <p:sldId id="368" r:id="rId66"/>
    <p:sldId id="369" r:id="rId67"/>
    <p:sldId id="370" r:id="rId68"/>
    <p:sldId id="371" r:id="rId69"/>
    <p:sldId id="372" r:id="rId70"/>
    <p:sldId id="373" r:id="rId71"/>
    <p:sldId id="374" r:id="rId72"/>
    <p:sldId id="375" r:id="rId73"/>
    <p:sldId id="376" r:id="rId74"/>
    <p:sldId id="377" r:id="rId75"/>
    <p:sldId id="378" r:id="rId76"/>
    <p:sldId id="379" r:id="rId7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8" d="100"/>
          <a:sy n="98" d="100"/>
        </p:scale>
        <p:origin x="35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776FC-905F-469E-9832-C026082F3BFE}" type="datetimeFigureOut">
              <a:rPr lang="en-GB" smtClean="0"/>
              <a:pPr/>
              <a:t>22/01/2025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A0635-90B8-4D4E-8A77-DD598A884F3E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776FC-905F-469E-9832-C026082F3BFE}" type="datetimeFigureOut">
              <a:rPr lang="en-GB" smtClean="0"/>
              <a:pPr/>
              <a:t>22/01/2025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A0635-90B8-4D4E-8A77-DD598A884F3E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776FC-905F-469E-9832-C026082F3BFE}" type="datetimeFigureOut">
              <a:rPr lang="en-GB" smtClean="0"/>
              <a:pPr/>
              <a:t>22/01/2025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A0635-90B8-4D4E-8A77-DD598A884F3E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776FC-905F-469E-9832-C026082F3BFE}" type="datetimeFigureOut">
              <a:rPr lang="en-GB" smtClean="0"/>
              <a:pPr/>
              <a:t>22/01/2025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A0635-90B8-4D4E-8A77-DD598A884F3E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776FC-905F-469E-9832-C026082F3BFE}" type="datetimeFigureOut">
              <a:rPr lang="en-GB" smtClean="0"/>
              <a:pPr/>
              <a:t>22/01/2025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A0635-90B8-4D4E-8A77-DD598A884F3E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776FC-905F-469E-9832-C026082F3BFE}" type="datetimeFigureOut">
              <a:rPr lang="en-GB" smtClean="0"/>
              <a:pPr/>
              <a:t>22/01/2025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A0635-90B8-4D4E-8A77-DD598A884F3E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776FC-905F-469E-9832-C026082F3BFE}" type="datetimeFigureOut">
              <a:rPr lang="en-GB" smtClean="0"/>
              <a:pPr/>
              <a:t>22/01/2025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A0635-90B8-4D4E-8A77-DD598A884F3E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776FC-905F-469E-9832-C026082F3BFE}" type="datetimeFigureOut">
              <a:rPr lang="en-GB" smtClean="0"/>
              <a:pPr/>
              <a:t>22/01/2025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A0635-90B8-4D4E-8A77-DD598A884F3E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776FC-905F-469E-9832-C026082F3BFE}" type="datetimeFigureOut">
              <a:rPr lang="en-GB" smtClean="0"/>
              <a:pPr/>
              <a:t>22/01/2025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A0635-90B8-4D4E-8A77-DD598A884F3E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776FC-905F-469E-9832-C026082F3BFE}" type="datetimeFigureOut">
              <a:rPr lang="en-GB" smtClean="0"/>
              <a:pPr/>
              <a:t>22/01/2025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A0635-90B8-4D4E-8A77-DD598A884F3E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776FC-905F-469E-9832-C026082F3BFE}" type="datetimeFigureOut">
              <a:rPr lang="en-GB" smtClean="0"/>
              <a:pPr/>
              <a:t>22/01/2025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A0635-90B8-4D4E-8A77-DD598A884F3E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0776FC-905F-469E-9832-C026082F3BFE}" type="datetimeFigureOut">
              <a:rPr lang="en-GB" smtClean="0"/>
              <a:pPr/>
              <a:t>22/01/2025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8A0635-90B8-4D4E-8A77-DD598A884F3E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CSS</a:t>
            </a:r>
            <a:r>
              <a:rPr lang="en-US" dirty="0"/>
              <a:t> Tables </a:t>
            </a:r>
            <a:endParaRPr lang="en-GB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order-collapse Property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will produce the following result: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8662" y="2214554"/>
            <a:ext cx="3214710" cy="39416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border-spacing Property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border-spacing property specifies the distance that separates the adjacent cells’ borders. </a:t>
            </a:r>
          </a:p>
          <a:p>
            <a:r>
              <a:rPr lang="en-US" dirty="0"/>
              <a:t>It can take either one or two values; these should be units of length.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border-spacing Property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provide one value, it applies to both vertical and horizontal borders. </a:t>
            </a:r>
          </a:p>
          <a:p>
            <a:r>
              <a:rPr lang="en-US" dirty="0"/>
              <a:t>Or you can specify two values, in which case, the first refers to the horizontal spacing and the second to the vertical spacing: </a:t>
            </a:r>
          </a:p>
          <a:p>
            <a:r>
              <a:rPr lang="en-US" b="1" dirty="0"/>
              <a:t>NOTE:</a:t>
            </a:r>
            <a:r>
              <a:rPr lang="en-US" dirty="0"/>
              <a:t> Unfortunately, this property does not work in Netscape 7 or IE 6.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border-spacing Property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&lt;style type="text/</a:t>
            </a:r>
            <a:r>
              <a:rPr lang="en-US" dirty="0" err="1"/>
              <a:t>css</a:t>
            </a:r>
            <a:r>
              <a:rPr lang="en-US" dirty="0"/>
              <a:t>"&gt; </a:t>
            </a:r>
          </a:p>
          <a:p>
            <a:r>
              <a:rPr lang="en-US" dirty="0"/>
              <a:t>/* If you provide one value */ </a:t>
            </a:r>
          </a:p>
          <a:p>
            <a:r>
              <a:rPr lang="en-US" dirty="0" err="1"/>
              <a:t>table.example</a:t>
            </a:r>
            <a:r>
              <a:rPr lang="en-US" dirty="0"/>
              <a:t> {border-spacing:10px;} </a:t>
            </a:r>
          </a:p>
          <a:p>
            <a:r>
              <a:rPr lang="en-US" dirty="0"/>
              <a:t>/* This is how you can provide two values */ </a:t>
            </a:r>
          </a:p>
          <a:p>
            <a:r>
              <a:rPr lang="en-US" dirty="0" err="1"/>
              <a:t>table.example</a:t>
            </a:r>
            <a:r>
              <a:rPr lang="en-US" dirty="0"/>
              <a:t> {border-spacing:10px; 15px;} </a:t>
            </a:r>
          </a:p>
          <a:p>
            <a:r>
              <a:rPr lang="en-US" dirty="0"/>
              <a:t>&lt;/style&gt; </a:t>
            </a:r>
          </a:p>
          <a:p>
            <a:r>
              <a:rPr lang="en-US"/>
              <a:t>Now let's modify the previous example and see the effect: 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border-spacing Property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&lt;style type="text/</a:t>
            </a:r>
            <a:r>
              <a:rPr lang="en-US" dirty="0" err="1"/>
              <a:t>css</a:t>
            </a:r>
            <a:r>
              <a:rPr lang="en-US" dirty="0"/>
              <a:t>"&gt; </a:t>
            </a:r>
          </a:p>
          <a:p>
            <a:r>
              <a:rPr lang="en-US" dirty="0" err="1"/>
              <a:t>table.one</a:t>
            </a:r>
            <a:r>
              <a:rPr lang="en-US" dirty="0"/>
              <a:t> { </a:t>
            </a:r>
          </a:p>
          <a:p>
            <a:r>
              <a:rPr lang="en-US" dirty="0"/>
              <a:t>border-</a:t>
            </a:r>
            <a:r>
              <a:rPr lang="en-US" dirty="0" err="1"/>
              <a:t>collapse:separate</a:t>
            </a:r>
            <a:r>
              <a:rPr lang="en-US" dirty="0"/>
              <a:t>; </a:t>
            </a:r>
          </a:p>
          <a:p>
            <a:r>
              <a:rPr lang="en-US" dirty="0"/>
              <a:t>width:400px; </a:t>
            </a:r>
          </a:p>
          <a:p>
            <a:r>
              <a:rPr lang="en-US" dirty="0"/>
              <a:t>border-spacing:10px; </a:t>
            </a:r>
          </a:p>
          <a:p>
            <a:r>
              <a:rPr lang="en-US" dirty="0"/>
              <a:t>} </a:t>
            </a:r>
          </a:p>
          <a:p>
            <a:r>
              <a:rPr lang="en-US" dirty="0" err="1"/>
              <a:t>table.two</a:t>
            </a:r>
            <a:r>
              <a:rPr lang="en-US" dirty="0"/>
              <a:t> { </a:t>
            </a:r>
          </a:p>
          <a:p>
            <a:r>
              <a:rPr lang="en-US" dirty="0"/>
              <a:t>border-</a:t>
            </a:r>
            <a:r>
              <a:rPr lang="en-US" dirty="0" err="1"/>
              <a:t>collapse:separate</a:t>
            </a:r>
            <a:r>
              <a:rPr lang="en-US" dirty="0"/>
              <a:t>; </a:t>
            </a:r>
          </a:p>
          <a:p>
            <a:r>
              <a:rPr lang="en-US" dirty="0"/>
              <a:t>width:400px; </a:t>
            </a:r>
          </a:p>
          <a:p>
            <a:r>
              <a:rPr lang="en-US" dirty="0"/>
              <a:t>border-spacing:10px 50px; </a:t>
            </a:r>
          </a:p>
          <a:p>
            <a:r>
              <a:rPr lang="en-US" dirty="0"/>
              <a:t>} </a:t>
            </a:r>
          </a:p>
          <a:p>
            <a:r>
              <a:rPr lang="en-US" dirty="0"/>
              <a:t>&lt;/style&gt;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border-spacing Property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&lt;table class="one" border="1"&gt; </a:t>
            </a:r>
          </a:p>
          <a:p>
            <a:r>
              <a:rPr lang="en-US" dirty="0"/>
              <a:t>&lt;caption&gt;Separate Border Example with border-spacing&lt;/caption&gt; </a:t>
            </a:r>
          </a:p>
          <a:p>
            <a:r>
              <a:rPr lang="en-US" dirty="0"/>
              <a:t>&lt;</a:t>
            </a:r>
            <a:r>
              <a:rPr lang="en-US" dirty="0" err="1"/>
              <a:t>tr</a:t>
            </a:r>
            <a:r>
              <a:rPr lang="en-US" dirty="0"/>
              <a:t>&gt;&lt;td&gt; Cell A Collapse Example&lt;/td&gt;&lt;/</a:t>
            </a:r>
            <a:r>
              <a:rPr lang="en-US" dirty="0" err="1"/>
              <a:t>tr</a:t>
            </a:r>
            <a:r>
              <a:rPr lang="en-US" dirty="0"/>
              <a:t>&gt; </a:t>
            </a:r>
          </a:p>
          <a:p>
            <a:r>
              <a:rPr lang="en-US" dirty="0"/>
              <a:t>&lt;</a:t>
            </a:r>
            <a:r>
              <a:rPr lang="en-US" dirty="0" err="1"/>
              <a:t>tr</a:t>
            </a:r>
            <a:r>
              <a:rPr lang="en-US" dirty="0"/>
              <a:t>&gt;&lt;td&gt; Cell B Collapse Example&lt;/td&gt;&lt;/</a:t>
            </a:r>
            <a:r>
              <a:rPr lang="en-US" dirty="0" err="1"/>
              <a:t>tr</a:t>
            </a:r>
            <a:r>
              <a:rPr lang="en-US" dirty="0"/>
              <a:t>&gt; </a:t>
            </a:r>
          </a:p>
          <a:p>
            <a:r>
              <a:rPr lang="en-US" dirty="0"/>
              <a:t>&lt;/table&gt; </a:t>
            </a:r>
          </a:p>
          <a:p>
            <a:r>
              <a:rPr lang="en-US" dirty="0"/>
              <a:t>&lt;</a:t>
            </a:r>
            <a:r>
              <a:rPr lang="en-US" dirty="0" err="1"/>
              <a:t>br</a:t>
            </a:r>
            <a:r>
              <a:rPr lang="en-US" dirty="0"/>
              <a:t> /&gt;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border-spacing Property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&lt;table class="two" border="1"&gt; </a:t>
            </a:r>
          </a:p>
          <a:p>
            <a:r>
              <a:rPr lang="en-US" dirty="0"/>
              <a:t>&lt;caption&gt;Separate Border Example with border-spacing&lt;/caption&gt; </a:t>
            </a:r>
          </a:p>
          <a:p>
            <a:r>
              <a:rPr lang="en-US" dirty="0"/>
              <a:t>&lt;</a:t>
            </a:r>
            <a:r>
              <a:rPr lang="en-US" dirty="0" err="1"/>
              <a:t>tr</a:t>
            </a:r>
            <a:r>
              <a:rPr lang="en-US" dirty="0"/>
              <a:t>&gt;&lt;td&gt; Cell A Separate Example&lt;/td&gt;&lt;/</a:t>
            </a:r>
            <a:r>
              <a:rPr lang="en-US" dirty="0" err="1"/>
              <a:t>tr</a:t>
            </a:r>
            <a:r>
              <a:rPr lang="en-US" dirty="0"/>
              <a:t>&gt; </a:t>
            </a:r>
          </a:p>
          <a:p>
            <a:r>
              <a:rPr lang="en-US" dirty="0"/>
              <a:t>&lt;</a:t>
            </a:r>
            <a:r>
              <a:rPr lang="en-US" dirty="0" err="1"/>
              <a:t>tr</a:t>
            </a:r>
            <a:r>
              <a:rPr lang="en-US" dirty="0"/>
              <a:t>&gt;&lt;td&gt; Cell B Separate Example&lt;/td&gt;&lt;/</a:t>
            </a:r>
            <a:r>
              <a:rPr lang="en-US" dirty="0" err="1"/>
              <a:t>tr</a:t>
            </a:r>
            <a:r>
              <a:rPr lang="en-US" dirty="0"/>
              <a:t>&gt; </a:t>
            </a:r>
          </a:p>
          <a:p>
            <a:r>
              <a:rPr lang="en-US" dirty="0"/>
              <a:t>&lt;/table&gt;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border-spacing Property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728" y="1643050"/>
            <a:ext cx="5572164" cy="45197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caption-side Property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The caption-side property allows you to specify where the content of a &lt;caption&gt; element should be placed in relationship to the table. The table that follows lists the possible values</a:t>
            </a:r>
          </a:p>
          <a:p>
            <a:r>
              <a:rPr lang="en-US" dirty="0"/>
              <a:t>This property can have one of the four values </a:t>
            </a:r>
            <a:r>
              <a:rPr lang="en-US" i="1" dirty="0"/>
              <a:t>top, bottom, left,</a:t>
            </a:r>
            <a:r>
              <a:rPr lang="en-US" dirty="0"/>
              <a:t> or </a:t>
            </a:r>
            <a:r>
              <a:rPr lang="en-US" i="1" dirty="0"/>
              <a:t>right. </a:t>
            </a:r>
          </a:p>
          <a:p>
            <a:r>
              <a:rPr lang="en-US" dirty="0"/>
              <a:t>The following example uses each value. </a:t>
            </a:r>
          </a:p>
          <a:p>
            <a:r>
              <a:rPr lang="en-US" b="1" dirty="0"/>
              <a:t>NOTE: </a:t>
            </a:r>
            <a:r>
              <a:rPr lang="en-US" dirty="0"/>
              <a:t>These properties may not work with your IE Browser. .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caption-side Property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&lt;style type="text/</a:t>
            </a:r>
            <a:r>
              <a:rPr lang="en-US" dirty="0" err="1"/>
              <a:t>css</a:t>
            </a:r>
            <a:r>
              <a:rPr lang="en-US" dirty="0"/>
              <a:t>"&gt; </a:t>
            </a:r>
          </a:p>
          <a:p>
            <a:r>
              <a:rPr lang="en-US" dirty="0" err="1"/>
              <a:t>caption.top</a:t>
            </a:r>
            <a:r>
              <a:rPr lang="en-US" dirty="0"/>
              <a:t> {caption-</a:t>
            </a:r>
            <a:r>
              <a:rPr lang="en-US" dirty="0" err="1"/>
              <a:t>side:top</a:t>
            </a:r>
            <a:r>
              <a:rPr lang="en-US" dirty="0"/>
              <a:t>} </a:t>
            </a:r>
          </a:p>
          <a:p>
            <a:r>
              <a:rPr lang="en-US" dirty="0" err="1"/>
              <a:t>caption.bottom</a:t>
            </a:r>
            <a:r>
              <a:rPr lang="en-US" dirty="0"/>
              <a:t> {caption-</a:t>
            </a:r>
            <a:r>
              <a:rPr lang="en-US" dirty="0" err="1"/>
              <a:t>side:bottom</a:t>
            </a:r>
            <a:r>
              <a:rPr lang="en-US" dirty="0"/>
              <a:t>} </a:t>
            </a:r>
          </a:p>
          <a:p>
            <a:r>
              <a:rPr lang="en-US" dirty="0" err="1"/>
              <a:t>caption.left</a:t>
            </a:r>
            <a:r>
              <a:rPr lang="en-US" dirty="0"/>
              <a:t> {caption-</a:t>
            </a:r>
            <a:r>
              <a:rPr lang="en-US" dirty="0" err="1"/>
              <a:t>side:left</a:t>
            </a:r>
            <a:r>
              <a:rPr lang="en-US" dirty="0"/>
              <a:t>} </a:t>
            </a:r>
          </a:p>
          <a:p>
            <a:r>
              <a:rPr lang="en-US" dirty="0" err="1"/>
              <a:t>caption.right</a:t>
            </a:r>
            <a:r>
              <a:rPr lang="en-US" dirty="0"/>
              <a:t> {caption-</a:t>
            </a:r>
            <a:r>
              <a:rPr lang="en-US" dirty="0" err="1"/>
              <a:t>side:right</a:t>
            </a:r>
            <a:r>
              <a:rPr lang="en-US" dirty="0"/>
              <a:t>} </a:t>
            </a:r>
          </a:p>
          <a:p>
            <a:r>
              <a:rPr lang="en-US" dirty="0"/>
              <a:t>&lt;/style&gt;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set the following properties of a table: </a:t>
            </a:r>
          </a:p>
          <a:p>
            <a:r>
              <a:rPr lang="en-US" dirty="0"/>
              <a:t>The </a:t>
            </a:r>
            <a:r>
              <a:rPr lang="en-US" b="1" dirty="0"/>
              <a:t>border-collapse</a:t>
            </a:r>
            <a:r>
              <a:rPr lang="en-US" dirty="0"/>
              <a:t> specifies whether the browser should control the appearance of the adjacent borders that touch each other or whether each cell should maintain its style. </a:t>
            </a:r>
          </a:p>
          <a:p>
            <a:r>
              <a:rPr lang="en-US" dirty="0"/>
              <a:t>The </a:t>
            </a:r>
            <a:r>
              <a:rPr lang="en-US" b="1" dirty="0"/>
              <a:t>border-spacing</a:t>
            </a:r>
            <a:r>
              <a:rPr lang="en-US" dirty="0"/>
              <a:t> specifies the width that should appear between table cells.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caption-side Property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&lt;table style="width:400px; border:1px solid black;"&gt; </a:t>
            </a:r>
          </a:p>
          <a:p>
            <a:r>
              <a:rPr lang="en-US" dirty="0"/>
              <a:t>&lt;caption class="top"&gt; </a:t>
            </a:r>
          </a:p>
          <a:p>
            <a:r>
              <a:rPr lang="en-US" dirty="0"/>
              <a:t>This caption will appear at the top </a:t>
            </a:r>
          </a:p>
          <a:p>
            <a:r>
              <a:rPr lang="en-US" dirty="0"/>
              <a:t>&lt;/caption&gt; </a:t>
            </a:r>
          </a:p>
          <a:p>
            <a:r>
              <a:rPr lang="en-US" dirty="0"/>
              <a:t>&lt;</a:t>
            </a:r>
            <a:r>
              <a:rPr lang="en-US" dirty="0" err="1"/>
              <a:t>tr</a:t>
            </a:r>
            <a:r>
              <a:rPr lang="en-US" dirty="0"/>
              <a:t>&gt;&lt;td &gt; Cell A&lt;/td&gt;&lt;/</a:t>
            </a:r>
            <a:r>
              <a:rPr lang="en-US" dirty="0" err="1"/>
              <a:t>tr</a:t>
            </a:r>
            <a:r>
              <a:rPr lang="en-US" dirty="0"/>
              <a:t>&gt; </a:t>
            </a:r>
          </a:p>
          <a:p>
            <a:r>
              <a:rPr lang="en-US" dirty="0"/>
              <a:t>&lt;</a:t>
            </a:r>
            <a:r>
              <a:rPr lang="en-US" dirty="0" err="1"/>
              <a:t>tr</a:t>
            </a:r>
            <a:r>
              <a:rPr lang="en-US" dirty="0"/>
              <a:t>&gt;&lt;td &gt; Cell B&lt;/td&gt;&lt;/</a:t>
            </a:r>
            <a:r>
              <a:rPr lang="en-US" dirty="0" err="1"/>
              <a:t>tr</a:t>
            </a:r>
            <a:r>
              <a:rPr lang="en-US" dirty="0"/>
              <a:t>&gt; </a:t>
            </a:r>
          </a:p>
          <a:p>
            <a:r>
              <a:rPr lang="en-US" dirty="0"/>
              <a:t>&lt;/table&gt; </a:t>
            </a:r>
          </a:p>
          <a:p>
            <a:r>
              <a:rPr lang="en-US" dirty="0"/>
              <a:t>&lt;</a:t>
            </a:r>
            <a:r>
              <a:rPr lang="en-US" dirty="0" err="1"/>
              <a:t>br</a:t>
            </a:r>
            <a:r>
              <a:rPr lang="en-US" dirty="0"/>
              <a:t> /&gt; 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caption-side Property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&lt;table style="width:400px; border:1px solid black;"&gt; </a:t>
            </a:r>
          </a:p>
          <a:p>
            <a:r>
              <a:rPr lang="en-US" dirty="0"/>
              <a:t>&lt;caption class="bottom"&gt; </a:t>
            </a:r>
          </a:p>
          <a:p>
            <a:r>
              <a:rPr lang="en-US" dirty="0"/>
              <a:t>This caption will appear at the bottom </a:t>
            </a:r>
          </a:p>
          <a:p>
            <a:r>
              <a:rPr lang="en-US" dirty="0"/>
              <a:t>&lt;/caption&gt; </a:t>
            </a:r>
          </a:p>
          <a:p>
            <a:r>
              <a:rPr lang="en-US" dirty="0"/>
              <a:t>&lt;</a:t>
            </a:r>
            <a:r>
              <a:rPr lang="en-US" dirty="0" err="1"/>
              <a:t>tr</a:t>
            </a:r>
            <a:r>
              <a:rPr lang="en-US" dirty="0"/>
              <a:t>&gt;&lt;td &gt; Cell A&lt;/td&gt;&lt;/</a:t>
            </a:r>
            <a:r>
              <a:rPr lang="en-US" dirty="0" err="1"/>
              <a:t>tr</a:t>
            </a:r>
            <a:r>
              <a:rPr lang="en-US" dirty="0"/>
              <a:t>&gt; </a:t>
            </a:r>
          </a:p>
          <a:p>
            <a:r>
              <a:rPr lang="en-US" dirty="0"/>
              <a:t>&lt;</a:t>
            </a:r>
            <a:r>
              <a:rPr lang="en-US" dirty="0" err="1"/>
              <a:t>tr</a:t>
            </a:r>
            <a:r>
              <a:rPr lang="en-US" dirty="0"/>
              <a:t>&gt;&lt;td &gt; Cell B&lt;/td&gt;&lt;/</a:t>
            </a:r>
            <a:r>
              <a:rPr lang="en-US" dirty="0" err="1"/>
              <a:t>tr</a:t>
            </a:r>
            <a:r>
              <a:rPr lang="en-US" dirty="0"/>
              <a:t>&gt; </a:t>
            </a:r>
          </a:p>
          <a:p>
            <a:r>
              <a:rPr lang="en-US" dirty="0"/>
              <a:t>&lt;/table&gt; </a:t>
            </a:r>
          </a:p>
          <a:p>
            <a:r>
              <a:rPr lang="en-US" dirty="0"/>
              <a:t>&lt;</a:t>
            </a:r>
            <a:r>
              <a:rPr lang="en-US" dirty="0" err="1"/>
              <a:t>br</a:t>
            </a:r>
            <a:r>
              <a:rPr lang="en-US" dirty="0"/>
              <a:t> /&gt; 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caption-side Property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&lt;table style="width:400px; border:1px solid black;"&gt; </a:t>
            </a:r>
          </a:p>
          <a:p>
            <a:r>
              <a:rPr lang="en-US" dirty="0"/>
              <a:t>&lt;caption class="left"&gt; </a:t>
            </a:r>
          </a:p>
          <a:p>
            <a:r>
              <a:rPr lang="en-US" dirty="0"/>
              <a:t>This caption will appear at the left </a:t>
            </a:r>
          </a:p>
          <a:p>
            <a:r>
              <a:rPr lang="en-US" dirty="0"/>
              <a:t>&lt;/caption&gt; </a:t>
            </a:r>
          </a:p>
          <a:p>
            <a:r>
              <a:rPr lang="en-US" dirty="0"/>
              <a:t>&lt;</a:t>
            </a:r>
            <a:r>
              <a:rPr lang="en-US" dirty="0" err="1"/>
              <a:t>tr</a:t>
            </a:r>
            <a:r>
              <a:rPr lang="en-US" dirty="0"/>
              <a:t>&gt;&lt;td &gt; Cell A&lt;/td&gt;&lt;/</a:t>
            </a:r>
            <a:r>
              <a:rPr lang="en-US" dirty="0" err="1"/>
              <a:t>tr</a:t>
            </a:r>
            <a:r>
              <a:rPr lang="en-US" dirty="0"/>
              <a:t>&gt; </a:t>
            </a:r>
          </a:p>
          <a:p>
            <a:r>
              <a:rPr lang="en-US" dirty="0"/>
              <a:t>&lt;</a:t>
            </a:r>
            <a:r>
              <a:rPr lang="en-US" dirty="0" err="1"/>
              <a:t>tr</a:t>
            </a:r>
            <a:r>
              <a:rPr lang="en-US" dirty="0"/>
              <a:t>&gt;&lt;td &gt; Cell B&lt;/td&gt;&lt;/</a:t>
            </a:r>
            <a:r>
              <a:rPr lang="en-US" dirty="0" err="1"/>
              <a:t>tr</a:t>
            </a:r>
            <a:r>
              <a:rPr lang="en-US" dirty="0"/>
              <a:t>&gt; </a:t>
            </a:r>
          </a:p>
          <a:p>
            <a:r>
              <a:rPr lang="en-US" dirty="0"/>
              <a:t>&lt;/table&gt; </a:t>
            </a:r>
          </a:p>
          <a:p>
            <a:r>
              <a:rPr lang="en-US" dirty="0"/>
              <a:t>&lt;</a:t>
            </a:r>
            <a:r>
              <a:rPr lang="en-US" dirty="0" err="1"/>
              <a:t>br</a:t>
            </a:r>
            <a:r>
              <a:rPr lang="en-US" dirty="0"/>
              <a:t> /&gt; 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caption-side Property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&lt;table style="width:400px; border:1px solid black;"&gt; </a:t>
            </a:r>
          </a:p>
          <a:p>
            <a:r>
              <a:rPr lang="en-US" dirty="0"/>
              <a:t>&lt;caption class="right"&gt; </a:t>
            </a:r>
          </a:p>
          <a:p>
            <a:r>
              <a:rPr lang="en-US" dirty="0"/>
              <a:t>This caption will appear at the right </a:t>
            </a:r>
          </a:p>
          <a:p>
            <a:r>
              <a:rPr lang="en-US" dirty="0"/>
              <a:t>&lt;/caption&gt; </a:t>
            </a:r>
          </a:p>
          <a:p>
            <a:r>
              <a:rPr lang="en-US" dirty="0"/>
              <a:t>&lt;</a:t>
            </a:r>
            <a:r>
              <a:rPr lang="en-US" dirty="0" err="1"/>
              <a:t>tr</a:t>
            </a:r>
            <a:r>
              <a:rPr lang="en-US" dirty="0"/>
              <a:t>&gt;&lt;td &gt; Cell A&lt;/td&gt;&lt;/</a:t>
            </a:r>
            <a:r>
              <a:rPr lang="en-US" dirty="0" err="1"/>
              <a:t>tr</a:t>
            </a:r>
            <a:r>
              <a:rPr lang="en-US" dirty="0"/>
              <a:t>&gt; </a:t>
            </a:r>
          </a:p>
          <a:p>
            <a:r>
              <a:rPr lang="en-US" dirty="0"/>
              <a:t>&lt;</a:t>
            </a:r>
            <a:r>
              <a:rPr lang="en-US" dirty="0" err="1"/>
              <a:t>tr</a:t>
            </a:r>
            <a:r>
              <a:rPr lang="en-US" dirty="0"/>
              <a:t>&gt;&lt;td &gt; Cell B&lt;/td&gt;&lt;/</a:t>
            </a:r>
            <a:r>
              <a:rPr lang="en-US" dirty="0" err="1"/>
              <a:t>tr</a:t>
            </a:r>
            <a:r>
              <a:rPr lang="en-US" dirty="0"/>
              <a:t>&gt; </a:t>
            </a:r>
          </a:p>
          <a:p>
            <a:r>
              <a:rPr lang="en-US" dirty="0"/>
              <a:t>&lt;/table&gt; 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caption-side Property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00166" y="1643050"/>
            <a:ext cx="5643602" cy="45340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empty-cells Property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empty-cells property indicates whether a cell without any content should have a border displayed. </a:t>
            </a:r>
          </a:p>
          <a:p>
            <a:r>
              <a:rPr lang="en-US" dirty="0"/>
              <a:t>This property can have one of the three values - </a:t>
            </a:r>
            <a:r>
              <a:rPr lang="en-US" i="1" dirty="0"/>
              <a:t>show, hide, </a:t>
            </a:r>
            <a:r>
              <a:rPr lang="en-US" dirty="0"/>
              <a:t>or</a:t>
            </a:r>
            <a:r>
              <a:rPr lang="en-US" i="1" dirty="0"/>
              <a:t> inherit. </a:t>
            </a:r>
          </a:p>
          <a:p>
            <a:r>
              <a:rPr lang="en-US" dirty="0"/>
              <a:t>Here is the empty-cells property used to hide borders of empty cells in the &lt;table&gt; element. </a:t>
            </a:r>
            <a:endParaRPr lang="en-US" i="1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empty-cells Property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&lt;style type="text/</a:t>
            </a:r>
            <a:r>
              <a:rPr lang="en-US" dirty="0" err="1"/>
              <a:t>css</a:t>
            </a:r>
            <a:r>
              <a:rPr lang="en-US" dirty="0"/>
              <a:t>"&gt; </a:t>
            </a:r>
          </a:p>
          <a:p>
            <a:r>
              <a:rPr lang="en-US" dirty="0" err="1"/>
              <a:t>table.empty</a:t>
            </a:r>
            <a:r>
              <a:rPr lang="en-US" dirty="0"/>
              <a:t>{ </a:t>
            </a:r>
          </a:p>
          <a:p>
            <a:r>
              <a:rPr lang="en-US" dirty="0"/>
              <a:t>width:350px; </a:t>
            </a:r>
          </a:p>
          <a:p>
            <a:r>
              <a:rPr lang="en-US" dirty="0"/>
              <a:t>border-</a:t>
            </a:r>
            <a:r>
              <a:rPr lang="en-US" dirty="0" err="1"/>
              <a:t>collapse:separate</a:t>
            </a:r>
            <a:r>
              <a:rPr lang="en-US" dirty="0"/>
              <a:t>; </a:t>
            </a:r>
          </a:p>
          <a:p>
            <a:r>
              <a:rPr lang="en-US" dirty="0"/>
              <a:t>empty-</a:t>
            </a:r>
            <a:r>
              <a:rPr lang="en-US" dirty="0" err="1"/>
              <a:t>cells:hide</a:t>
            </a:r>
            <a:r>
              <a:rPr lang="en-US" dirty="0"/>
              <a:t>; </a:t>
            </a:r>
          </a:p>
          <a:p>
            <a:r>
              <a:rPr lang="en-US" dirty="0"/>
              <a:t>} </a:t>
            </a:r>
          </a:p>
          <a:p>
            <a:r>
              <a:rPr lang="en-US" dirty="0" err="1"/>
              <a:t>td.empty</a:t>
            </a:r>
            <a:r>
              <a:rPr lang="en-US" dirty="0"/>
              <a:t>{ </a:t>
            </a:r>
          </a:p>
          <a:p>
            <a:r>
              <a:rPr lang="en-US" dirty="0"/>
              <a:t>padding:5px; </a:t>
            </a:r>
          </a:p>
          <a:p>
            <a:r>
              <a:rPr lang="en-US" dirty="0"/>
              <a:t>border-</a:t>
            </a:r>
            <a:r>
              <a:rPr lang="en-US" dirty="0" err="1"/>
              <a:t>style:solid</a:t>
            </a:r>
            <a:r>
              <a:rPr lang="en-US" dirty="0"/>
              <a:t>; </a:t>
            </a:r>
          </a:p>
          <a:p>
            <a:r>
              <a:rPr lang="en-US" dirty="0"/>
              <a:t>border-width:1px; </a:t>
            </a:r>
          </a:p>
          <a:p>
            <a:r>
              <a:rPr lang="en-US" dirty="0"/>
              <a:t>border-color:#999999; </a:t>
            </a:r>
          </a:p>
          <a:p>
            <a:r>
              <a:rPr lang="en-US" dirty="0"/>
              <a:t>} </a:t>
            </a:r>
          </a:p>
          <a:p>
            <a:r>
              <a:rPr lang="en-US" dirty="0"/>
              <a:t>&lt;/style&gt; 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empty-cells Property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rmAutofit fontScale="85000" lnSpcReduction="10000"/>
          </a:bodyPr>
          <a:lstStyle/>
          <a:p>
            <a:r>
              <a:rPr lang="en-US" dirty="0"/>
              <a:t>&lt;table class="empty"&gt; </a:t>
            </a:r>
          </a:p>
          <a:p>
            <a:r>
              <a:rPr lang="en-US" dirty="0"/>
              <a:t>&lt;</a:t>
            </a:r>
            <a:r>
              <a:rPr lang="en-US" dirty="0" err="1"/>
              <a:t>tr</a:t>
            </a:r>
            <a:r>
              <a:rPr lang="en-US" dirty="0"/>
              <a:t>&gt; </a:t>
            </a:r>
          </a:p>
          <a:p>
            <a:r>
              <a:rPr lang="en-US" dirty="0"/>
              <a:t>&lt;</a:t>
            </a:r>
            <a:r>
              <a:rPr lang="en-US" dirty="0" err="1"/>
              <a:t>th</a:t>
            </a:r>
            <a:r>
              <a:rPr lang="en-US" dirty="0"/>
              <a:t>&gt;&lt;/</a:t>
            </a:r>
            <a:r>
              <a:rPr lang="en-US" dirty="0" err="1"/>
              <a:t>th</a:t>
            </a:r>
            <a:r>
              <a:rPr lang="en-US" dirty="0"/>
              <a:t>&gt; </a:t>
            </a:r>
          </a:p>
          <a:p>
            <a:r>
              <a:rPr lang="en-US" dirty="0"/>
              <a:t>&lt;</a:t>
            </a:r>
            <a:r>
              <a:rPr lang="en-US" dirty="0" err="1"/>
              <a:t>th</a:t>
            </a:r>
            <a:r>
              <a:rPr lang="en-US" dirty="0"/>
              <a:t>&gt;Title one&lt;/</a:t>
            </a:r>
            <a:r>
              <a:rPr lang="en-US" dirty="0" err="1"/>
              <a:t>th</a:t>
            </a:r>
            <a:r>
              <a:rPr lang="en-US" dirty="0"/>
              <a:t>&gt; </a:t>
            </a:r>
          </a:p>
          <a:p>
            <a:r>
              <a:rPr lang="en-US" dirty="0"/>
              <a:t>&lt;</a:t>
            </a:r>
            <a:r>
              <a:rPr lang="en-US" dirty="0" err="1"/>
              <a:t>th</a:t>
            </a:r>
            <a:r>
              <a:rPr lang="en-US" dirty="0"/>
              <a:t>&gt;Title two&lt;/</a:t>
            </a:r>
            <a:r>
              <a:rPr lang="en-US" dirty="0" err="1"/>
              <a:t>th</a:t>
            </a:r>
            <a:r>
              <a:rPr lang="en-US" dirty="0"/>
              <a:t>&gt; </a:t>
            </a:r>
          </a:p>
          <a:p>
            <a:r>
              <a:rPr lang="en-US" dirty="0"/>
              <a:t>&lt;/</a:t>
            </a:r>
            <a:r>
              <a:rPr lang="en-US" dirty="0" err="1"/>
              <a:t>tr</a:t>
            </a:r>
            <a:r>
              <a:rPr lang="en-US" dirty="0"/>
              <a:t>&gt; </a:t>
            </a:r>
          </a:p>
          <a:p>
            <a:r>
              <a:rPr lang="en-US" dirty="0"/>
              <a:t>&lt;</a:t>
            </a:r>
            <a:r>
              <a:rPr lang="en-US" dirty="0" err="1"/>
              <a:t>tr</a:t>
            </a:r>
            <a:r>
              <a:rPr lang="en-US" dirty="0"/>
              <a:t>&gt; </a:t>
            </a:r>
          </a:p>
          <a:p>
            <a:r>
              <a:rPr lang="en-US" dirty="0"/>
              <a:t>&lt;</a:t>
            </a:r>
            <a:r>
              <a:rPr lang="en-US" dirty="0" err="1"/>
              <a:t>th</a:t>
            </a:r>
            <a:r>
              <a:rPr lang="en-US" dirty="0"/>
              <a:t>&gt;Row Title&lt;/</a:t>
            </a:r>
            <a:r>
              <a:rPr lang="en-US" dirty="0" err="1"/>
              <a:t>th</a:t>
            </a:r>
            <a:r>
              <a:rPr lang="en-US" dirty="0"/>
              <a:t>&gt; </a:t>
            </a:r>
          </a:p>
          <a:p>
            <a:r>
              <a:rPr lang="en-US" dirty="0"/>
              <a:t>&lt;td class="empty"&gt;value&lt;/td&gt; </a:t>
            </a:r>
          </a:p>
          <a:p>
            <a:r>
              <a:rPr lang="en-US" dirty="0"/>
              <a:t>&lt;td class="empty"&gt;value&lt;/td&gt; </a:t>
            </a:r>
          </a:p>
          <a:p>
            <a:r>
              <a:rPr lang="en-US" dirty="0"/>
              <a:t>&lt;/</a:t>
            </a:r>
            <a:r>
              <a:rPr lang="en-US" dirty="0" err="1"/>
              <a:t>tr</a:t>
            </a:r>
            <a:r>
              <a:rPr lang="en-US" dirty="0"/>
              <a:t>&gt; </a:t>
            </a:r>
          </a:p>
          <a:p>
            <a:r>
              <a:rPr lang="en-US" dirty="0"/>
              <a:t>&lt;</a:t>
            </a:r>
            <a:r>
              <a:rPr lang="en-US" dirty="0" err="1"/>
              <a:t>tr</a:t>
            </a:r>
            <a:r>
              <a:rPr lang="en-US" dirty="0"/>
              <a:t>&gt; </a:t>
            </a:r>
          </a:p>
          <a:p>
            <a:r>
              <a:rPr lang="en-US" dirty="0"/>
              <a:t>&lt;</a:t>
            </a:r>
            <a:r>
              <a:rPr lang="en-US" dirty="0" err="1"/>
              <a:t>th</a:t>
            </a:r>
            <a:r>
              <a:rPr lang="en-US" dirty="0"/>
              <a:t>&gt;Row Title&lt;/</a:t>
            </a:r>
            <a:r>
              <a:rPr lang="en-US" dirty="0" err="1"/>
              <a:t>th</a:t>
            </a:r>
            <a:r>
              <a:rPr lang="en-US" dirty="0"/>
              <a:t>&gt; </a:t>
            </a:r>
          </a:p>
          <a:p>
            <a:r>
              <a:rPr lang="en-US" dirty="0"/>
              <a:t>&lt;td class="empty"&gt;value&lt;/td&gt; </a:t>
            </a:r>
          </a:p>
          <a:p>
            <a:r>
              <a:rPr lang="en-US" dirty="0"/>
              <a:t>&lt;td class="empty"&gt;&lt;/td&gt; </a:t>
            </a:r>
          </a:p>
          <a:p>
            <a:r>
              <a:rPr lang="en-US" dirty="0"/>
              <a:t>&lt;/</a:t>
            </a:r>
            <a:r>
              <a:rPr lang="en-US" dirty="0" err="1"/>
              <a:t>tr</a:t>
            </a:r>
            <a:r>
              <a:rPr lang="en-US" dirty="0"/>
              <a:t>&gt; </a:t>
            </a:r>
          </a:p>
          <a:p>
            <a:r>
              <a:rPr lang="en-US" dirty="0"/>
              <a:t>&lt;/table&gt; 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empty-cells Property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3" y="1571612"/>
            <a:ext cx="8401109" cy="2500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table-layout Property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table-layout property is supposed to help you control how a browser should render or lay out a table. </a:t>
            </a:r>
          </a:p>
          <a:p>
            <a:r>
              <a:rPr lang="en-US" dirty="0"/>
              <a:t>This property can have one of the three values: </a:t>
            </a:r>
            <a:r>
              <a:rPr lang="en-US" i="1" dirty="0"/>
              <a:t>fixed, auto, </a:t>
            </a:r>
            <a:r>
              <a:rPr lang="en-US" dirty="0"/>
              <a:t>or </a:t>
            </a:r>
            <a:r>
              <a:rPr lang="en-US" i="1" dirty="0"/>
              <a:t>inherit. </a:t>
            </a:r>
          </a:p>
          <a:p>
            <a:r>
              <a:rPr lang="en-US" dirty="0"/>
              <a:t>The following example shows the difference between these properties. </a:t>
            </a:r>
          </a:p>
          <a:p>
            <a:r>
              <a:rPr lang="en-US" b="1" dirty="0"/>
              <a:t>NOTE: </a:t>
            </a:r>
            <a:r>
              <a:rPr lang="en-US" dirty="0"/>
              <a:t>This property is not supported by many browsers, so do not rely on this property.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b="1" dirty="0"/>
              <a:t>caption-side</a:t>
            </a:r>
            <a:r>
              <a:rPr lang="en-US" dirty="0"/>
              <a:t> captions are presented in the &lt;caption&gt; element. </a:t>
            </a:r>
          </a:p>
          <a:p>
            <a:r>
              <a:rPr lang="en-US" dirty="0"/>
              <a:t>By default, these are rendered above the table in the document. </a:t>
            </a:r>
          </a:p>
          <a:p>
            <a:r>
              <a:rPr lang="en-US" dirty="0"/>
              <a:t>You use the </a:t>
            </a:r>
            <a:r>
              <a:rPr lang="en-US" i="1" dirty="0"/>
              <a:t>caption-side property to control the placement of the table caption. </a:t>
            </a:r>
          </a:p>
          <a:p>
            <a:r>
              <a:rPr lang="en-US" dirty="0"/>
              <a:t>The </a:t>
            </a:r>
            <a:r>
              <a:rPr lang="en-US" b="1" dirty="0"/>
              <a:t>empty-cells</a:t>
            </a:r>
            <a:r>
              <a:rPr lang="en-US" dirty="0"/>
              <a:t> specifies whether the border should be shown if a cell is empty.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table-layout Property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&lt;style type="text/</a:t>
            </a:r>
            <a:r>
              <a:rPr lang="en-US" dirty="0" err="1"/>
              <a:t>css</a:t>
            </a:r>
            <a:r>
              <a:rPr lang="en-US" dirty="0"/>
              <a:t>"&gt; </a:t>
            </a:r>
          </a:p>
          <a:p>
            <a:r>
              <a:rPr lang="en-US" dirty="0" err="1"/>
              <a:t>table.auto</a:t>
            </a:r>
            <a:r>
              <a:rPr lang="en-US" dirty="0"/>
              <a:t> </a:t>
            </a:r>
          </a:p>
          <a:p>
            <a:r>
              <a:rPr lang="en-US" dirty="0"/>
              <a:t>{ </a:t>
            </a:r>
          </a:p>
          <a:p>
            <a:r>
              <a:rPr lang="en-US" dirty="0"/>
              <a:t>table-layout: auto </a:t>
            </a:r>
          </a:p>
          <a:p>
            <a:r>
              <a:rPr lang="en-US" dirty="0"/>
              <a:t>} </a:t>
            </a:r>
          </a:p>
          <a:p>
            <a:r>
              <a:rPr lang="en-US" dirty="0" err="1"/>
              <a:t>table.fixed</a:t>
            </a:r>
            <a:r>
              <a:rPr lang="en-US" dirty="0"/>
              <a:t> </a:t>
            </a:r>
          </a:p>
          <a:p>
            <a:r>
              <a:rPr lang="en-US" dirty="0"/>
              <a:t>{ </a:t>
            </a:r>
          </a:p>
          <a:p>
            <a:r>
              <a:rPr lang="en-US" dirty="0"/>
              <a:t>table-layout: fixed </a:t>
            </a:r>
          </a:p>
          <a:p>
            <a:r>
              <a:rPr lang="en-US" dirty="0"/>
              <a:t>} </a:t>
            </a:r>
          </a:p>
          <a:p>
            <a:r>
              <a:rPr lang="en-US" dirty="0"/>
              <a:t>&lt;/style&gt; 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table-layout Property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&lt;table class="auto" border="1" width="100%"&gt; </a:t>
            </a:r>
          </a:p>
          <a:p>
            <a:r>
              <a:rPr lang="en-US" dirty="0"/>
              <a:t>&lt;</a:t>
            </a:r>
            <a:r>
              <a:rPr lang="en-US" dirty="0" err="1"/>
              <a:t>tr</a:t>
            </a:r>
            <a:r>
              <a:rPr lang="en-US" dirty="0"/>
              <a:t>&gt; </a:t>
            </a:r>
          </a:p>
          <a:p>
            <a:r>
              <a:rPr lang="en-US" dirty="0"/>
              <a:t>&lt;td width="20%"&gt;1000000000000000000000000000&lt;/td&gt; </a:t>
            </a:r>
          </a:p>
          <a:p>
            <a:r>
              <a:rPr lang="en-US" dirty="0"/>
              <a:t>&lt;td width="40%"&gt;10000000&lt;/td&gt; </a:t>
            </a:r>
          </a:p>
          <a:p>
            <a:r>
              <a:rPr lang="en-US" dirty="0"/>
              <a:t>&lt;td width="40%"&gt;100&lt;/td&gt; </a:t>
            </a:r>
          </a:p>
          <a:p>
            <a:r>
              <a:rPr lang="en-US" dirty="0"/>
              <a:t>&lt;/</a:t>
            </a:r>
            <a:r>
              <a:rPr lang="en-US" dirty="0" err="1"/>
              <a:t>tr</a:t>
            </a:r>
            <a:r>
              <a:rPr lang="en-US" dirty="0"/>
              <a:t>&gt; </a:t>
            </a:r>
          </a:p>
          <a:p>
            <a:r>
              <a:rPr lang="en-US" dirty="0"/>
              <a:t>&lt;/table&gt; </a:t>
            </a:r>
          </a:p>
          <a:p>
            <a:r>
              <a:rPr lang="en-US" dirty="0"/>
              <a:t>&lt;</a:t>
            </a:r>
            <a:r>
              <a:rPr lang="en-US" dirty="0" err="1"/>
              <a:t>br</a:t>
            </a:r>
            <a:r>
              <a:rPr lang="en-US" dirty="0"/>
              <a:t> /&gt; 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table-layout Property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&lt;table class="fixed" border="1" width="100%"&gt; </a:t>
            </a:r>
          </a:p>
          <a:p>
            <a:r>
              <a:rPr lang="en-US" dirty="0"/>
              <a:t>&lt;</a:t>
            </a:r>
            <a:r>
              <a:rPr lang="en-US" dirty="0" err="1"/>
              <a:t>tr</a:t>
            </a:r>
            <a:r>
              <a:rPr lang="en-US" dirty="0"/>
              <a:t>&gt; </a:t>
            </a:r>
          </a:p>
          <a:p>
            <a:r>
              <a:rPr lang="en-US" dirty="0"/>
              <a:t>&lt;td width="20%"&gt;1000000000000000000000000000&lt;/td&gt; </a:t>
            </a:r>
          </a:p>
          <a:p>
            <a:r>
              <a:rPr lang="en-US" dirty="0"/>
              <a:t>&lt;td width="40%"&gt;10000000&lt;/td&gt; </a:t>
            </a:r>
          </a:p>
          <a:p>
            <a:r>
              <a:rPr lang="en-US" dirty="0"/>
              <a:t>&lt;td width="40%"&gt;100&lt;/td&gt; </a:t>
            </a:r>
          </a:p>
          <a:p>
            <a:r>
              <a:rPr lang="en-US" dirty="0"/>
              <a:t>&lt;/</a:t>
            </a:r>
            <a:r>
              <a:rPr lang="en-US" dirty="0" err="1"/>
              <a:t>tr</a:t>
            </a:r>
            <a:r>
              <a:rPr lang="en-US" dirty="0"/>
              <a:t>&gt; </a:t>
            </a:r>
          </a:p>
          <a:p>
            <a:r>
              <a:rPr lang="en-US" dirty="0"/>
              <a:t>&lt;/table&gt; 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table-layout Property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786" y="1643050"/>
            <a:ext cx="5476875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BORDERS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 </a:t>
            </a:r>
            <a:r>
              <a:rPr lang="en-US" i="1" dirty="0"/>
              <a:t>border</a:t>
            </a:r>
            <a:r>
              <a:rPr lang="en-US" dirty="0"/>
              <a:t> properties allow you to specify how the border of the box representing an element should look. </a:t>
            </a:r>
          </a:p>
          <a:p>
            <a:r>
              <a:rPr lang="en-US" dirty="0"/>
              <a:t>There are three properties of a border you can change: </a:t>
            </a:r>
          </a:p>
          <a:p>
            <a:r>
              <a:rPr lang="en-US" dirty="0"/>
              <a:t>The </a:t>
            </a:r>
            <a:r>
              <a:rPr lang="en-US" b="1" dirty="0"/>
              <a:t>border-color</a:t>
            </a:r>
            <a:r>
              <a:rPr lang="en-US" dirty="0"/>
              <a:t> specifies the color of a border. </a:t>
            </a:r>
          </a:p>
          <a:p>
            <a:r>
              <a:rPr lang="en-US" dirty="0"/>
              <a:t>The </a:t>
            </a:r>
            <a:r>
              <a:rPr lang="en-US" b="1" dirty="0"/>
              <a:t>border-style</a:t>
            </a:r>
            <a:r>
              <a:rPr lang="en-US" dirty="0"/>
              <a:t> specifies whether a border should be solid, dashed line, double line, or one of the other possible values. </a:t>
            </a:r>
          </a:p>
          <a:p>
            <a:r>
              <a:rPr lang="en-US" dirty="0"/>
              <a:t>The </a:t>
            </a:r>
            <a:r>
              <a:rPr lang="en-US" b="1" dirty="0"/>
              <a:t>border-width</a:t>
            </a:r>
            <a:r>
              <a:rPr lang="en-US" dirty="0"/>
              <a:t> specifies the width of a border. 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border-color Property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border-color property allows you to change the color of the border surrounding an element. </a:t>
            </a:r>
          </a:p>
          <a:p>
            <a:r>
              <a:rPr lang="en-US" dirty="0"/>
              <a:t>You can individually change the color of the bottom, left, top and right sides of an element's border using the properties: 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border-color Property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/>
              <a:t>border-bottom-color</a:t>
            </a:r>
            <a:r>
              <a:rPr lang="en-US" dirty="0"/>
              <a:t> changes the color of bottom border. </a:t>
            </a:r>
          </a:p>
          <a:p>
            <a:r>
              <a:rPr lang="en-US" b="1" dirty="0"/>
              <a:t>border-top-color</a:t>
            </a:r>
            <a:r>
              <a:rPr lang="en-US" dirty="0"/>
              <a:t> changes the color of top border. </a:t>
            </a:r>
          </a:p>
          <a:p>
            <a:r>
              <a:rPr lang="en-US" b="1" dirty="0"/>
              <a:t>border-left-color</a:t>
            </a:r>
            <a:r>
              <a:rPr lang="en-US" dirty="0"/>
              <a:t> changes the color of left border. </a:t>
            </a:r>
          </a:p>
          <a:p>
            <a:r>
              <a:rPr lang="en-US" b="1" dirty="0"/>
              <a:t>border-right-color</a:t>
            </a:r>
            <a:r>
              <a:rPr lang="en-US" dirty="0"/>
              <a:t> changes the color of right border. </a:t>
            </a:r>
          </a:p>
          <a:p>
            <a:r>
              <a:rPr lang="en-US" dirty="0"/>
              <a:t>The following example shows the effect of all these properties: 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border-color Property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&lt;style type="text/</a:t>
            </a:r>
            <a:r>
              <a:rPr lang="en-US" dirty="0" err="1"/>
              <a:t>css</a:t>
            </a:r>
            <a:r>
              <a:rPr lang="en-US" dirty="0"/>
              <a:t>"&gt; </a:t>
            </a:r>
          </a:p>
          <a:p>
            <a:r>
              <a:rPr lang="en-US" dirty="0"/>
              <a:t>p.example1{ </a:t>
            </a:r>
          </a:p>
          <a:p>
            <a:r>
              <a:rPr lang="en-US" dirty="0"/>
              <a:t>border:1px solid; </a:t>
            </a:r>
          </a:p>
          <a:p>
            <a:r>
              <a:rPr lang="en-US" dirty="0"/>
              <a:t>border-bottom-color:#009900; /* Green */ </a:t>
            </a:r>
          </a:p>
          <a:p>
            <a:r>
              <a:rPr lang="en-US" dirty="0"/>
              <a:t>border-top-color:#FF0000; /* Red */ </a:t>
            </a:r>
          </a:p>
          <a:p>
            <a:r>
              <a:rPr lang="en-US" dirty="0"/>
              <a:t>border-left-color:#330000; /* Black */ </a:t>
            </a:r>
          </a:p>
          <a:p>
            <a:r>
              <a:rPr lang="en-US" dirty="0"/>
              <a:t>border-right-color:#0000CC; /* Blue */ </a:t>
            </a:r>
          </a:p>
          <a:p>
            <a:r>
              <a:rPr lang="en-US" dirty="0"/>
              <a:t>} 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border-color Property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p.example2{ </a:t>
            </a:r>
          </a:p>
          <a:p>
            <a:r>
              <a:rPr lang="en-US" dirty="0"/>
              <a:t>border:1px solid; </a:t>
            </a:r>
          </a:p>
          <a:p>
            <a:r>
              <a:rPr lang="en-US" dirty="0"/>
              <a:t>border-color:#009900; /* Green */ </a:t>
            </a:r>
          </a:p>
          <a:p>
            <a:r>
              <a:rPr lang="en-US" dirty="0"/>
              <a:t>} </a:t>
            </a:r>
          </a:p>
          <a:p>
            <a:r>
              <a:rPr lang="en-US" dirty="0"/>
              <a:t>&lt;/style&gt; </a:t>
            </a:r>
          </a:p>
          <a:p>
            <a:r>
              <a:rPr lang="en-US" dirty="0"/>
              <a:t>&lt;p class="example1"&gt; </a:t>
            </a:r>
          </a:p>
          <a:p>
            <a:r>
              <a:rPr lang="en-US" dirty="0"/>
              <a:t>This example is showing all borders in different colors. </a:t>
            </a:r>
          </a:p>
          <a:p>
            <a:r>
              <a:rPr lang="en-US" dirty="0"/>
              <a:t>&lt;/p&gt; </a:t>
            </a:r>
          </a:p>
          <a:p>
            <a:r>
              <a:rPr lang="en-US" dirty="0"/>
              <a:t>&lt;p class="example2"&gt; </a:t>
            </a:r>
          </a:p>
          <a:p>
            <a:r>
              <a:rPr lang="en-US" dirty="0"/>
              <a:t>This example is showing all borders in green color only. </a:t>
            </a:r>
          </a:p>
          <a:p>
            <a:r>
              <a:rPr lang="en-US" dirty="0"/>
              <a:t>&lt;/p&gt; 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border-color Property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will produce the following result: 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910" y="2428868"/>
            <a:ext cx="8143932" cy="1071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/>
              <a:t>table-layout</a:t>
            </a:r>
            <a:r>
              <a:rPr lang="en-US" dirty="0"/>
              <a:t> allows browsers to speed up the layout of a table by using the first width properties it comes across for the rest of a column rather than having to load the whole table before rendering it. </a:t>
            </a:r>
          </a:p>
          <a:p>
            <a:r>
              <a:rPr lang="en-US" dirty="0"/>
              <a:t>Now, we will see how to use these properties with examples.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border-style Property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border-style property allows you to select one of the following styles of border: </a:t>
            </a:r>
          </a:p>
          <a:p>
            <a:r>
              <a:rPr lang="en-US" b="1" dirty="0"/>
              <a:t>none:</a:t>
            </a:r>
            <a:r>
              <a:rPr lang="en-US" dirty="0"/>
              <a:t> No border. (Equivalent of border-width:0;) </a:t>
            </a:r>
          </a:p>
          <a:p>
            <a:r>
              <a:rPr lang="en-US" b="1" dirty="0"/>
              <a:t>solid:</a:t>
            </a:r>
            <a:r>
              <a:rPr lang="en-US" dirty="0"/>
              <a:t> Border is a single solid line. </a:t>
            </a:r>
          </a:p>
          <a:p>
            <a:r>
              <a:rPr lang="en-US" b="1" dirty="0"/>
              <a:t>dotted:</a:t>
            </a:r>
            <a:r>
              <a:rPr lang="en-US" dirty="0"/>
              <a:t> Border is a series of dots. </a:t>
            </a:r>
          </a:p>
          <a:p>
            <a:r>
              <a:rPr lang="en-US" b="1" dirty="0"/>
              <a:t>dashed:</a:t>
            </a:r>
            <a:r>
              <a:rPr lang="en-US" dirty="0"/>
              <a:t> Border is a series of short lines. </a:t>
            </a:r>
          </a:p>
          <a:p>
            <a:r>
              <a:rPr lang="en-US" b="1" dirty="0"/>
              <a:t>double:</a:t>
            </a:r>
            <a:r>
              <a:rPr lang="en-US" dirty="0"/>
              <a:t> Border is two solid lines.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border-style Property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groove:</a:t>
            </a:r>
            <a:r>
              <a:rPr lang="en-US" dirty="0"/>
              <a:t> Border looks as though it is carved into the page. </a:t>
            </a:r>
          </a:p>
          <a:p>
            <a:r>
              <a:rPr lang="en-US" b="1" dirty="0"/>
              <a:t>ridge:</a:t>
            </a:r>
            <a:r>
              <a:rPr lang="en-US" dirty="0"/>
              <a:t> Border looks the opposite of groove. </a:t>
            </a:r>
          </a:p>
          <a:p>
            <a:r>
              <a:rPr lang="en-US" b="1" dirty="0"/>
              <a:t>inset:</a:t>
            </a:r>
            <a:r>
              <a:rPr lang="en-US" dirty="0"/>
              <a:t> Border makes the box look like it is embedded in the page. </a:t>
            </a:r>
          </a:p>
          <a:p>
            <a:r>
              <a:rPr lang="en-US" b="1" dirty="0"/>
              <a:t>outset:</a:t>
            </a:r>
            <a:r>
              <a:rPr lang="en-US" dirty="0"/>
              <a:t> Border makes the box look like it is coming out of the canvas. </a:t>
            </a:r>
          </a:p>
          <a:p>
            <a:r>
              <a:rPr lang="en-US" b="1" dirty="0"/>
              <a:t>hidden:</a:t>
            </a:r>
            <a:r>
              <a:rPr lang="en-US" dirty="0"/>
              <a:t> Same as none, except in terms of border-conflict resolution for table elements.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border-style Property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You can individually change the style of the bottom, left, top, and right borders of an element using the following properties: </a:t>
            </a:r>
          </a:p>
          <a:p>
            <a:r>
              <a:rPr lang="en-US" b="1" dirty="0"/>
              <a:t>border-bottom-style</a:t>
            </a:r>
            <a:r>
              <a:rPr lang="en-US" dirty="0"/>
              <a:t> changes the style of bottom border. </a:t>
            </a:r>
          </a:p>
          <a:p>
            <a:r>
              <a:rPr lang="en-US" b="1" dirty="0"/>
              <a:t>border-top-style</a:t>
            </a:r>
            <a:r>
              <a:rPr lang="en-US" dirty="0"/>
              <a:t> changes the style of top border. </a:t>
            </a:r>
          </a:p>
          <a:p>
            <a:r>
              <a:rPr lang="en-US" b="1" dirty="0"/>
              <a:t>border-left-style</a:t>
            </a:r>
            <a:r>
              <a:rPr lang="en-US" dirty="0"/>
              <a:t> changes the style of left border. </a:t>
            </a:r>
          </a:p>
          <a:p>
            <a:r>
              <a:rPr lang="en-US" b="1" dirty="0"/>
              <a:t>border-right-style</a:t>
            </a:r>
            <a:r>
              <a:rPr lang="en-US" dirty="0"/>
              <a:t> changes the style of right border. </a:t>
            </a:r>
          </a:p>
          <a:p>
            <a:r>
              <a:rPr lang="en-US" dirty="0"/>
              <a:t>The following example shows all these border styles: 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border-style Property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&lt;p style="border-width:4px; border-</a:t>
            </a:r>
            <a:r>
              <a:rPr lang="en-US" dirty="0" err="1"/>
              <a:t>style:none</a:t>
            </a:r>
            <a:r>
              <a:rPr lang="en-US" dirty="0"/>
              <a:t>;"&gt; </a:t>
            </a:r>
          </a:p>
          <a:p>
            <a:r>
              <a:rPr lang="en-US" dirty="0"/>
              <a:t>This is a border with none width. </a:t>
            </a:r>
          </a:p>
          <a:p>
            <a:r>
              <a:rPr lang="en-US" dirty="0"/>
              <a:t>&lt;/p&gt; </a:t>
            </a:r>
          </a:p>
          <a:p>
            <a:r>
              <a:rPr lang="en-US" dirty="0"/>
              <a:t>&lt;p style="border-width:4px; border-</a:t>
            </a:r>
            <a:r>
              <a:rPr lang="en-US" dirty="0" err="1"/>
              <a:t>style:solid</a:t>
            </a:r>
            <a:r>
              <a:rPr lang="en-US" dirty="0"/>
              <a:t>;"&gt; </a:t>
            </a:r>
          </a:p>
          <a:p>
            <a:r>
              <a:rPr lang="en-US" dirty="0"/>
              <a:t>This is a solid border. </a:t>
            </a:r>
          </a:p>
          <a:p>
            <a:r>
              <a:rPr lang="en-US" dirty="0"/>
              <a:t>&lt;/p&gt; </a:t>
            </a:r>
          </a:p>
          <a:p>
            <a:r>
              <a:rPr lang="en-US" dirty="0"/>
              <a:t>&lt;p style="border-width:4px; border-</a:t>
            </a:r>
            <a:r>
              <a:rPr lang="en-US" dirty="0" err="1"/>
              <a:t>style:dashed</a:t>
            </a:r>
            <a:r>
              <a:rPr lang="en-US" dirty="0"/>
              <a:t>;"&gt; </a:t>
            </a:r>
          </a:p>
          <a:p>
            <a:r>
              <a:rPr lang="en-US" dirty="0"/>
              <a:t>This is a </a:t>
            </a:r>
            <a:r>
              <a:rPr lang="en-US" dirty="0" err="1"/>
              <a:t>dahsed</a:t>
            </a:r>
            <a:r>
              <a:rPr lang="en-US" dirty="0"/>
              <a:t> border. </a:t>
            </a:r>
          </a:p>
          <a:p>
            <a:r>
              <a:rPr lang="en-US" dirty="0"/>
              <a:t>&lt;/p&gt; 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border-style Property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&lt;p style="border-width:4px; border-</a:t>
            </a:r>
            <a:r>
              <a:rPr lang="en-US" dirty="0" err="1"/>
              <a:t>style:double</a:t>
            </a:r>
            <a:r>
              <a:rPr lang="en-US" dirty="0"/>
              <a:t>;"&gt; </a:t>
            </a:r>
          </a:p>
          <a:p>
            <a:r>
              <a:rPr lang="en-US" dirty="0"/>
              <a:t>This is a double border. </a:t>
            </a:r>
          </a:p>
          <a:p>
            <a:r>
              <a:rPr lang="en-US" dirty="0"/>
              <a:t>&lt;/p&gt; </a:t>
            </a:r>
          </a:p>
          <a:p>
            <a:r>
              <a:rPr lang="en-US" dirty="0"/>
              <a:t>&lt;p style="border-width:4px; border-</a:t>
            </a:r>
            <a:r>
              <a:rPr lang="en-US" dirty="0" err="1"/>
              <a:t>style:groove</a:t>
            </a:r>
            <a:r>
              <a:rPr lang="en-US" dirty="0"/>
              <a:t>;"&gt; </a:t>
            </a:r>
          </a:p>
          <a:p>
            <a:r>
              <a:rPr lang="en-US" dirty="0"/>
              <a:t>This is a groove border. </a:t>
            </a:r>
          </a:p>
          <a:p>
            <a:r>
              <a:rPr lang="en-US" dirty="0"/>
              <a:t>&lt;/p&gt; </a:t>
            </a:r>
          </a:p>
          <a:p>
            <a:r>
              <a:rPr lang="en-US" dirty="0"/>
              <a:t>&lt;p style="border-width:4px; border-</a:t>
            </a:r>
            <a:r>
              <a:rPr lang="en-US" dirty="0" err="1"/>
              <a:t>style:ridge</a:t>
            </a:r>
            <a:r>
              <a:rPr lang="en-US" dirty="0"/>
              <a:t>"&gt; </a:t>
            </a:r>
          </a:p>
          <a:p>
            <a:r>
              <a:rPr lang="en-US" dirty="0"/>
              <a:t>This is </a:t>
            </a:r>
            <a:r>
              <a:rPr lang="en-US" dirty="0" err="1"/>
              <a:t>aridge</a:t>
            </a:r>
            <a:r>
              <a:rPr lang="en-US" dirty="0"/>
              <a:t> border. </a:t>
            </a:r>
          </a:p>
          <a:p>
            <a:r>
              <a:rPr lang="en-US" dirty="0"/>
              <a:t>&lt;/p&gt; 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border-style Property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&lt;p style="border-width:4px; border-</a:t>
            </a:r>
            <a:r>
              <a:rPr lang="en-US" dirty="0" err="1"/>
              <a:t>style:inset</a:t>
            </a:r>
            <a:r>
              <a:rPr lang="en-US" dirty="0"/>
              <a:t>;"&gt; </a:t>
            </a:r>
          </a:p>
          <a:p>
            <a:r>
              <a:rPr lang="en-US" dirty="0"/>
              <a:t>This is a inset border. </a:t>
            </a:r>
          </a:p>
          <a:p>
            <a:r>
              <a:rPr lang="en-US" dirty="0"/>
              <a:t>&lt;/p&gt; </a:t>
            </a:r>
          </a:p>
          <a:p>
            <a:r>
              <a:rPr lang="en-US" dirty="0"/>
              <a:t>&lt;p style="border-width:4px; border-</a:t>
            </a:r>
            <a:r>
              <a:rPr lang="en-US" dirty="0" err="1"/>
              <a:t>style:outset</a:t>
            </a:r>
            <a:r>
              <a:rPr lang="en-US" dirty="0"/>
              <a:t>;"&gt; </a:t>
            </a:r>
          </a:p>
          <a:p>
            <a:r>
              <a:rPr lang="en-US" dirty="0"/>
              <a:t>This is a outset border. </a:t>
            </a:r>
          </a:p>
          <a:p>
            <a:r>
              <a:rPr lang="en-US" dirty="0"/>
              <a:t>&lt;/p&gt; </a:t>
            </a:r>
          </a:p>
          <a:p>
            <a:r>
              <a:rPr lang="en-US" dirty="0"/>
              <a:t>&lt;p style="border-width:4px; border-</a:t>
            </a:r>
            <a:r>
              <a:rPr lang="en-US" dirty="0" err="1"/>
              <a:t>style:hidden</a:t>
            </a:r>
            <a:r>
              <a:rPr lang="en-US" dirty="0"/>
              <a:t>;"&gt; </a:t>
            </a:r>
          </a:p>
          <a:p>
            <a:r>
              <a:rPr lang="en-US" dirty="0"/>
              <a:t>This is a hidden border. </a:t>
            </a:r>
          </a:p>
          <a:p>
            <a:r>
              <a:rPr lang="en-US" dirty="0"/>
              <a:t>&lt;/p&gt; 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border-style Property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&lt;p style="border-width:4px; </a:t>
            </a:r>
          </a:p>
          <a:p>
            <a:r>
              <a:rPr lang="en-US" dirty="0"/>
              <a:t>border-top-</a:t>
            </a:r>
            <a:r>
              <a:rPr lang="en-US" dirty="0" err="1"/>
              <a:t>style:solid</a:t>
            </a:r>
            <a:r>
              <a:rPr lang="en-US" dirty="0"/>
              <a:t>; </a:t>
            </a:r>
          </a:p>
          <a:p>
            <a:r>
              <a:rPr lang="en-US" dirty="0"/>
              <a:t>border-bottom-</a:t>
            </a:r>
            <a:r>
              <a:rPr lang="en-US" dirty="0" err="1"/>
              <a:t>style:dashed</a:t>
            </a:r>
            <a:r>
              <a:rPr lang="en-US" dirty="0"/>
              <a:t>; </a:t>
            </a:r>
          </a:p>
          <a:p>
            <a:r>
              <a:rPr lang="en-US" dirty="0"/>
              <a:t>border-left-</a:t>
            </a:r>
            <a:r>
              <a:rPr lang="en-US" dirty="0" err="1"/>
              <a:t>style:groove</a:t>
            </a:r>
            <a:r>
              <a:rPr lang="en-US" dirty="0"/>
              <a:t>; </a:t>
            </a:r>
          </a:p>
          <a:p>
            <a:r>
              <a:rPr lang="en-US" dirty="0"/>
              <a:t>border-right-</a:t>
            </a:r>
            <a:r>
              <a:rPr lang="en-US" dirty="0" err="1"/>
              <a:t>style:double</a:t>
            </a:r>
            <a:r>
              <a:rPr lang="en-US" dirty="0"/>
              <a:t>;"&gt; </a:t>
            </a:r>
          </a:p>
          <a:p>
            <a:r>
              <a:rPr lang="en-US" dirty="0"/>
              <a:t>This is a </a:t>
            </a:r>
            <a:r>
              <a:rPr lang="en-US" dirty="0" err="1"/>
              <a:t>a</a:t>
            </a:r>
            <a:r>
              <a:rPr lang="en-US" dirty="0"/>
              <a:t> border with four different styles. </a:t>
            </a:r>
          </a:p>
          <a:p>
            <a:r>
              <a:rPr lang="en-US" dirty="0"/>
              <a:t>&lt;/p&gt; 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border-style Property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71604" y="1571611"/>
            <a:ext cx="6000792" cy="46099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border-width Property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border-width property allows you to set the width of an element borders. </a:t>
            </a:r>
          </a:p>
          <a:p>
            <a:r>
              <a:rPr lang="en-US" dirty="0"/>
              <a:t>The value of this property could be either a length in </a:t>
            </a:r>
            <a:r>
              <a:rPr lang="en-US" dirty="0" err="1"/>
              <a:t>px</a:t>
            </a:r>
            <a:r>
              <a:rPr lang="en-US" dirty="0"/>
              <a:t>, pt, or cm, or it should be set to </a:t>
            </a:r>
            <a:r>
              <a:rPr lang="en-US" i="1" dirty="0"/>
              <a:t>thin, medium, or thick. </a:t>
            </a:r>
          </a:p>
          <a:p>
            <a:r>
              <a:rPr lang="en-US" dirty="0"/>
              <a:t>You can individually change the width of the bottom, top, left, and right borders of an element using the following properties: 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border-width Property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border-bottom-width</a:t>
            </a:r>
            <a:r>
              <a:rPr lang="en-US" dirty="0"/>
              <a:t> changes the width of bottom border. </a:t>
            </a:r>
          </a:p>
          <a:p>
            <a:r>
              <a:rPr lang="en-US" b="1" dirty="0"/>
              <a:t>border-top-width</a:t>
            </a:r>
            <a:r>
              <a:rPr lang="en-US" dirty="0"/>
              <a:t> changes the width of top border. </a:t>
            </a:r>
          </a:p>
          <a:p>
            <a:r>
              <a:rPr lang="en-US" b="1" dirty="0"/>
              <a:t>border-left-width</a:t>
            </a:r>
            <a:r>
              <a:rPr lang="en-US" dirty="0"/>
              <a:t> changes the width of left border. </a:t>
            </a:r>
          </a:p>
          <a:p>
            <a:r>
              <a:rPr lang="en-US" b="1" dirty="0"/>
              <a:t>border-right-width</a:t>
            </a:r>
            <a:r>
              <a:rPr lang="en-US" dirty="0"/>
              <a:t> changes the width of right border. </a:t>
            </a:r>
          </a:p>
          <a:p>
            <a:r>
              <a:rPr lang="en-US" dirty="0"/>
              <a:t>The following example shows all these border width: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order-collapse Property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property can have two values </a:t>
            </a:r>
            <a:r>
              <a:rPr lang="en-US" i="1" dirty="0"/>
              <a:t>collapse</a:t>
            </a:r>
            <a:r>
              <a:rPr lang="en-US" dirty="0"/>
              <a:t> and separate.</a:t>
            </a:r>
          </a:p>
          <a:p>
            <a:r>
              <a:rPr lang="en-US" dirty="0"/>
              <a:t>The following example uses both the values: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border-width Property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&lt;p style="border-width:4px; border-</a:t>
            </a:r>
            <a:r>
              <a:rPr lang="en-US" dirty="0" err="1"/>
              <a:t>style:solid</a:t>
            </a:r>
            <a:r>
              <a:rPr lang="en-US" dirty="0"/>
              <a:t>;"&gt; </a:t>
            </a:r>
          </a:p>
          <a:p>
            <a:r>
              <a:rPr lang="en-US" dirty="0"/>
              <a:t>This is a solid border whose width is 4px. </a:t>
            </a:r>
          </a:p>
          <a:p>
            <a:r>
              <a:rPr lang="en-US" dirty="0"/>
              <a:t>&lt;/p&gt; </a:t>
            </a:r>
          </a:p>
          <a:p>
            <a:r>
              <a:rPr lang="en-US" dirty="0"/>
              <a:t>&lt;p style="border-width:4pt; border-</a:t>
            </a:r>
            <a:r>
              <a:rPr lang="en-US" dirty="0" err="1"/>
              <a:t>style:solid</a:t>
            </a:r>
            <a:r>
              <a:rPr lang="en-US" dirty="0"/>
              <a:t>;"&gt; </a:t>
            </a:r>
          </a:p>
          <a:p>
            <a:r>
              <a:rPr lang="en-US" dirty="0"/>
              <a:t>This is a solid border whose width is 4pt. </a:t>
            </a:r>
          </a:p>
          <a:p>
            <a:r>
              <a:rPr lang="en-US" dirty="0"/>
              <a:t>&lt;/p&gt; </a:t>
            </a:r>
          </a:p>
          <a:p>
            <a:r>
              <a:rPr lang="en-US" dirty="0"/>
              <a:t>&lt;p style="border-</a:t>
            </a:r>
            <a:r>
              <a:rPr lang="en-US" dirty="0" err="1"/>
              <a:t>width:thin</a:t>
            </a:r>
            <a:r>
              <a:rPr lang="en-US" dirty="0"/>
              <a:t>; border-</a:t>
            </a:r>
            <a:r>
              <a:rPr lang="en-US" dirty="0" err="1"/>
              <a:t>style:solid</a:t>
            </a:r>
            <a:r>
              <a:rPr lang="en-US" dirty="0"/>
              <a:t>;"&gt; </a:t>
            </a:r>
          </a:p>
          <a:p>
            <a:r>
              <a:rPr lang="en-US" dirty="0"/>
              <a:t>This is a solid border whose width is thin. </a:t>
            </a:r>
          </a:p>
          <a:p>
            <a:r>
              <a:rPr lang="en-US" dirty="0"/>
              <a:t>&lt;/p&gt; 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border-width Property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&lt;p style="border-</a:t>
            </a:r>
            <a:r>
              <a:rPr lang="en-US" dirty="0" err="1"/>
              <a:t>width:medium</a:t>
            </a:r>
            <a:r>
              <a:rPr lang="en-US" dirty="0"/>
              <a:t>; border-</a:t>
            </a:r>
            <a:r>
              <a:rPr lang="en-US" dirty="0" err="1"/>
              <a:t>style:solid</a:t>
            </a:r>
            <a:r>
              <a:rPr lang="en-US" dirty="0"/>
              <a:t>;"&gt; </a:t>
            </a:r>
          </a:p>
          <a:p>
            <a:r>
              <a:rPr lang="en-US" dirty="0"/>
              <a:t>This is a solid border whose width is medium; </a:t>
            </a:r>
          </a:p>
          <a:p>
            <a:r>
              <a:rPr lang="en-US" dirty="0"/>
              <a:t>&lt;/p&gt; </a:t>
            </a:r>
          </a:p>
          <a:p>
            <a:r>
              <a:rPr lang="en-US" dirty="0"/>
              <a:t>&lt;p style="border-</a:t>
            </a:r>
            <a:r>
              <a:rPr lang="en-US" dirty="0" err="1"/>
              <a:t>width:thick</a:t>
            </a:r>
            <a:r>
              <a:rPr lang="en-US" dirty="0"/>
              <a:t>; border-</a:t>
            </a:r>
            <a:r>
              <a:rPr lang="en-US" dirty="0" err="1"/>
              <a:t>style:solid</a:t>
            </a:r>
            <a:r>
              <a:rPr lang="en-US" dirty="0"/>
              <a:t>;"&gt; </a:t>
            </a:r>
          </a:p>
          <a:p>
            <a:r>
              <a:rPr lang="en-US" dirty="0"/>
              <a:t>This is a solid border whose width is thick. </a:t>
            </a:r>
          </a:p>
          <a:p>
            <a:r>
              <a:rPr lang="en-US" dirty="0"/>
              <a:t>&lt;/p&gt; 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border-width Property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&lt;p style="border-bottom-width:4px; </a:t>
            </a:r>
          </a:p>
          <a:p>
            <a:r>
              <a:rPr lang="en-US" dirty="0"/>
              <a:t>border-top-width:10px; </a:t>
            </a:r>
          </a:p>
          <a:p>
            <a:r>
              <a:rPr lang="en-US" dirty="0"/>
              <a:t>border-left-width: 2px; </a:t>
            </a:r>
          </a:p>
          <a:p>
            <a:r>
              <a:rPr lang="en-US" dirty="0"/>
              <a:t>border-right-width:15px; </a:t>
            </a:r>
          </a:p>
          <a:p>
            <a:r>
              <a:rPr lang="en-US" dirty="0"/>
              <a:t>border-</a:t>
            </a:r>
            <a:r>
              <a:rPr lang="en-US" dirty="0" err="1"/>
              <a:t>style:solid</a:t>
            </a:r>
            <a:r>
              <a:rPr lang="en-US" dirty="0"/>
              <a:t>;"&gt; </a:t>
            </a:r>
          </a:p>
          <a:p>
            <a:r>
              <a:rPr lang="en-US" dirty="0"/>
              <a:t>This is a </a:t>
            </a:r>
            <a:r>
              <a:rPr lang="en-US" dirty="0" err="1"/>
              <a:t>a</a:t>
            </a:r>
            <a:r>
              <a:rPr lang="en-US" dirty="0"/>
              <a:t> border with four different width. </a:t>
            </a:r>
          </a:p>
          <a:p>
            <a:r>
              <a:rPr lang="en-US" dirty="0"/>
              <a:t>&lt;/p&gt; 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border-width Property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595" y="1643050"/>
            <a:ext cx="8344851" cy="4000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Border Properties Using Shorthand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border property allows you to specify color, style, and width of lines in one property: </a:t>
            </a:r>
          </a:p>
          <a:p>
            <a:r>
              <a:rPr lang="en-US" dirty="0"/>
              <a:t>The following example shows how to use all the three properties into a single property. </a:t>
            </a:r>
          </a:p>
          <a:p>
            <a:r>
              <a:rPr lang="en-US" dirty="0"/>
              <a:t>This is the most frequently used property to set border around any element 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/>
              <a:t>Border Properties Using Shorthand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&lt;p style="border:4px solid red;"&gt; </a:t>
            </a:r>
          </a:p>
          <a:p>
            <a:r>
              <a:rPr lang="en-US" dirty="0"/>
              <a:t>This example is showing shorthand property for border. </a:t>
            </a:r>
          </a:p>
          <a:p>
            <a:r>
              <a:rPr lang="en-US" dirty="0"/>
              <a:t>&lt;/p&gt; </a:t>
            </a:r>
          </a:p>
          <a:p>
            <a:r>
              <a:rPr lang="en-US" dirty="0"/>
              <a:t>It will produce the following result: 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8662" y="4857760"/>
            <a:ext cx="5048250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MARGINS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</a:t>
            </a:r>
            <a:r>
              <a:rPr lang="en-GB" i="1" dirty="0"/>
              <a:t>margin</a:t>
            </a:r>
            <a:r>
              <a:rPr lang="en-GB" dirty="0"/>
              <a:t> property defines the space around an HTML element.</a:t>
            </a:r>
          </a:p>
          <a:p>
            <a:r>
              <a:rPr lang="en-GB" dirty="0"/>
              <a:t> It is possible to use negative values to overlap content. </a:t>
            </a:r>
          </a:p>
          <a:p>
            <a:r>
              <a:rPr lang="en-GB" dirty="0"/>
              <a:t>The values of the margin property are not inherited by the child elements. </a:t>
            </a:r>
          </a:p>
          <a:p>
            <a:r>
              <a:rPr lang="en-GB" dirty="0"/>
              <a:t>We have the following properties to set an element margin. </a:t>
            </a:r>
            <a:endParaRPr lang="en-GB" b="1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MARGINS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The </a:t>
            </a:r>
            <a:r>
              <a:rPr lang="en-GB" b="1" dirty="0"/>
              <a:t>margin</a:t>
            </a:r>
            <a:r>
              <a:rPr lang="en-GB" dirty="0"/>
              <a:t> specifies a shorthand property for setting the margin properties in one declaration.</a:t>
            </a:r>
            <a:r>
              <a:rPr lang="en-GB" b="1" dirty="0"/>
              <a:t> </a:t>
            </a:r>
          </a:p>
          <a:p>
            <a:r>
              <a:rPr lang="en-GB" dirty="0"/>
              <a:t>The </a:t>
            </a:r>
            <a:r>
              <a:rPr lang="en-GB" b="1" dirty="0"/>
              <a:t>margin-bottom</a:t>
            </a:r>
            <a:r>
              <a:rPr lang="en-GB" dirty="0"/>
              <a:t> specifies the bottom margin of an element. </a:t>
            </a:r>
          </a:p>
          <a:p>
            <a:r>
              <a:rPr lang="en-GB" dirty="0"/>
              <a:t>The </a:t>
            </a:r>
            <a:r>
              <a:rPr lang="en-GB" b="1" dirty="0"/>
              <a:t>margin-top</a:t>
            </a:r>
            <a:r>
              <a:rPr lang="en-GB" dirty="0"/>
              <a:t> specifies the top margin of an element. </a:t>
            </a:r>
          </a:p>
          <a:p>
            <a:r>
              <a:rPr lang="en-GB" dirty="0"/>
              <a:t>The </a:t>
            </a:r>
            <a:r>
              <a:rPr lang="en-GB" b="1" dirty="0"/>
              <a:t>margin-left</a:t>
            </a:r>
            <a:r>
              <a:rPr lang="en-GB" dirty="0"/>
              <a:t> specifies the left margin of an element. </a:t>
            </a:r>
          </a:p>
          <a:p>
            <a:r>
              <a:rPr lang="en-GB" dirty="0"/>
              <a:t>The </a:t>
            </a:r>
            <a:r>
              <a:rPr lang="en-GB" b="1" dirty="0"/>
              <a:t>margin-right</a:t>
            </a:r>
            <a:r>
              <a:rPr lang="en-GB" dirty="0"/>
              <a:t> specifies the right margin of an element. </a:t>
            </a:r>
          </a:p>
          <a:p>
            <a:endParaRPr lang="en-GB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The Margin Property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margin property allows you to set all of the properties for the four margins in one declaration. </a:t>
            </a:r>
          </a:p>
          <a:p>
            <a:r>
              <a:rPr lang="en-GB" dirty="0"/>
              <a:t>Here is the syntax to set margin around a paragraph: 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The Margin Property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&lt;style type="text/</a:t>
            </a:r>
            <a:r>
              <a:rPr lang="en-GB" dirty="0" err="1"/>
              <a:t>css</a:t>
            </a:r>
            <a:r>
              <a:rPr lang="en-GB" dirty="0"/>
              <a:t>"&gt; </a:t>
            </a:r>
          </a:p>
          <a:p>
            <a:r>
              <a:rPr lang="en-GB" dirty="0"/>
              <a:t>p {margin: 15px} </a:t>
            </a:r>
          </a:p>
          <a:p>
            <a:r>
              <a:rPr lang="en-GB" dirty="0"/>
              <a:t>all four margins will be 15px </a:t>
            </a:r>
          </a:p>
          <a:p>
            <a:r>
              <a:rPr lang="en-GB" dirty="0"/>
              <a:t>p {margin: 10px 2%} </a:t>
            </a:r>
          </a:p>
          <a:p>
            <a:r>
              <a:rPr lang="en-GB" dirty="0"/>
              <a:t>top and bottom margin will be 10px, left and right margin will be 2% of the total width of the document.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order-collapse Property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&lt;style type="text/</a:t>
            </a:r>
            <a:r>
              <a:rPr lang="en-US" dirty="0" err="1"/>
              <a:t>css</a:t>
            </a:r>
            <a:r>
              <a:rPr lang="en-US" dirty="0"/>
              <a:t>"&gt; </a:t>
            </a:r>
          </a:p>
          <a:p>
            <a:r>
              <a:rPr lang="en-US" dirty="0" err="1"/>
              <a:t>table.one</a:t>
            </a:r>
            <a:r>
              <a:rPr lang="en-US" dirty="0"/>
              <a:t> {border-</a:t>
            </a:r>
            <a:r>
              <a:rPr lang="en-US" dirty="0" err="1"/>
              <a:t>collapse:collapse</a:t>
            </a:r>
            <a:r>
              <a:rPr lang="en-US" dirty="0"/>
              <a:t>;} </a:t>
            </a:r>
          </a:p>
          <a:p>
            <a:r>
              <a:rPr lang="en-US" dirty="0" err="1"/>
              <a:t>table.two</a:t>
            </a:r>
            <a:r>
              <a:rPr lang="en-US" dirty="0"/>
              <a:t> {border-</a:t>
            </a:r>
            <a:r>
              <a:rPr lang="en-US" dirty="0" err="1"/>
              <a:t>collapse:separate</a:t>
            </a:r>
            <a:r>
              <a:rPr lang="en-US" dirty="0"/>
              <a:t>;} </a:t>
            </a:r>
          </a:p>
          <a:p>
            <a:r>
              <a:rPr lang="en-US" dirty="0" err="1"/>
              <a:t>td.a</a:t>
            </a:r>
            <a:r>
              <a:rPr lang="en-US" dirty="0"/>
              <a:t> { </a:t>
            </a:r>
          </a:p>
          <a:p>
            <a:r>
              <a:rPr lang="en-US" dirty="0"/>
              <a:t>border-</a:t>
            </a:r>
            <a:r>
              <a:rPr lang="en-US" dirty="0" err="1"/>
              <a:t>style:dotted</a:t>
            </a:r>
            <a:r>
              <a:rPr lang="en-US" dirty="0"/>
              <a:t>; </a:t>
            </a:r>
          </a:p>
          <a:p>
            <a:r>
              <a:rPr lang="en-US" dirty="0"/>
              <a:t>border-width:3px; </a:t>
            </a:r>
          </a:p>
          <a:p>
            <a:r>
              <a:rPr lang="en-US" dirty="0"/>
              <a:t>border-color:#000000; </a:t>
            </a:r>
          </a:p>
          <a:p>
            <a:r>
              <a:rPr lang="en-US" dirty="0"/>
              <a:t>padding: 10px; </a:t>
            </a:r>
          </a:p>
          <a:p>
            <a:r>
              <a:rPr lang="en-US" dirty="0"/>
              <a:t>}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The Margin Property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p {margin: 10px 2% -10px} </a:t>
            </a:r>
          </a:p>
          <a:p>
            <a:r>
              <a:rPr lang="en-GB" dirty="0"/>
              <a:t>top margin will be 10px, left and right margin will be 2% of the total width of the document, bottom margin will be -10px </a:t>
            </a:r>
          </a:p>
          <a:p>
            <a:r>
              <a:rPr lang="en-GB" dirty="0"/>
              <a:t>p {margin: 10px 2% -10px auto} </a:t>
            </a:r>
          </a:p>
          <a:p>
            <a:r>
              <a:rPr lang="en-GB" dirty="0"/>
              <a:t>top margin will be 10px, right margin will be 2% of the total width of the document, bottom margin will be -10px, left margin will be set by the browser </a:t>
            </a:r>
          </a:p>
          <a:p>
            <a:r>
              <a:rPr lang="en-GB" dirty="0"/>
              <a:t>&lt;/style&gt; 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The Margin Property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Here is an example: </a:t>
            </a:r>
          </a:p>
          <a:p>
            <a:r>
              <a:rPr lang="en-GB" dirty="0"/>
              <a:t>&lt;p style="margin: 15px; border:1px solid black;"&gt; </a:t>
            </a:r>
          </a:p>
          <a:p>
            <a:r>
              <a:rPr lang="en-GB" dirty="0"/>
              <a:t>all four margins will be 15px </a:t>
            </a:r>
          </a:p>
          <a:p>
            <a:r>
              <a:rPr lang="en-GB" dirty="0"/>
              <a:t>&lt;/p&gt; </a:t>
            </a:r>
          </a:p>
          <a:p>
            <a:r>
              <a:rPr lang="en-GB" dirty="0"/>
              <a:t>&lt;p style="margin:10px 2%; border:1px solid black;"&gt; </a:t>
            </a:r>
          </a:p>
          <a:p>
            <a:r>
              <a:rPr lang="en-GB" dirty="0"/>
              <a:t>top and bottom margin will be 10px, left and right margin will be 2% of the total width of the document. </a:t>
            </a:r>
          </a:p>
          <a:p>
            <a:r>
              <a:rPr lang="en-GB" dirty="0"/>
              <a:t>&lt;/p&gt; 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The Margin Property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&lt;p style="margin: 10px 2% -10px; border:1px solid black;"&gt; </a:t>
            </a:r>
          </a:p>
          <a:p>
            <a:r>
              <a:rPr lang="en-GB" dirty="0"/>
              <a:t>top margin will be 10px, left and right margin will be 2% of the total width of the document, bottom margin will be -10px </a:t>
            </a:r>
          </a:p>
          <a:p>
            <a:r>
              <a:rPr lang="en-GB" dirty="0"/>
              <a:t>&lt;/p&gt; 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The Margin Property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&lt;p style="margin: 10px 2% -10px auto; border:1px solid black;"&gt; </a:t>
            </a:r>
          </a:p>
          <a:p>
            <a:r>
              <a:rPr lang="en-GB" dirty="0"/>
              <a:t>top margin will be 10px, right margin will be 2% of the total width of the document, bottom margin will be -10px, left margin will be set by the browser </a:t>
            </a:r>
          </a:p>
          <a:p>
            <a:r>
              <a:rPr lang="en-GB" dirty="0"/>
              <a:t>&lt;/p&gt; 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The Margin Property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It will produce the following result: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2204864"/>
            <a:ext cx="8372456" cy="216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The margin-bottom Property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margin-bottom property allows you to set the bottom margin of an element. </a:t>
            </a:r>
          </a:p>
          <a:p>
            <a:r>
              <a:rPr lang="en-GB" dirty="0"/>
              <a:t>It can have a value in length, %, or auto.</a:t>
            </a:r>
          </a:p>
          <a:p>
            <a:r>
              <a:rPr lang="en-GB" dirty="0"/>
              <a:t>Here is an example:  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The margin-bottom Property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&lt;p style="margin-bottom: 15px; border:1px solid black;"&gt; </a:t>
            </a:r>
          </a:p>
          <a:p>
            <a:r>
              <a:rPr lang="en-GB" dirty="0"/>
              <a:t>This is a paragraph with a specified bottom margin </a:t>
            </a:r>
          </a:p>
          <a:p>
            <a:r>
              <a:rPr lang="en-GB" dirty="0"/>
              <a:t>&lt;/p&gt; </a:t>
            </a:r>
          </a:p>
          <a:p>
            <a:r>
              <a:rPr lang="en-GB" dirty="0"/>
              <a:t>&lt;p style="margin-bottom: 5%; border:1px solid black;"&gt; </a:t>
            </a:r>
          </a:p>
          <a:p>
            <a:r>
              <a:rPr lang="en-GB" dirty="0"/>
              <a:t>This is another paragraph with a specified bottom margin in percent </a:t>
            </a:r>
          </a:p>
          <a:p>
            <a:r>
              <a:rPr lang="en-GB" dirty="0"/>
              <a:t>&lt;/p&gt; 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The margin-bottom Property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It will produce the following result: 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2564904"/>
            <a:ext cx="8395425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The margin-top Property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margin-top property allows you to set the top margin of an element. </a:t>
            </a:r>
          </a:p>
          <a:p>
            <a:r>
              <a:rPr lang="en-GB" dirty="0"/>
              <a:t>It can have a value in length, %, or auto.</a:t>
            </a:r>
          </a:p>
          <a:p>
            <a:r>
              <a:rPr lang="en-GB" dirty="0"/>
              <a:t>Here is an example:  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The margin-top Property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&lt;p style="margin-top: 15px; border:1px solid black;"&gt; </a:t>
            </a:r>
          </a:p>
          <a:p>
            <a:r>
              <a:rPr lang="en-GB" dirty="0"/>
              <a:t>This is a paragraph with a specified top margin </a:t>
            </a:r>
          </a:p>
          <a:p>
            <a:r>
              <a:rPr lang="en-GB" dirty="0"/>
              <a:t>&lt;/p&gt; </a:t>
            </a:r>
          </a:p>
          <a:p>
            <a:r>
              <a:rPr lang="en-GB" dirty="0"/>
              <a:t>&lt;p style="margin-top: 5%; border:1px solid black;"&gt; </a:t>
            </a:r>
          </a:p>
          <a:p>
            <a:r>
              <a:rPr lang="en-GB" dirty="0"/>
              <a:t>This is another paragraph with a specified top margin in percent </a:t>
            </a:r>
          </a:p>
          <a:p>
            <a:r>
              <a:rPr lang="en-GB" dirty="0"/>
              <a:t>&lt;/p&gt;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order-collapse Property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td.b</a:t>
            </a:r>
            <a:r>
              <a:rPr lang="en-US" dirty="0"/>
              <a:t> {border-</a:t>
            </a:r>
            <a:r>
              <a:rPr lang="en-US" dirty="0" err="1"/>
              <a:t>style:solid</a:t>
            </a:r>
            <a:r>
              <a:rPr lang="en-US" dirty="0"/>
              <a:t>; </a:t>
            </a:r>
          </a:p>
          <a:p>
            <a:r>
              <a:rPr lang="en-US" dirty="0"/>
              <a:t>border-width:3px; </a:t>
            </a:r>
          </a:p>
          <a:p>
            <a:r>
              <a:rPr lang="en-US" dirty="0"/>
              <a:t>border-color:#333333; </a:t>
            </a:r>
          </a:p>
          <a:p>
            <a:r>
              <a:rPr lang="en-US" dirty="0"/>
              <a:t>padding:10px; </a:t>
            </a:r>
          </a:p>
          <a:p>
            <a:r>
              <a:rPr lang="en-US" dirty="0"/>
              <a:t>} </a:t>
            </a:r>
          </a:p>
          <a:p>
            <a:r>
              <a:rPr lang="en-US" dirty="0"/>
              <a:t>&lt;/style&gt;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The margin-top Property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It will produce the following result: 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2492896"/>
            <a:ext cx="7605845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The margin-left Property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margin-left property allows you to set the left margin of an element.</a:t>
            </a:r>
          </a:p>
          <a:p>
            <a:r>
              <a:rPr lang="en-GB" dirty="0"/>
              <a:t>It can have a value in length, %, or auto. </a:t>
            </a:r>
          </a:p>
          <a:p>
            <a:r>
              <a:rPr lang="en-GB" dirty="0"/>
              <a:t>Here is an example: 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The margin-left Property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&lt;p style="margin-left: 15px; border:1px solid black;"&gt; </a:t>
            </a:r>
          </a:p>
          <a:p>
            <a:r>
              <a:rPr lang="en-GB" dirty="0"/>
              <a:t>This is a paragraph with a specified left margin </a:t>
            </a:r>
          </a:p>
          <a:p>
            <a:r>
              <a:rPr lang="en-GB" dirty="0"/>
              <a:t>&lt;/p&gt; </a:t>
            </a:r>
          </a:p>
          <a:p>
            <a:r>
              <a:rPr lang="en-GB" dirty="0"/>
              <a:t>&lt;p style="margin-left: 5%; border:1px solid black;"&gt; </a:t>
            </a:r>
          </a:p>
          <a:p>
            <a:r>
              <a:rPr lang="en-GB" dirty="0"/>
              <a:t>This is another paragraph with a specified top margin in percent </a:t>
            </a:r>
          </a:p>
          <a:p>
            <a:r>
              <a:rPr lang="en-GB" dirty="0"/>
              <a:t>&lt;/p&gt; 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The margin-left Property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It will produce the following result: 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1" y="2420888"/>
            <a:ext cx="7924393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The margin-right Property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margin-right property allows you to set the right margin of an element. </a:t>
            </a:r>
          </a:p>
          <a:p>
            <a:r>
              <a:rPr lang="en-GB" dirty="0"/>
              <a:t>It can have a value in length, %, or auto. </a:t>
            </a:r>
          </a:p>
          <a:p>
            <a:r>
              <a:rPr lang="en-GB" dirty="0"/>
              <a:t>Here is an example: 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The margin-right Property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&lt;p style="margin-right: 15px; border:1px solid black;"&gt; </a:t>
            </a:r>
          </a:p>
          <a:p>
            <a:r>
              <a:rPr lang="en-GB" dirty="0"/>
              <a:t>This is a paragraph with a specified right margin </a:t>
            </a:r>
          </a:p>
          <a:p>
            <a:r>
              <a:rPr lang="en-GB" dirty="0"/>
              <a:t>&lt;/p&gt; </a:t>
            </a:r>
          </a:p>
          <a:p>
            <a:r>
              <a:rPr lang="en-GB" dirty="0"/>
              <a:t>&lt;p style="margin-right: 5%; border:1px solid black;"&gt; </a:t>
            </a:r>
          </a:p>
          <a:p>
            <a:r>
              <a:rPr lang="en-GB" dirty="0"/>
              <a:t>This is another paragraph with a specified right margin in percent </a:t>
            </a:r>
          </a:p>
          <a:p>
            <a:r>
              <a:rPr lang="en-GB" dirty="0"/>
              <a:t>&lt;/p&gt; 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The margin-right Property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It will produce the following result: 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5" y="2420888"/>
            <a:ext cx="8093699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order-collapse Property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&lt;table class="one"&gt; </a:t>
            </a:r>
          </a:p>
          <a:p>
            <a:r>
              <a:rPr lang="en-US" dirty="0"/>
              <a:t>&lt;caption&gt;Collapse Border Example&lt;/caption&gt; </a:t>
            </a:r>
          </a:p>
          <a:p>
            <a:r>
              <a:rPr lang="en-US" dirty="0"/>
              <a:t>&lt;</a:t>
            </a:r>
            <a:r>
              <a:rPr lang="en-US" dirty="0" err="1"/>
              <a:t>tr</a:t>
            </a:r>
            <a:r>
              <a:rPr lang="en-US" dirty="0"/>
              <a:t>&gt;&lt;td class="a"&gt; Cell A Collapse Example&lt;/td&gt;&lt;/</a:t>
            </a:r>
            <a:r>
              <a:rPr lang="en-US" dirty="0" err="1"/>
              <a:t>tr</a:t>
            </a:r>
            <a:r>
              <a:rPr lang="en-US" dirty="0"/>
              <a:t>&gt; </a:t>
            </a:r>
          </a:p>
          <a:p>
            <a:r>
              <a:rPr lang="en-US" dirty="0"/>
              <a:t>&lt;</a:t>
            </a:r>
            <a:r>
              <a:rPr lang="en-US" dirty="0" err="1"/>
              <a:t>tr</a:t>
            </a:r>
            <a:r>
              <a:rPr lang="en-US" dirty="0"/>
              <a:t>&gt;&lt;td class="b"&gt; Cell B Collapse Example&lt;/td&gt;&lt;/</a:t>
            </a:r>
            <a:r>
              <a:rPr lang="en-US" dirty="0" err="1"/>
              <a:t>tr</a:t>
            </a:r>
            <a:r>
              <a:rPr lang="en-US" dirty="0"/>
              <a:t>&gt; </a:t>
            </a:r>
          </a:p>
          <a:p>
            <a:r>
              <a:rPr lang="en-US" dirty="0"/>
              <a:t>&lt;/table&gt; </a:t>
            </a:r>
          </a:p>
          <a:p>
            <a:r>
              <a:rPr lang="en-US" dirty="0"/>
              <a:t>&lt;</a:t>
            </a:r>
            <a:r>
              <a:rPr lang="en-US" dirty="0" err="1"/>
              <a:t>br</a:t>
            </a:r>
            <a:r>
              <a:rPr lang="en-US" dirty="0"/>
              <a:t> /&gt;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order-collapse Property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&lt;table class="two"&gt; </a:t>
            </a:r>
          </a:p>
          <a:p>
            <a:r>
              <a:rPr lang="en-US" dirty="0"/>
              <a:t>&lt;caption&gt;Separate Border Example&lt;/caption&gt; </a:t>
            </a:r>
          </a:p>
          <a:p>
            <a:r>
              <a:rPr lang="en-US" dirty="0"/>
              <a:t>&lt;</a:t>
            </a:r>
            <a:r>
              <a:rPr lang="en-US" dirty="0" err="1"/>
              <a:t>tr</a:t>
            </a:r>
            <a:r>
              <a:rPr lang="en-US" dirty="0"/>
              <a:t>&gt;&lt;td class="a"&gt; Cell A Separate Example&lt;/td&gt;&lt;/</a:t>
            </a:r>
            <a:r>
              <a:rPr lang="en-US" dirty="0" err="1"/>
              <a:t>tr</a:t>
            </a:r>
            <a:r>
              <a:rPr lang="en-US" dirty="0"/>
              <a:t>&gt; </a:t>
            </a:r>
          </a:p>
          <a:p>
            <a:r>
              <a:rPr lang="en-US" dirty="0"/>
              <a:t>&lt;</a:t>
            </a:r>
            <a:r>
              <a:rPr lang="en-US" dirty="0" err="1"/>
              <a:t>tr</a:t>
            </a:r>
            <a:r>
              <a:rPr lang="en-US" dirty="0"/>
              <a:t>&gt;&lt;td class="b"&gt; Cell B Separate Example&lt;/td&gt;&lt;/</a:t>
            </a:r>
            <a:r>
              <a:rPr lang="en-US" dirty="0" err="1"/>
              <a:t>tr</a:t>
            </a:r>
            <a:r>
              <a:rPr lang="en-US" dirty="0"/>
              <a:t>&gt; </a:t>
            </a:r>
          </a:p>
          <a:p>
            <a:r>
              <a:rPr lang="en-US" dirty="0"/>
              <a:t>&lt;/table&gt;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2291</TotalTime>
  <Words>3490</Words>
  <Application>Microsoft Office PowerPoint</Application>
  <PresentationFormat>On-screen Show (4:3)</PresentationFormat>
  <Paragraphs>447</Paragraphs>
  <Slides>76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76</vt:i4>
      </vt:variant>
    </vt:vector>
  </HeadingPairs>
  <TitlesOfParts>
    <vt:vector size="79" baseType="lpstr">
      <vt:lpstr>Arial</vt:lpstr>
      <vt:lpstr>Calibri</vt:lpstr>
      <vt:lpstr>Office Theme</vt:lpstr>
      <vt:lpstr>CSS Tables </vt:lpstr>
      <vt:lpstr>TABLES </vt:lpstr>
      <vt:lpstr>TABLES</vt:lpstr>
      <vt:lpstr>TABLES</vt:lpstr>
      <vt:lpstr>The order-collapse Property</vt:lpstr>
      <vt:lpstr>The order-collapse Property</vt:lpstr>
      <vt:lpstr>The order-collapse Property</vt:lpstr>
      <vt:lpstr>The order-collapse Property</vt:lpstr>
      <vt:lpstr>The order-collapse Property</vt:lpstr>
      <vt:lpstr>The order-collapse Property</vt:lpstr>
      <vt:lpstr>The border-spacing Property</vt:lpstr>
      <vt:lpstr>The border-spacing Property</vt:lpstr>
      <vt:lpstr>The border-spacing Property</vt:lpstr>
      <vt:lpstr>The border-spacing Property</vt:lpstr>
      <vt:lpstr>The border-spacing Property</vt:lpstr>
      <vt:lpstr>The border-spacing Property</vt:lpstr>
      <vt:lpstr>The border-spacing Property</vt:lpstr>
      <vt:lpstr>The caption-side Property</vt:lpstr>
      <vt:lpstr>The caption-side Property</vt:lpstr>
      <vt:lpstr>The caption-side Property</vt:lpstr>
      <vt:lpstr>The caption-side Property</vt:lpstr>
      <vt:lpstr>The caption-side Property</vt:lpstr>
      <vt:lpstr>The caption-side Property</vt:lpstr>
      <vt:lpstr>The caption-side Property</vt:lpstr>
      <vt:lpstr>The empty-cells Property</vt:lpstr>
      <vt:lpstr>The empty-cells Property</vt:lpstr>
      <vt:lpstr>The empty-cells Property</vt:lpstr>
      <vt:lpstr>The empty-cells Property</vt:lpstr>
      <vt:lpstr>The table-layout Property</vt:lpstr>
      <vt:lpstr>The table-layout Property</vt:lpstr>
      <vt:lpstr>The table-layout Property</vt:lpstr>
      <vt:lpstr>The table-layout Property</vt:lpstr>
      <vt:lpstr>The table-layout Property</vt:lpstr>
      <vt:lpstr>BORDERS </vt:lpstr>
      <vt:lpstr>The border-color Property</vt:lpstr>
      <vt:lpstr>The border-color Property</vt:lpstr>
      <vt:lpstr>The border-color Property</vt:lpstr>
      <vt:lpstr>The border-color Property</vt:lpstr>
      <vt:lpstr>The border-color Property</vt:lpstr>
      <vt:lpstr>The border-style Property</vt:lpstr>
      <vt:lpstr>The border-style Property</vt:lpstr>
      <vt:lpstr>The border-style Property</vt:lpstr>
      <vt:lpstr>The border-style Property</vt:lpstr>
      <vt:lpstr>The border-style Property</vt:lpstr>
      <vt:lpstr>The border-style Property</vt:lpstr>
      <vt:lpstr>The border-style Property</vt:lpstr>
      <vt:lpstr>The border-style Property</vt:lpstr>
      <vt:lpstr>The border-width Property</vt:lpstr>
      <vt:lpstr>The border-width Property</vt:lpstr>
      <vt:lpstr>The border-width Property</vt:lpstr>
      <vt:lpstr>The border-width Property</vt:lpstr>
      <vt:lpstr>The border-width Property</vt:lpstr>
      <vt:lpstr>The border-width Property</vt:lpstr>
      <vt:lpstr>Border Properties Using Shorthand</vt:lpstr>
      <vt:lpstr>Border Properties Using Shorthand</vt:lpstr>
      <vt:lpstr>MARGINS</vt:lpstr>
      <vt:lpstr>MARGINS</vt:lpstr>
      <vt:lpstr>The Margin Property</vt:lpstr>
      <vt:lpstr>The Margin Property</vt:lpstr>
      <vt:lpstr>The Margin Property</vt:lpstr>
      <vt:lpstr>The Margin Property</vt:lpstr>
      <vt:lpstr>The Margin Property</vt:lpstr>
      <vt:lpstr>The Margin Property</vt:lpstr>
      <vt:lpstr>The Margin Property</vt:lpstr>
      <vt:lpstr>The margin-bottom Property</vt:lpstr>
      <vt:lpstr>The margin-bottom Property</vt:lpstr>
      <vt:lpstr>The margin-bottom Property</vt:lpstr>
      <vt:lpstr>The margin-top Property</vt:lpstr>
      <vt:lpstr>The margin-top Property</vt:lpstr>
      <vt:lpstr>The margin-top Property</vt:lpstr>
      <vt:lpstr>The margin-left Property</vt:lpstr>
      <vt:lpstr>The margin-left Property</vt:lpstr>
      <vt:lpstr>The margin-left Property</vt:lpstr>
      <vt:lpstr>The margin-right Property</vt:lpstr>
      <vt:lpstr>The margin-right Property</vt:lpstr>
      <vt:lpstr>The margin-right Property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Engineering</dc:title>
  <dc:creator>Fareed</dc:creator>
  <cp:lastModifiedBy>Faculty PC 03</cp:lastModifiedBy>
  <cp:revision>390</cp:revision>
  <dcterms:created xsi:type="dcterms:W3CDTF">2015-08-03T03:09:28Z</dcterms:created>
  <dcterms:modified xsi:type="dcterms:W3CDTF">2025-01-22T07:01:46Z</dcterms:modified>
</cp:coreProperties>
</file>