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5" r:id="rId3"/>
    <p:sldId id="306" r:id="rId4"/>
    <p:sldId id="307" r:id="rId5"/>
    <p:sldId id="308" r:id="rId6"/>
    <p:sldId id="309" r:id="rId7"/>
    <p:sldId id="310" r:id="rId8"/>
    <p:sldId id="311" r:id="rId9"/>
    <p:sldId id="312" r:id="rId10"/>
    <p:sldId id="313" r:id="rId11"/>
    <p:sldId id="314" r:id="rId12"/>
    <p:sldId id="315" r:id="rId13"/>
    <p:sldId id="316" r:id="rId14"/>
    <p:sldId id="317" r:id="rId15"/>
    <p:sldId id="318" r:id="rId16"/>
    <p:sldId id="319" r:id="rId17"/>
    <p:sldId id="320" r:id="rId18"/>
    <p:sldId id="321" r:id="rId19"/>
    <p:sldId id="322" r:id="rId20"/>
    <p:sldId id="323" r:id="rId21"/>
    <p:sldId id="324" r:id="rId22"/>
    <p:sldId id="325" r:id="rId23"/>
    <p:sldId id="326" r:id="rId24"/>
    <p:sldId id="327" r:id="rId25"/>
    <p:sldId id="328" r:id="rId26"/>
    <p:sldId id="329" r:id="rId27"/>
    <p:sldId id="330" r:id="rId28"/>
    <p:sldId id="331" r:id="rId29"/>
    <p:sldId id="332" r:id="rId30"/>
    <p:sldId id="333" r:id="rId31"/>
    <p:sldId id="334" r:id="rId32"/>
    <p:sldId id="335" r:id="rId33"/>
    <p:sldId id="336" r:id="rId34"/>
    <p:sldId id="337" r:id="rId35"/>
    <p:sldId id="338" r:id="rId36"/>
    <p:sldId id="339" r:id="rId37"/>
    <p:sldId id="340" r:id="rId38"/>
    <p:sldId id="341" r:id="rId39"/>
    <p:sldId id="342" r:id="rId40"/>
    <p:sldId id="343" r:id="rId41"/>
    <p:sldId id="344" r:id="rId42"/>
    <p:sldId id="345" r:id="rId43"/>
    <p:sldId id="346" r:id="rId44"/>
    <p:sldId id="347" r:id="rId45"/>
    <p:sldId id="348" r:id="rId46"/>
    <p:sldId id="349" r:id="rId47"/>
    <p:sldId id="350" r:id="rId48"/>
    <p:sldId id="351" r:id="rId49"/>
    <p:sldId id="352" r:id="rId50"/>
    <p:sldId id="353" r:id="rId51"/>
    <p:sldId id="354" r:id="rId52"/>
    <p:sldId id="355" r:id="rId53"/>
    <p:sldId id="356" r:id="rId54"/>
    <p:sldId id="357" r:id="rId55"/>
    <p:sldId id="358" r:id="rId56"/>
    <p:sldId id="359" r:id="rId57"/>
    <p:sldId id="360" r:id="rId58"/>
    <p:sldId id="363" r:id="rId59"/>
    <p:sldId id="361" r:id="rId60"/>
    <p:sldId id="362" r:id="rId61"/>
    <p:sldId id="364" r:id="rId62"/>
    <p:sldId id="365" r:id="rId63"/>
    <p:sldId id="366" r:id="rId64"/>
    <p:sldId id="367" r:id="rId65"/>
    <p:sldId id="368" r:id="rId66"/>
    <p:sldId id="369" r:id="rId67"/>
    <p:sldId id="370" r:id="rId68"/>
    <p:sldId id="371" r:id="rId69"/>
    <p:sldId id="372" r:id="rId70"/>
    <p:sldId id="373" r:id="rId71"/>
    <p:sldId id="374" r:id="rId72"/>
    <p:sldId id="375" r:id="rId73"/>
    <p:sldId id="376" r:id="rId7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8" d="100"/>
          <a:sy n="98" d="100"/>
        </p:scale>
        <p:origin x="35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AB0776FC-905F-469E-9832-C026082F3BFE}" type="datetimeFigureOut">
              <a:rPr lang="en-GB" smtClean="0"/>
              <a:pPr/>
              <a:t>22/01/2025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D8A0635-90B8-4D4E-8A77-DD598A884F3E}" type="slidenum">
              <a:rPr lang="en-GB" smtClean="0"/>
              <a:pPr/>
              <a:t>‹#›</a:t>
            </a:fld>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B0776FC-905F-469E-9832-C026082F3BFE}" type="datetimeFigureOut">
              <a:rPr lang="en-GB" smtClean="0"/>
              <a:pPr/>
              <a:t>22/01/2025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D8A0635-90B8-4D4E-8A77-DD598A884F3E}" type="slidenum">
              <a:rPr lang="en-GB" smtClean="0"/>
              <a:pPr/>
              <a:t>‹#›</a:t>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B0776FC-905F-469E-9832-C026082F3BFE}" type="datetimeFigureOut">
              <a:rPr lang="en-GB" smtClean="0"/>
              <a:pPr/>
              <a:t>22/01/2025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D8A0635-90B8-4D4E-8A77-DD598A884F3E}" type="slidenum">
              <a:rPr lang="en-GB" smtClean="0"/>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B0776FC-905F-469E-9832-C026082F3BFE}" type="datetimeFigureOut">
              <a:rPr lang="en-GB" smtClean="0"/>
              <a:pPr/>
              <a:t>22/01/2025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D8A0635-90B8-4D4E-8A77-DD598A884F3E}" type="slidenum">
              <a:rPr lang="en-GB" smtClean="0"/>
              <a:pPr/>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0776FC-905F-469E-9832-C026082F3BFE}" type="datetimeFigureOut">
              <a:rPr lang="en-GB" smtClean="0"/>
              <a:pPr/>
              <a:t>22/01/2025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8D8A0635-90B8-4D4E-8A77-DD598A884F3E}" type="slidenum">
              <a:rPr lang="en-GB" smtClean="0"/>
              <a:pPr/>
              <a:t>‹#›</a:t>
            </a:fld>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AB0776FC-905F-469E-9832-C026082F3BFE}" type="datetimeFigureOut">
              <a:rPr lang="en-GB" smtClean="0"/>
              <a:pPr/>
              <a:t>22/01/2025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8D8A0635-90B8-4D4E-8A77-DD598A884F3E}" type="slidenum">
              <a:rPr lang="en-GB" smtClean="0"/>
              <a:pPr/>
              <a:t>‹#›</a:t>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AB0776FC-905F-469E-9832-C026082F3BFE}" type="datetimeFigureOut">
              <a:rPr lang="en-GB" smtClean="0"/>
              <a:pPr/>
              <a:t>22/01/2025</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8D8A0635-90B8-4D4E-8A77-DD598A884F3E}" type="slidenum">
              <a:rPr lang="en-GB" smtClean="0"/>
              <a:pPr/>
              <a:t>‹#›</a:t>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AB0776FC-905F-469E-9832-C026082F3BFE}" type="datetimeFigureOut">
              <a:rPr lang="en-GB" smtClean="0"/>
              <a:pPr/>
              <a:t>22/01/2025</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8D8A0635-90B8-4D4E-8A77-DD598A884F3E}" type="slidenum">
              <a:rPr lang="en-GB" smtClean="0"/>
              <a:pPr/>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0776FC-905F-469E-9832-C026082F3BFE}" type="datetimeFigureOut">
              <a:rPr lang="en-GB" smtClean="0"/>
              <a:pPr/>
              <a:t>22/01/2025</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8D8A0635-90B8-4D4E-8A77-DD598A884F3E}" type="slidenum">
              <a:rPr lang="en-GB" smtClean="0"/>
              <a:pPr/>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0776FC-905F-469E-9832-C026082F3BFE}" type="datetimeFigureOut">
              <a:rPr lang="en-GB" smtClean="0"/>
              <a:pPr/>
              <a:t>22/01/2025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8D8A0635-90B8-4D4E-8A77-DD598A884F3E}" type="slidenum">
              <a:rPr lang="en-GB" smtClean="0"/>
              <a:pPr/>
              <a:t>‹#›</a:t>
            </a:fld>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0776FC-905F-469E-9832-C026082F3BFE}" type="datetimeFigureOut">
              <a:rPr lang="en-GB" smtClean="0"/>
              <a:pPr/>
              <a:t>22/01/2025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8D8A0635-90B8-4D4E-8A77-DD598A884F3E}" type="slidenum">
              <a:rPr lang="en-GB" smtClean="0"/>
              <a:pPr/>
              <a:t>‹#›</a:t>
            </a:fld>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0776FC-905F-469E-9832-C026082F3BFE}" type="datetimeFigureOut">
              <a:rPr lang="en-GB" smtClean="0"/>
              <a:pPr/>
              <a:t>22/01/2025</a:t>
            </a:fld>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8A0635-90B8-4D4E-8A77-DD598A884F3E}" type="slidenum">
              <a:rPr lang="en-GB" smtClean="0"/>
              <a:pPr/>
              <a:t>‹#›</a:t>
            </a:fld>
            <a:endParaRPr lang="en-GB"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t>CSS</a:t>
            </a:r>
            <a:r>
              <a:rPr lang="en-US" dirty="0"/>
              <a:t> OUTLINES </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outline-style Property</a:t>
            </a:r>
            <a:endParaRPr lang="en-US" dirty="0"/>
          </a:p>
        </p:txBody>
      </p:sp>
      <p:sp>
        <p:nvSpPr>
          <p:cNvPr id="3" name="Content Placeholder 2"/>
          <p:cNvSpPr>
            <a:spLocks noGrp="1"/>
          </p:cNvSpPr>
          <p:nvPr>
            <p:ph idx="1"/>
          </p:nvPr>
        </p:nvSpPr>
        <p:spPr/>
        <p:txBody>
          <a:bodyPr>
            <a:normAutofit fontScale="92500" lnSpcReduction="10000"/>
          </a:bodyPr>
          <a:lstStyle/>
          <a:p>
            <a:r>
              <a:rPr lang="en-US" dirty="0"/>
              <a:t>&lt;p style="outline-</a:t>
            </a:r>
            <a:r>
              <a:rPr lang="en-US" dirty="0" err="1"/>
              <a:t>width:thin</a:t>
            </a:r>
            <a:r>
              <a:rPr lang="en-US" dirty="0"/>
              <a:t>; outline-</a:t>
            </a:r>
            <a:r>
              <a:rPr lang="en-US" dirty="0" err="1"/>
              <a:t>style:solid</a:t>
            </a:r>
            <a:r>
              <a:rPr lang="en-US" dirty="0"/>
              <a:t>;"&gt; </a:t>
            </a:r>
          </a:p>
          <a:p>
            <a:r>
              <a:rPr lang="en-US" dirty="0"/>
              <a:t>This text is having thin solid outline. </a:t>
            </a:r>
          </a:p>
          <a:p>
            <a:r>
              <a:rPr lang="en-US" dirty="0"/>
              <a:t>&lt;/p&gt; </a:t>
            </a:r>
          </a:p>
          <a:p>
            <a:r>
              <a:rPr lang="en-US" dirty="0"/>
              <a:t>&lt;</a:t>
            </a:r>
            <a:r>
              <a:rPr lang="en-US" dirty="0" err="1"/>
              <a:t>br</a:t>
            </a:r>
            <a:r>
              <a:rPr lang="en-US" dirty="0"/>
              <a:t> /&gt; </a:t>
            </a:r>
          </a:p>
          <a:p>
            <a:r>
              <a:rPr lang="en-US" dirty="0"/>
              <a:t>&lt;p style="outline-</a:t>
            </a:r>
            <a:r>
              <a:rPr lang="en-US" dirty="0" err="1"/>
              <a:t>width:thick</a:t>
            </a:r>
            <a:r>
              <a:rPr lang="en-US" dirty="0"/>
              <a:t>; outline-</a:t>
            </a:r>
            <a:r>
              <a:rPr lang="en-US" dirty="0" err="1"/>
              <a:t>style:dashed</a:t>
            </a:r>
            <a:r>
              <a:rPr lang="en-US" dirty="0"/>
              <a:t>;"&gt; </a:t>
            </a:r>
          </a:p>
          <a:p>
            <a:r>
              <a:rPr lang="en-US" dirty="0"/>
              <a:t>This text is having thick dashed outline. </a:t>
            </a:r>
          </a:p>
          <a:p>
            <a:r>
              <a:rPr lang="en-US" dirty="0"/>
              <a:t>&lt;/p&gt;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outline-style Property</a:t>
            </a:r>
            <a:endParaRPr lang="en-US" dirty="0"/>
          </a:p>
        </p:txBody>
      </p:sp>
      <p:sp>
        <p:nvSpPr>
          <p:cNvPr id="3" name="Content Placeholder 2"/>
          <p:cNvSpPr>
            <a:spLocks noGrp="1"/>
          </p:cNvSpPr>
          <p:nvPr>
            <p:ph idx="1"/>
          </p:nvPr>
        </p:nvSpPr>
        <p:spPr/>
        <p:txBody>
          <a:bodyPr/>
          <a:lstStyle/>
          <a:p>
            <a:r>
              <a:rPr lang="en-US" dirty="0"/>
              <a:t>&lt;</a:t>
            </a:r>
            <a:r>
              <a:rPr lang="en-US" dirty="0" err="1"/>
              <a:t>br</a:t>
            </a:r>
            <a:r>
              <a:rPr lang="en-US" dirty="0"/>
              <a:t> /&gt; </a:t>
            </a:r>
          </a:p>
          <a:p>
            <a:r>
              <a:rPr lang="en-US" dirty="0"/>
              <a:t>&lt;p style="outline-width:5px;outline-style:dotted;"&gt; </a:t>
            </a:r>
          </a:p>
          <a:p>
            <a:r>
              <a:rPr lang="en-US" dirty="0"/>
              <a:t>This text is having 5x dotted outline. </a:t>
            </a:r>
          </a:p>
          <a:p>
            <a:r>
              <a:rPr lang="en-US" dirty="0"/>
              <a:t>&lt;/p&gt;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outline-style Property</a:t>
            </a:r>
            <a:endParaRPr lang="en-US" dirty="0"/>
          </a:p>
        </p:txBody>
      </p:sp>
      <p:sp>
        <p:nvSpPr>
          <p:cNvPr id="3" name="Content Placeholder 2"/>
          <p:cNvSpPr>
            <a:spLocks noGrp="1"/>
          </p:cNvSpPr>
          <p:nvPr>
            <p:ph idx="1"/>
          </p:nvPr>
        </p:nvSpPr>
        <p:spPr/>
        <p:txBody>
          <a:bodyPr/>
          <a:lstStyle/>
          <a:p>
            <a:r>
              <a:rPr lang="en-US" dirty="0"/>
              <a:t>It will produce the following result: </a:t>
            </a:r>
          </a:p>
        </p:txBody>
      </p:sp>
      <p:pic>
        <p:nvPicPr>
          <p:cNvPr id="2050" name="Picture 2"/>
          <p:cNvPicPr>
            <a:picLocks noChangeAspect="1" noChangeArrowheads="1"/>
          </p:cNvPicPr>
          <p:nvPr/>
        </p:nvPicPr>
        <p:blipFill>
          <a:blip r:embed="rId2"/>
          <a:srcRect/>
          <a:stretch>
            <a:fillRect/>
          </a:stretch>
        </p:blipFill>
        <p:spPr bwMode="auto">
          <a:xfrm>
            <a:off x="642909" y="2214554"/>
            <a:ext cx="7663943" cy="2071702"/>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outline-color Property</a:t>
            </a:r>
            <a:endParaRPr lang="en-US" dirty="0"/>
          </a:p>
        </p:txBody>
      </p:sp>
      <p:sp>
        <p:nvSpPr>
          <p:cNvPr id="3" name="Content Placeholder 2"/>
          <p:cNvSpPr>
            <a:spLocks noGrp="1"/>
          </p:cNvSpPr>
          <p:nvPr>
            <p:ph idx="1"/>
          </p:nvPr>
        </p:nvSpPr>
        <p:spPr/>
        <p:txBody>
          <a:bodyPr/>
          <a:lstStyle/>
          <a:p>
            <a:r>
              <a:rPr lang="en-US" dirty="0"/>
              <a:t>The </a:t>
            </a:r>
            <a:r>
              <a:rPr lang="en-US" i="1" dirty="0"/>
              <a:t>outline-color</a:t>
            </a:r>
            <a:r>
              <a:rPr lang="en-US" dirty="0"/>
              <a:t> property allows you to specify the color of the outline. </a:t>
            </a:r>
          </a:p>
          <a:p>
            <a:r>
              <a:rPr lang="en-US" dirty="0"/>
              <a:t>Its value should either be a color name, a hex color, or an RGB value, as with the color and border-color properties. </a:t>
            </a:r>
          </a:p>
          <a:p>
            <a:r>
              <a:rPr lang="en-US" dirty="0"/>
              <a:t>Here is an example: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outline-color Property</a:t>
            </a:r>
            <a:endParaRPr lang="en-US" dirty="0"/>
          </a:p>
        </p:txBody>
      </p:sp>
      <p:sp>
        <p:nvSpPr>
          <p:cNvPr id="3" name="Content Placeholder 2"/>
          <p:cNvSpPr>
            <a:spLocks noGrp="1"/>
          </p:cNvSpPr>
          <p:nvPr>
            <p:ph idx="1"/>
          </p:nvPr>
        </p:nvSpPr>
        <p:spPr/>
        <p:txBody>
          <a:bodyPr>
            <a:normAutofit fontScale="92500" lnSpcReduction="20000"/>
          </a:bodyPr>
          <a:lstStyle/>
          <a:p>
            <a:r>
              <a:rPr lang="en-US" dirty="0"/>
              <a:t>&lt;p style="outline-</a:t>
            </a:r>
            <a:r>
              <a:rPr lang="en-US" dirty="0" err="1"/>
              <a:t>width:thin</a:t>
            </a:r>
            <a:r>
              <a:rPr lang="en-US" dirty="0"/>
              <a:t>; outline-</a:t>
            </a:r>
            <a:r>
              <a:rPr lang="en-US" dirty="0" err="1"/>
              <a:t>style:solid</a:t>
            </a:r>
            <a:r>
              <a:rPr lang="en-US" dirty="0"/>
              <a:t>; </a:t>
            </a:r>
          </a:p>
          <a:p>
            <a:r>
              <a:rPr lang="en-US" dirty="0"/>
              <a:t>outline-</a:t>
            </a:r>
            <a:r>
              <a:rPr lang="en-US" dirty="0" err="1"/>
              <a:t>color:red</a:t>
            </a:r>
            <a:r>
              <a:rPr lang="en-US" dirty="0"/>
              <a:t>"&gt; </a:t>
            </a:r>
          </a:p>
          <a:p>
            <a:r>
              <a:rPr lang="en-US" dirty="0"/>
              <a:t>This text is having thin solid red outline. </a:t>
            </a:r>
          </a:p>
          <a:p>
            <a:r>
              <a:rPr lang="en-US" dirty="0"/>
              <a:t>&lt;/p&gt; </a:t>
            </a:r>
          </a:p>
          <a:p>
            <a:r>
              <a:rPr lang="en-US" dirty="0"/>
              <a:t>&lt;</a:t>
            </a:r>
            <a:r>
              <a:rPr lang="en-US" dirty="0" err="1"/>
              <a:t>br</a:t>
            </a:r>
            <a:r>
              <a:rPr lang="en-US" dirty="0"/>
              <a:t> /&gt; </a:t>
            </a:r>
          </a:p>
          <a:p>
            <a:r>
              <a:rPr lang="en-US" dirty="0"/>
              <a:t>&lt;p style="outline-</a:t>
            </a:r>
            <a:r>
              <a:rPr lang="en-US" dirty="0" err="1"/>
              <a:t>width:thick</a:t>
            </a:r>
            <a:r>
              <a:rPr lang="en-US" dirty="0"/>
              <a:t>; outline-</a:t>
            </a:r>
            <a:r>
              <a:rPr lang="en-US" dirty="0" err="1"/>
              <a:t>style:dashed</a:t>
            </a:r>
            <a:r>
              <a:rPr lang="en-US" dirty="0"/>
              <a:t>; </a:t>
            </a:r>
          </a:p>
          <a:p>
            <a:r>
              <a:rPr lang="en-US" dirty="0"/>
              <a:t>outline-color:#009900"&gt; </a:t>
            </a:r>
          </a:p>
          <a:p>
            <a:r>
              <a:rPr lang="en-US" dirty="0"/>
              <a:t>This text is having thick dashed green outline. </a:t>
            </a:r>
          </a:p>
          <a:p>
            <a:r>
              <a:rPr lang="en-US" dirty="0"/>
              <a:t>&lt;/p&gt;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outline-color Property</a:t>
            </a:r>
            <a:endParaRPr lang="en-US" dirty="0"/>
          </a:p>
        </p:txBody>
      </p:sp>
      <p:sp>
        <p:nvSpPr>
          <p:cNvPr id="3" name="Content Placeholder 2"/>
          <p:cNvSpPr>
            <a:spLocks noGrp="1"/>
          </p:cNvSpPr>
          <p:nvPr>
            <p:ph idx="1"/>
          </p:nvPr>
        </p:nvSpPr>
        <p:spPr/>
        <p:txBody>
          <a:bodyPr/>
          <a:lstStyle/>
          <a:p>
            <a:r>
              <a:rPr lang="en-US" dirty="0"/>
              <a:t>&lt;</a:t>
            </a:r>
            <a:r>
              <a:rPr lang="en-US" dirty="0" err="1"/>
              <a:t>br</a:t>
            </a:r>
            <a:r>
              <a:rPr lang="en-US" dirty="0"/>
              <a:t> /&gt; </a:t>
            </a:r>
          </a:p>
          <a:p>
            <a:r>
              <a:rPr lang="en-US" dirty="0"/>
              <a:t>&lt;p style="outline-width:5px;outline-style:dotted; </a:t>
            </a:r>
          </a:p>
          <a:p>
            <a:r>
              <a:rPr lang="en-US" dirty="0"/>
              <a:t>outline-</a:t>
            </a:r>
            <a:r>
              <a:rPr lang="en-US" dirty="0" err="1"/>
              <a:t>color:rgb</a:t>
            </a:r>
            <a:r>
              <a:rPr lang="en-US" dirty="0"/>
              <a:t>(13,33,232)"&gt; </a:t>
            </a:r>
          </a:p>
          <a:p>
            <a:r>
              <a:rPr lang="en-US" dirty="0"/>
              <a:t>This text is having 5x dotted blue outline. </a:t>
            </a:r>
          </a:p>
          <a:p>
            <a:r>
              <a:rPr lang="en-US" dirty="0"/>
              <a:t>&lt;/p&gt;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outline-color Property</a:t>
            </a:r>
            <a:endParaRPr lang="en-US" dirty="0"/>
          </a:p>
        </p:txBody>
      </p:sp>
      <p:sp>
        <p:nvSpPr>
          <p:cNvPr id="3" name="Content Placeholder 2"/>
          <p:cNvSpPr>
            <a:spLocks noGrp="1"/>
          </p:cNvSpPr>
          <p:nvPr>
            <p:ph idx="1"/>
          </p:nvPr>
        </p:nvSpPr>
        <p:spPr/>
        <p:txBody>
          <a:bodyPr/>
          <a:lstStyle/>
          <a:p>
            <a:r>
              <a:rPr lang="en-US" dirty="0"/>
              <a:t>It will produce the following result: </a:t>
            </a:r>
          </a:p>
        </p:txBody>
      </p:sp>
      <p:pic>
        <p:nvPicPr>
          <p:cNvPr id="3074" name="Picture 2"/>
          <p:cNvPicPr>
            <a:picLocks noChangeAspect="1" noChangeArrowheads="1"/>
          </p:cNvPicPr>
          <p:nvPr/>
        </p:nvPicPr>
        <p:blipFill>
          <a:blip r:embed="rId2"/>
          <a:srcRect/>
          <a:stretch>
            <a:fillRect/>
          </a:stretch>
        </p:blipFill>
        <p:spPr bwMode="auto">
          <a:xfrm>
            <a:off x="571471" y="2143116"/>
            <a:ext cx="7952177" cy="214314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Outline Property</a:t>
            </a:r>
            <a:endParaRPr lang="en-US" dirty="0"/>
          </a:p>
        </p:txBody>
      </p:sp>
      <p:sp>
        <p:nvSpPr>
          <p:cNvPr id="3" name="Content Placeholder 2"/>
          <p:cNvSpPr>
            <a:spLocks noGrp="1"/>
          </p:cNvSpPr>
          <p:nvPr>
            <p:ph idx="1"/>
          </p:nvPr>
        </p:nvSpPr>
        <p:spPr/>
        <p:txBody>
          <a:bodyPr/>
          <a:lstStyle/>
          <a:p>
            <a:r>
              <a:rPr lang="en-US" dirty="0"/>
              <a:t>The </a:t>
            </a:r>
            <a:r>
              <a:rPr lang="en-US" i="1" dirty="0"/>
              <a:t>outline </a:t>
            </a:r>
            <a:r>
              <a:rPr lang="en-US" dirty="0"/>
              <a:t>property is a shorthand property that allows you to specify values for any of the three properties discussed previously in any order but in a single statement. </a:t>
            </a:r>
          </a:p>
          <a:p>
            <a:r>
              <a:rPr lang="en-US" dirty="0"/>
              <a:t>Here is an example: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Outline Property</a:t>
            </a:r>
            <a:endParaRPr lang="en-US" dirty="0"/>
          </a:p>
        </p:txBody>
      </p:sp>
      <p:sp>
        <p:nvSpPr>
          <p:cNvPr id="3" name="Content Placeholder 2"/>
          <p:cNvSpPr>
            <a:spLocks noGrp="1"/>
          </p:cNvSpPr>
          <p:nvPr>
            <p:ph idx="1"/>
          </p:nvPr>
        </p:nvSpPr>
        <p:spPr/>
        <p:txBody>
          <a:bodyPr/>
          <a:lstStyle/>
          <a:p>
            <a:r>
              <a:rPr lang="en-US" dirty="0"/>
              <a:t>&lt;p style="</a:t>
            </a:r>
            <a:r>
              <a:rPr lang="en-US" dirty="0" err="1"/>
              <a:t>outline:thin</a:t>
            </a:r>
            <a:r>
              <a:rPr lang="en-US" dirty="0"/>
              <a:t> solid red;"&gt; </a:t>
            </a:r>
          </a:p>
          <a:p>
            <a:r>
              <a:rPr lang="en-US" dirty="0"/>
              <a:t>This text is having thin solid red outline. </a:t>
            </a:r>
          </a:p>
          <a:p>
            <a:r>
              <a:rPr lang="en-US" dirty="0"/>
              <a:t>&lt;/p&gt; </a:t>
            </a:r>
          </a:p>
          <a:p>
            <a:r>
              <a:rPr lang="en-US" dirty="0"/>
              <a:t>&lt;</a:t>
            </a:r>
            <a:r>
              <a:rPr lang="en-US" dirty="0" err="1"/>
              <a:t>br</a:t>
            </a:r>
            <a:r>
              <a:rPr lang="en-US" dirty="0"/>
              <a:t> /&gt; </a:t>
            </a:r>
          </a:p>
          <a:p>
            <a:r>
              <a:rPr lang="en-US" dirty="0"/>
              <a:t>&lt;p style="</a:t>
            </a:r>
            <a:r>
              <a:rPr lang="en-US" dirty="0" err="1"/>
              <a:t>outline:thick</a:t>
            </a:r>
            <a:r>
              <a:rPr lang="en-US" dirty="0"/>
              <a:t> dashed #009900;"&gt; </a:t>
            </a:r>
          </a:p>
          <a:p>
            <a:r>
              <a:rPr lang="en-US" dirty="0"/>
              <a:t>This text is having thick dashed green outline. </a:t>
            </a:r>
          </a:p>
          <a:p>
            <a:r>
              <a:rPr lang="en-US" dirty="0"/>
              <a:t>&lt;/p&gt;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Outline Property</a:t>
            </a:r>
            <a:endParaRPr lang="en-US" dirty="0"/>
          </a:p>
        </p:txBody>
      </p:sp>
      <p:sp>
        <p:nvSpPr>
          <p:cNvPr id="3" name="Content Placeholder 2"/>
          <p:cNvSpPr>
            <a:spLocks noGrp="1"/>
          </p:cNvSpPr>
          <p:nvPr>
            <p:ph idx="1"/>
          </p:nvPr>
        </p:nvSpPr>
        <p:spPr/>
        <p:txBody>
          <a:bodyPr/>
          <a:lstStyle/>
          <a:p>
            <a:r>
              <a:rPr lang="en-US" dirty="0"/>
              <a:t>&lt;</a:t>
            </a:r>
            <a:r>
              <a:rPr lang="en-US" dirty="0" err="1"/>
              <a:t>br</a:t>
            </a:r>
            <a:r>
              <a:rPr lang="en-US" dirty="0"/>
              <a:t> /&gt; </a:t>
            </a:r>
          </a:p>
          <a:p>
            <a:r>
              <a:rPr lang="en-US" dirty="0"/>
              <a:t>&lt;p style="outline:5px dotted </a:t>
            </a:r>
            <a:r>
              <a:rPr lang="en-US" dirty="0" err="1"/>
              <a:t>rgb</a:t>
            </a:r>
            <a:r>
              <a:rPr lang="en-US" dirty="0"/>
              <a:t>(13,33,232);"&gt; </a:t>
            </a:r>
          </a:p>
          <a:p>
            <a:r>
              <a:rPr lang="en-US" dirty="0"/>
              <a:t>This text is having 5x dotted blue outline. </a:t>
            </a:r>
          </a:p>
          <a:p>
            <a:r>
              <a:rPr lang="en-US" dirty="0"/>
              <a:t>&lt;/p&gt;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OUTLINES </a:t>
            </a:r>
            <a:endParaRPr lang="en-GB" dirty="0"/>
          </a:p>
        </p:txBody>
      </p:sp>
      <p:sp>
        <p:nvSpPr>
          <p:cNvPr id="3" name="Content Placeholder 2"/>
          <p:cNvSpPr>
            <a:spLocks noGrp="1"/>
          </p:cNvSpPr>
          <p:nvPr>
            <p:ph idx="1"/>
          </p:nvPr>
        </p:nvSpPr>
        <p:spPr/>
        <p:txBody>
          <a:bodyPr>
            <a:normAutofit lnSpcReduction="10000"/>
          </a:bodyPr>
          <a:lstStyle/>
          <a:p>
            <a:r>
              <a:rPr lang="en-US" dirty="0"/>
              <a:t>Outlines are very similar to borders, but there are few major differences as well: </a:t>
            </a:r>
          </a:p>
          <a:p>
            <a:r>
              <a:rPr lang="en-US" dirty="0"/>
              <a:t>An outline does not take up space. </a:t>
            </a:r>
          </a:p>
          <a:p>
            <a:r>
              <a:rPr lang="en-US" dirty="0"/>
              <a:t>Outlines do not have to be rectangular. </a:t>
            </a:r>
          </a:p>
          <a:p>
            <a:r>
              <a:rPr lang="en-US" dirty="0"/>
              <a:t>Outline is always the same on all sides; you cannot specify different values for different sides of an element. </a:t>
            </a:r>
          </a:p>
          <a:p>
            <a:r>
              <a:rPr lang="en-US" b="1" dirty="0"/>
              <a:t>NOTE: </a:t>
            </a:r>
            <a:r>
              <a:rPr lang="en-US" dirty="0"/>
              <a:t>The outline properties are not supported by IE 6 or Netscape 7. </a:t>
            </a:r>
          </a:p>
          <a:p>
            <a:endParaRPr lang="en-US" dirty="0"/>
          </a:p>
          <a:p>
            <a:endParaRPr lang="en-US" dirty="0"/>
          </a:p>
          <a:p>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Outline Property</a:t>
            </a:r>
            <a:endParaRPr lang="en-US" dirty="0"/>
          </a:p>
        </p:txBody>
      </p:sp>
      <p:sp>
        <p:nvSpPr>
          <p:cNvPr id="3" name="Content Placeholder 2"/>
          <p:cNvSpPr>
            <a:spLocks noGrp="1"/>
          </p:cNvSpPr>
          <p:nvPr>
            <p:ph idx="1"/>
          </p:nvPr>
        </p:nvSpPr>
        <p:spPr/>
        <p:txBody>
          <a:bodyPr/>
          <a:lstStyle/>
          <a:p>
            <a:r>
              <a:rPr lang="en-US" dirty="0"/>
              <a:t>It will produce the following result: </a:t>
            </a:r>
          </a:p>
        </p:txBody>
      </p:sp>
      <p:pic>
        <p:nvPicPr>
          <p:cNvPr id="4098" name="Picture 2"/>
          <p:cNvPicPr>
            <a:picLocks noChangeAspect="1" noChangeArrowheads="1"/>
          </p:cNvPicPr>
          <p:nvPr/>
        </p:nvPicPr>
        <p:blipFill>
          <a:blip r:embed="rId2"/>
          <a:srcRect/>
          <a:stretch>
            <a:fillRect/>
          </a:stretch>
        </p:blipFill>
        <p:spPr bwMode="auto">
          <a:xfrm>
            <a:off x="642909" y="2285992"/>
            <a:ext cx="7980377" cy="214314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DIMENSION </a:t>
            </a:r>
          </a:p>
        </p:txBody>
      </p:sp>
      <p:sp>
        <p:nvSpPr>
          <p:cNvPr id="3" name="Content Placeholder 2"/>
          <p:cNvSpPr>
            <a:spLocks noGrp="1"/>
          </p:cNvSpPr>
          <p:nvPr>
            <p:ph idx="1"/>
          </p:nvPr>
        </p:nvSpPr>
        <p:spPr/>
        <p:txBody>
          <a:bodyPr/>
          <a:lstStyle/>
          <a:p>
            <a:r>
              <a:rPr lang="en-US" dirty="0"/>
              <a:t>You have seen the border that surrounds every box i.e. element, the padding that can appear inside each box, and the margin that can go around them. </a:t>
            </a:r>
          </a:p>
          <a:p>
            <a:r>
              <a:rPr lang="en-US" dirty="0"/>
              <a:t>Now, we will learn how to change the dimensions of boxes.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DIMENSION</a:t>
            </a:r>
          </a:p>
        </p:txBody>
      </p:sp>
      <p:sp>
        <p:nvSpPr>
          <p:cNvPr id="3" name="Content Placeholder 2"/>
          <p:cNvSpPr>
            <a:spLocks noGrp="1"/>
          </p:cNvSpPr>
          <p:nvPr>
            <p:ph idx="1"/>
          </p:nvPr>
        </p:nvSpPr>
        <p:spPr/>
        <p:txBody>
          <a:bodyPr>
            <a:normAutofit fontScale="92500" lnSpcReduction="20000"/>
          </a:bodyPr>
          <a:lstStyle/>
          <a:p>
            <a:r>
              <a:rPr lang="en-US" dirty="0"/>
              <a:t>We have the following properties that allow you to control the dimensions of a box.</a:t>
            </a:r>
          </a:p>
          <a:p>
            <a:r>
              <a:rPr lang="en-US" dirty="0"/>
              <a:t>The </a:t>
            </a:r>
            <a:r>
              <a:rPr lang="en-US" b="1" dirty="0"/>
              <a:t>height</a:t>
            </a:r>
            <a:r>
              <a:rPr lang="en-US" dirty="0"/>
              <a:t> property is used to set the height of a box. </a:t>
            </a:r>
          </a:p>
          <a:p>
            <a:r>
              <a:rPr lang="en-US" dirty="0"/>
              <a:t>The </a:t>
            </a:r>
            <a:r>
              <a:rPr lang="en-US" b="1" dirty="0"/>
              <a:t>width</a:t>
            </a:r>
            <a:r>
              <a:rPr lang="en-US" dirty="0"/>
              <a:t> property is used to set the width of a box. </a:t>
            </a:r>
          </a:p>
          <a:p>
            <a:r>
              <a:rPr lang="en-US" dirty="0"/>
              <a:t>The </a:t>
            </a:r>
            <a:r>
              <a:rPr lang="en-US" b="1" dirty="0"/>
              <a:t>line-height</a:t>
            </a:r>
            <a:r>
              <a:rPr lang="en-US" dirty="0"/>
              <a:t> property is used to set the height of a line of text. </a:t>
            </a:r>
          </a:p>
          <a:p>
            <a:r>
              <a:rPr lang="en-US" dirty="0"/>
              <a:t>The </a:t>
            </a:r>
            <a:r>
              <a:rPr lang="en-US" b="1" dirty="0"/>
              <a:t>max-height</a:t>
            </a:r>
            <a:r>
              <a:rPr lang="en-US" dirty="0"/>
              <a:t> property is used to set a maximum height that a box can be. </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DIMENSION</a:t>
            </a:r>
          </a:p>
        </p:txBody>
      </p:sp>
      <p:sp>
        <p:nvSpPr>
          <p:cNvPr id="3" name="Content Placeholder 2"/>
          <p:cNvSpPr>
            <a:spLocks noGrp="1"/>
          </p:cNvSpPr>
          <p:nvPr>
            <p:ph idx="1"/>
          </p:nvPr>
        </p:nvSpPr>
        <p:spPr/>
        <p:txBody>
          <a:bodyPr/>
          <a:lstStyle/>
          <a:p>
            <a:r>
              <a:rPr lang="en-US" dirty="0"/>
              <a:t>The </a:t>
            </a:r>
            <a:r>
              <a:rPr lang="en-US" b="1" dirty="0"/>
              <a:t>min-height</a:t>
            </a:r>
            <a:r>
              <a:rPr lang="en-US" dirty="0"/>
              <a:t> property is used to set the minimum height that a box can be. </a:t>
            </a:r>
          </a:p>
          <a:p>
            <a:r>
              <a:rPr lang="en-US" dirty="0"/>
              <a:t>The </a:t>
            </a:r>
            <a:r>
              <a:rPr lang="en-US" b="1" dirty="0"/>
              <a:t>max-width</a:t>
            </a:r>
            <a:r>
              <a:rPr lang="en-US" dirty="0"/>
              <a:t> property is used to set the maximum width that a box can be. </a:t>
            </a:r>
          </a:p>
          <a:p>
            <a:r>
              <a:rPr lang="en-US" dirty="0"/>
              <a:t>The </a:t>
            </a:r>
            <a:r>
              <a:rPr lang="en-US" b="1" dirty="0"/>
              <a:t>min-width</a:t>
            </a:r>
            <a:r>
              <a:rPr lang="en-US" dirty="0"/>
              <a:t> property is used to set the minimum width that a box can be. </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Height and Width Properties</a:t>
            </a:r>
            <a:endParaRPr lang="en-US" dirty="0"/>
          </a:p>
        </p:txBody>
      </p:sp>
      <p:sp>
        <p:nvSpPr>
          <p:cNvPr id="3" name="Content Placeholder 2"/>
          <p:cNvSpPr>
            <a:spLocks noGrp="1"/>
          </p:cNvSpPr>
          <p:nvPr>
            <p:ph idx="1"/>
          </p:nvPr>
        </p:nvSpPr>
        <p:spPr/>
        <p:txBody>
          <a:bodyPr/>
          <a:lstStyle/>
          <a:p>
            <a:r>
              <a:rPr lang="en-US" dirty="0"/>
              <a:t>The </a:t>
            </a:r>
            <a:r>
              <a:rPr lang="en-US" i="1" dirty="0"/>
              <a:t>height </a:t>
            </a:r>
            <a:r>
              <a:rPr lang="en-US" dirty="0"/>
              <a:t>and </a:t>
            </a:r>
            <a:r>
              <a:rPr lang="en-US" i="1" dirty="0"/>
              <a:t>width</a:t>
            </a:r>
            <a:r>
              <a:rPr lang="en-US" dirty="0"/>
              <a:t> properties allow you to set the height and width for boxes. </a:t>
            </a:r>
          </a:p>
          <a:p>
            <a:r>
              <a:rPr lang="en-US" dirty="0"/>
              <a:t>They can take values of a length, a percentage, or the keyword auto.</a:t>
            </a:r>
          </a:p>
          <a:p>
            <a:r>
              <a:rPr lang="en-US" dirty="0"/>
              <a:t>Here is an example: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Height and Width Properties</a:t>
            </a:r>
            <a:endParaRPr lang="en-US" dirty="0"/>
          </a:p>
        </p:txBody>
      </p:sp>
      <p:sp>
        <p:nvSpPr>
          <p:cNvPr id="3" name="Content Placeholder 2"/>
          <p:cNvSpPr>
            <a:spLocks noGrp="1"/>
          </p:cNvSpPr>
          <p:nvPr>
            <p:ph idx="1"/>
          </p:nvPr>
        </p:nvSpPr>
        <p:spPr/>
        <p:txBody>
          <a:bodyPr/>
          <a:lstStyle/>
          <a:p>
            <a:r>
              <a:rPr lang="en-US" dirty="0"/>
              <a:t>&lt;p style="width:400px; height:100px;border:1px solid red; </a:t>
            </a:r>
          </a:p>
          <a:p>
            <a:r>
              <a:rPr lang="en-US" dirty="0"/>
              <a:t>padding:5px; margin:10px;"&gt; </a:t>
            </a:r>
          </a:p>
          <a:p>
            <a:r>
              <a:rPr lang="en-US" dirty="0"/>
              <a:t>This paragraph is 400pixels wide and 100 pixels high </a:t>
            </a:r>
          </a:p>
          <a:p>
            <a:r>
              <a:rPr lang="en-US" dirty="0"/>
              <a:t>&lt;/p&gt;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Height and Width Properties</a:t>
            </a:r>
            <a:endParaRPr lang="en-US" dirty="0"/>
          </a:p>
        </p:txBody>
      </p:sp>
      <p:sp>
        <p:nvSpPr>
          <p:cNvPr id="3" name="Content Placeholder 2"/>
          <p:cNvSpPr>
            <a:spLocks noGrp="1"/>
          </p:cNvSpPr>
          <p:nvPr>
            <p:ph idx="1"/>
          </p:nvPr>
        </p:nvSpPr>
        <p:spPr/>
        <p:txBody>
          <a:bodyPr/>
          <a:lstStyle/>
          <a:p>
            <a:r>
              <a:rPr lang="en-US" dirty="0"/>
              <a:t>It will produce the following result: </a:t>
            </a:r>
          </a:p>
        </p:txBody>
      </p:sp>
      <p:pic>
        <p:nvPicPr>
          <p:cNvPr id="5122" name="Picture 2"/>
          <p:cNvPicPr>
            <a:picLocks noChangeAspect="1" noChangeArrowheads="1"/>
          </p:cNvPicPr>
          <p:nvPr/>
        </p:nvPicPr>
        <p:blipFill>
          <a:blip r:embed="rId2"/>
          <a:srcRect/>
          <a:stretch>
            <a:fillRect/>
          </a:stretch>
        </p:blipFill>
        <p:spPr bwMode="auto">
          <a:xfrm>
            <a:off x="642909" y="2214554"/>
            <a:ext cx="8192491" cy="2214578"/>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line-height Property</a:t>
            </a:r>
            <a:endParaRPr lang="en-US" dirty="0"/>
          </a:p>
        </p:txBody>
      </p:sp>
      <p:sp>
        <p:nvSpPr>
          <p:cNvPr id="3" name="Content Placeholder 2"/>
          <p:cNvSpPr>
            <a:spLocks noGrp="1"/>
          </p:cNvSpPr>
          <p:nvPr>
            <p:ph idx="1"/>
          </p:nvPr>
        </p:nvSpPr>
        <p:spPr/>
        <p:txBody>
          <a:bodyPr/>
          <a:lstStyle/>
          <a:p>
            <a:r>
              <a:rPr lang="en-US" dirty="0"/>
              <a:t>The </a:t>
            </a:r>
            <a:r>
              <a:rPr lang="en-US" i="1" dirty="0"/>
              <a:t>line-height</a:t>
            </a:r>
            <a:r>
              <a:rPr lang="en-US" dirty="0"/>
              <a:t> property allows you to increase the space between lines of text. </a:t>
            </a:r>
          </a:p>
          <a:p>
            <a:r>
              <a:rPr lang="en-US" dirty="0"/>
              <a:t>The value of the line-height property can be a number, a length, or a percentage. </a:t>
            </a:r>
          </a:p>
          <a:p>
            <a:r>
              <a:rPr lang="en-US" dirty="0"/>
              <a:t>Here is an example: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line-height Property</a:t>
            </a:r>
            <a:endParaRPr lang="en-US" dirty="0"/>
          </a:p>
        </p:txBody>
      </p:sp>
      <p:sp>
        <p:nvSpPr>
          <p:cNvPr id="3" name="Content Placeholder 2"/>
          <p:cNvSpPr>
            <a:spLocks noGrp="1"/>
          </p:cNvSpPr>
          <p:nvPr>
            <p:ph idx="1"/>
          </p:nvPr>
        </p:nvSpPr>
        <p:spPr/>
        <p:txBody>
          <a:bodyPr>
            <a:normAutofit fontScale="92500" lnSpcReduction="20000"/>
          </a:bodyPr>
          <a:lstStyle/>
          <a:p>
            <a:r>
              <a:rPr lang="en-US" dirty="0"/>
              <a:t>&lt;p style="width:400px; height:100px;border:1px solid red; </a:t>
            </a:r>
          </a:p>
          <a:p>
            <a:r>
              <a:rPr lang="en-US" dirty="0"/>
              <a:t>padding:5px; margin:10px;line-height:30px;"&gt; </a:t>
            </a:r>
          </a:p>
          <a:p>
            <a:r>
              <a:rPr lang="en-US" dirty="0"/>
              <a:t>This paragraph is 400pixels wide and 100 pixels high </a:t>
            </a:r>
          </a:p>
          <a:p>
            <a:r>
              <a:rPr lang="en-US" dirty="0"/>
              <a:t>and here line height is 30pixels.This paragraph is 400 pixels </a:t>
            </a:r>
          </a:p>
          <a:p>
            <a:r>
              <a:rPr lang="en-US" dirty="0"/>
              <a:t>wide and 100 pixels high and here line height is 30pixels. </a:t>
            </a:r>
          </a:p>
          <a:p>
            <a:r>
              <a:rPr lang="en-US" dirty="0"/>
              <a:t>&lt;/p&gt;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line-height Property</a:t>
            </a:r>
            <a:endParaRPr lang="en-US" dirty="0"/>
          </a:p>
        </p:txBody>
      </p:sp>
      <p:sp>
        <p:nvSpPr>
          <p:cNvPr id="3" name="Content Placeholder 2"/>
          <p:cNvSpPr>
            <a:spLocks noGrp="1"/>
          </p:cNvSpPr>
          <p:nvPr>
            <p:ph idx="1"/>
          </p:nvPr>
        </p:nvSpPr>
        <p:spPr/>
        <p:txBody>
          <a:bodyPr/>
          <a:lstStyle/>
          <a:p>
            <a:r>
              <a:rPr lang="en-US" dirty="0"/>
              <a:t>It will produce the following result: </a:t>
            </a:r>
          </a:p>
        </p:txBody>
      </p:sp>
      <p:pic>
        <p:nvPicPr>
          <p:cNvPr id="6146" name="Picture 2"/>
          <p:cNvPicPr>
            <a:picLocks noChangeAspect="1" noChangeArrowheads="1"/>
          </p:cNvPicPr>
          <p:nvPr/>
        </p:nvPicPr>
        <p:blipFill>
          <a:blip r:embed="rId2"/>
          <a:srcRect/>
          <a:stretch>
            <a:fillRect/>
          </a:stretch>
        </p:blipFill>
        <p:spPr bwMode="auto">
          <a:xfrm>
            <a:off x="571472" y="2143116"/>
            <a:ext cx="8260959" cy="2214578"/>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OUTLINES</a:t>
            </a:r>
          </a:p>
        </p:txBody>
      </p:sp>
      <p:sp>
        <p:nvSpPr>
          <p:cNvPr id="3" name="Content Placeholder 2"/>
          <p:cNvSpPr>
            <a:spLocks noGrp="1"/>
          </p:cNvSpPr>
          <p:nvPr>
            <p:ph idx="1"/>
          </p:nvPr>
        </p:nvSpPr>
        <p:spPr/>
        <p:txBody>
          <a:bodyPr>
            <a:normAutofit fontScale="92500" lnSpcReduction="20000"/>
          </a:bodyPr>
          <a:lstStyle/>
          <a:p>
            <a:r>
              <a:rPr lang="en-US" dirty="0"/>
              <a:t>You can set the following outline properties using CSS.</a:t>
            </a:r>
          </a:p>
          <a:p>
            <a:r>
              <a:rPr lang="en-US" dirty="0"/>
              <a:t>The </a:t>
            </a:r>
            <a:r>
              <a:rPr lang="en-US" b="1" dirty="0"/>
              <a:t>outline-width</a:t>
            </a:r>
            <a:r>
              <a:rPr lang="en-US" dirty="0"/>
              <a:t> property is used to set the width of the outline. </a:t>
            </a:r>
          </a:p>
          <a:p>
            <a:r>
              <a:rPr lang="en-US" dirty="0"/>
              <a:t>The </a:t>
            </a:r>
            <a:r>
              <a:rPr lang="en-US" b="1" dirty="0"/>
              <a:t>outline-style</a:t>
            </a:r>
            <a:r>
              <a:rPr lang="en-US" dirty="0"/>
              <a:t> property is used to set the line style for the outline. </a:t>
            </a:r>
          </a:p>
          <a:p>
            <a:r>
              <a:rPr lang="en-US" dirty="0"/>
              <a:t>The </a:t>
            </a:r>
            <a:r>
              <a:rPr lang="en-US" b="1" dirty="0"/>
              <a:t>outline-color</a:t>
            </a:r>
            <a:r>
              <a:rPr lang="en-US" dirty="0"/>
              <a:t> property is used to set the color of the outline. </a:t>
            </a:r>
          </a:p>
          <a:p>
            <a:r>
              <a:rPr lang="en-US" dirty="0"/>
              <a:t>The </a:t>
            </a:r>
            <a:r>
              <a:rPr lang="en-US" b="1" dirty="0"/>
              <a:t>outline</a:t>
            </a:r>
            <a:r>
              <a:rPr lang="en-US" dirty="0"/>
              <a:t> property is used to set all the above three properties in a single statement. </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max-height Property</a:t>
            </a:r>
            <a:endParaRPr lang="en-US" dirty="0"/>
          </a:p>
        </p:txBody>
      </p:sp>
      <p:sp>
        <p:nvSpPr>
          <p:cNvPr id="3" name="Content Placeholder 2"/>
          <p:cNvSpPr>
            <a:spLocks noGrp="1"/>
          </p:cNvSpPr>
          <p:nvPr>
            <p:ph idx="1"/>
          </p:nvPr>
        </p:nvSpPr>
        <p:spPr/>
        <p:txBody>
          <a:bodyPr/>
          <a:lstStyle/>
          <a:p>
            <a:r>
              <a:rPr lang="en-US" dirty="0"/>
              <a:t>The </a:t>
            </a:r>
            <a:r>
              <a:rPr lang="en-US" i="1" dirty="0"/>
              <a:t>max-height</a:t>
            </a:r>
            <a:r>
              <a:rPr lang="en-US" dirty="0"/>
              <a:t> property allows you to specify the maximum height of a box. </a:t>
            </a:r>
          </a:p>
          <a:p>
            <a:r>
              <a:rPr lang="en-US" dirty="0"/>
              <a:t>The value of the max-height property can be a number, a length, or a percentage. </a:t>
            </a:r>
          </a:p>
          <a:p>
            <a:r>
              <a:rPr lang="en-US" b="1" dirty="0"/>
              <a:t>NOTE:</a:t>
            </a:r>
            <a:r>
              <a:rPr lang="en-US" dirty="0"/>
              <a:t> This property does not work in either Netscape 7 or IE 6. </a:t>
            </a:r>
          </a:p>
          <a:p>
            <a:r>
              <a:rPr lang="en-US" dirty="0"/>
              <a:t>Here is an example: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max-height Property</a:t>
            </a:r>
            <a:endParaRPr lang="en-US" dirty="0"/>
          </a:p>
        </p:txBody>
      </p:sp>
      <p:sp>
        <p:nvSpPr>
          <p:cNvPr id="3" name="Content Placeholder 2"/>
          <p:cNvSpPr>
            <a:spLocks noGrp="1"/>
          </p:cNvSpPr>
          <p:nvPr>
            <p:ph idx="1"/>
          </p:nvPr>
        </p:nvSpPr>
        <p:spPr/>
        <p:txBody>
          <a:bodyPr>
            <a:normAutofit fontScale="85000" lnSpcReduction="10000"/>
          </a:bodyPr>
          <a:lstStyle/>
          <a:p>
            <a:r>
              <a:rPr lang="en-US" dirty="0"/>
              <a:t>&lt;p style="width:400px; max-height:10px;border:1px solid red; </a:t>
            </a:r>
          </a:p>
          <a:p>
            <a:r>
              <a:rPr lang="en-US" dirty="0"/>
              <a:t>padding:5px; margin:10px;"&gt; </a:t>
            </a:r>
          </a:p>
          <a:p>
            <a:r>
              <a:rPr lang="en-US" dirty="0"/>
              <a:t>This paragraph is 400px wide and max height is 10px </a:t>
            </a:r>
          </a:p>
          <a:p>
            <a:r>
              <a:rPr lang="en-US" dirty="0"/>
              <a:t>This paragraph is 400px wide and max height is 10px </a:t>
            </a:r>
          </a:p>
          <a:p>
            <a:r>
              <a:rPr lang="en-US" dirty="0"/>
              <a:t>This paragraph is 400px wide and max height is 10px </a:t>
            </a:r>
          </a:p>
          <a:p>
            <a:r>
              <a:rPr lang="en-US" dirty="0"/>
              <a:t>This paragraph is 400px wide and max height is 10px </a:t>
            </a:r>
          </a:p>
          <a:p>
            <a:r>
              <a:rPr lang="en-US" dirty="0"/>
              <a:t>&lt;/p&gt; </a:t>
            </a:r>
          </a:p>
          <a:p>
            <a:r>
              <a:rPr lang="en-US" dirty="0"/>
              <a:t>&lt;</a:t>
            </a:r>
            <a:r>
              <a:rPr lang="en-US" dirty="0" err="1"/>
              <a:t>img</a:t>
            </a:r>
            <a:r>
              <a:rPr lang="en-US" dirty="0"/>
              <a:t> alt="logo" </a:t>
            </a:r>
            <a:r>
              <a:rPr lang="en-US" dirty="0" err="1"/>
              <a:t>src</a:t>
            </a:r>
            <a:r>
              <a:rPr lang="en-US" dirty="0"/>
              <a:t>="/images/css.gif" width="95" height="84" /&gt;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max-height Property</a:t>
            </a:r>
            <a:endParaRPr lang="en-US" dirty="0"/>
          </a:p>
        </p:txBody>
      </p:sp>
      <p:sp>
        <p:nvSpPr>
          <p:cNvPr id="3" name="Content Placeholder 2"/>
          <p:cNvSpPr>
            <a:spLocks noGrp="1"/>
          </p:cNvSpPr>
          <p:nvPr>
            <p:ph idx="1"/>
          </p:nvPr>
        </p:nvSpPr>
        <p:spPr/>
        <p:txBody>
          <a:bodyPr/>
          <a:lstStyle/>
          <a:p>
            <a:r>
              <a:rPr lang="en-US" dirty="0"/>
              <a:t>It will produce the following result: </a:t>
            </a:r>
          </a:p>
        </p:txBody>
      </p:sp>
      <p:pic>
        <p:nvPicPr>
          <p:cNvPr id="7170" name="Picture 2"/>
          <p:cNvPicPr>
            <a:picLocks noChangeAspect="1" noChangeArrowheads="1"/>
          </p:cNvPicPr>
          <p:nvPr/>
        </p:nvPicPr>
        <p:blipFill>
          <a:blip r:embed="rId2"/>
          <a:srcRect/>
          <a:stretch>
            <a:fillRect/>
          </a:stretch>
        </p:blipFill>
        <p:spPr bwMode="auto">
          <a:xfrm>
            <a:off x="642910" y="2214554"/>
            <a:ext cx="8086782" cy="2143140"/>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min-height Property</a:t>
            </a:r>
            <a:endParaRPr lang="en-US" dirty="0"/>
          </a:p>
        </p:txBody>
      </p:sp>
      <p:sp>
        <p:nvSpPr>
          <p:cNvPr id="3" name="Content Placeholder 2"/>
          <p:cNvSpPr>
            <a:spLocks noGrp="1"/>
          </p:cNvSpPr>
          <p:nvPr>
            <p:ph idx="1"/>
          </p:nvPr>
        </p:nvSpPr>
        <p:spPr/>
        <p:txBody>
          <a:bodyPr/>
          <a:lstStyle/>
          <a:p>
            <a:r>
              <a:rPr lang="en-US" dirty="0"/>
              <a:t>The </a:t>
            </a:r>
            <a:r>
              <a:rPr lang="en-US" i="1" dirty="0"/>
              <a:t>min-height</a:t>
            </a:r>
            <a:r>
              <a:rPr lang="en-US" dirty="0"/>
              <a:t> property allows you to specify the minimum height of a box. </a:t>
            </a:r>
          </a:p>
          <a:p>
            <a:r>
              <a:rPr lang="en-US" dirty="0"/>
              <a:t>The value of the min-height property can be a number, a length, or a percentage. </a:t>
            </a:r>
          </a:p>
          <a:p>
            <a:r>
              <a:rPr lang="en-US" b="1" dirty="0"/>
              <a:t>NOTE:</a:t>
            </a:r>
            <a:r>
              <a:rPr lang="en-US" dirty="0"/>
              <a:t> This property does not work in either Netscape 7 or IE 6. </a:t>
            </a:r>
          </a:p>
          <a:p>
            <a:r>
              <a:rPr lang="en-US" dirty="0"/>
              <a:t>Here is an example: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min-height Property</a:t>
            </a:r>
            <a:endParaRPr lang="en-US" dirty="0"/>
          </a:p>
        </p:txBody>
      </p:sp>
      <p:sp>
        <p:nvSpPr>
          <p:cNvPr id="3" name="Content Placeholder 2"/>
          <p:cNvSpPr>
            <a:spLocks noGrp="1"/>
          </p:cNvSpPr>
          <p:nvPr>
            <p:ph idx="1"/>
          </p:nvPr>
        </p:nvSpPr>
        <p:spPr/>
        <p:txBody>
          <a:bodyPr>
            <a:normAutofit fontScale="85000" lnSpcReduction="10000"/>
          </a:bodyPr>
          <a:lstStyle/>
          <a:p>
            <a:r>
              <a:rPr lang="en-US" dirty="0"/>
              <a:t>&lt;p style="width:400px; min-height:200px;border:1px solid red; </a:t>
            </a:r>
          </a:p>
          <a:p>
            <a:r>
              <a:rPr lang="en-US" dirty="0"/>
              <a:t>padding:5px; margin:10px;"&gt; </a:t>
            </a:r>
          </a:p>
          <a:p>
            <a:r>
              <a:rPr lang="en-US" dirty="0"/>
              <a:t>This paragraph is 400px wide and min height is 200px </a:t>
            </a:r>
          </a:p>
          <a:p>
            <a:r>
              <a:rPr lang="en-US" dirty="0"/>
              <a:t>This paragraph is 400px wide and min height is 200px </a:t>
            </a:r>
          </a:p>
          <a:p>
            <a:r>
              <a:rPr lang="en-US" dirty="0"/>
              <a:t>This paragraph is 400px wide and min height is 200px </a:t>
            </a:r>
          </a:p>
          <a:p>
            <a:r>
              <a:rPr lang="en-US" dirty="0"/>
              <a:t>This paragraph is 400px wide and min height is 200px </a:t>
            </a:r>
          </a:p>
          <a:p>
            <a:r>
              <a:rPr lang="en-US" dirty="0"/>
              <a:t>&lt;/p&gt; </a:t>
            </a:r>
          </a:p>
          <a:p>
            <a:r>
              <a:rPr lang="en-US" dirty="0"/>
              <a:t>&lt;</a:t>
            </a:r>
            <a:r>
              <a:rPr lang="en-US" dirty="0" err="1"/>
              <a:t>img</a:t>
            </a:r>
            <a:r>
              <a:rPr lang="en-US" dirty="0"/>
              <a:t> alt="logo" </a:t>
            </a:r>
            <a:r>
              <a:rPr lang="en-US" dirty="0" err="1"/>
              <a:t>src</a:t>
            </a:r>
            <a:r>
              <a:rPr lang="en-US" dirty="0"/>
              <a:t>="/images/css.gif" width="95" height="84" /&gt;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min-height Property</a:t>
            </a:r>
            <a:endParaRPr lang="en-US" dirty="0"/>
          </a:p>
        </p:txBody>
      </p:sp>
      <p:sp>
        <p:nvSpPr>
          <p:cNvPr id="3" name="Content Placeholder 2"/>
          <p:cNvSpPr>
            <a:spLocks noGrp="1"/>
          </p:cNvSpPr>
          <p:nvPr>
            <p:ph idx="1"/>
          </p:nvPr>
        </p:nvSpPr>
        <p:spPr/>
        <p:txBody>
          <a:bodyPr/>
          <a:lstStyle/>
          <a:p>
            <a:endParaRPr lang="en-US"/>
          </a:p>
        </p:txBody>
      </p:sp>
      <p:pic>
        <p:nvPicPr>
          <p:cNvPr id="8194" name="Picture 2"/>
          <p:cNvPicPr>
            <a:picLocks noChangeAspect="1" noChangeArrowheads="1"/>
          </p:cNvPicPr>
          <p:nvPr/>
        </p:nvPicPr>
        <p:blipFill>
          <a:blip r:embed="rId2"/>
          <a:srcRect/>
          <a:stretch>
            <a:fillRect/>
          </a:stretch>
        </p:blipFill>
        <p:spPr bwMode="auto">
          <a:xfrm>
            <a:off x="790051" y="1571612"/>
            <a:ext cx="7711039" cy="4572032"/>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max-width Property</a:t>
            </a:r>
            <a:endParaRPr lang="en-US" dirty="0"/>
          </a:p>
        </p:txBody>
      </p:sp>
      <p:sp>
        <p:nvSpPr>
          <p:cNvPr id="3" name="Content Placeholder 2"/>
          <p:cNvSpPr>
            <a:spLocks noGrp="1"/>
          </p:cNvSpPr>
          <p:nvPr>
            <p:ph idx="1"/>
          </p:nvPr>
        </p:nvSpPr>
        <p:spPr/>
        <p:txBody>
          <a:bodyPr/>
          <a:lstStyle/>
          <a:p>
            <a:r>
              <a:rPr lang="en-US" dirty="0"/>
              <a:t>The </a:t>
            </a:r>
            <a:r>
              <a:rPr lang="en-US" i="1" dirty="0"/>
              <a:t>max-width</a:t>
            </a:r>
            <a:r>
              <a:rPr lang="en-US" dirty="0"/>
              <a:t> property allows you to specify the maximum width of a box. </a:t>
            </a:r>
          </a:p>
          <a:p>
            <a:r>
              <a:rPr lang="en-US" dirty="0"/>
              <a:t>The value of the max-width property can be a number, a length, or a percentage. </a:t>
            </a:r>
          </a:p>
          <a:p>
            <a:r>
              <a:rPr lang="en-US" b="1" dirty="0"/>
              <a:t>NOTE:</a:t>
            </a:r>
            <a:r>
              <a:rPr lang="en-US" dirty="0"/>
              <a:t> This property does not work in either Netscape 7 or IE 6. </a:t>
            </a:r>
          </a:p>
          <a:p>
            <a:r>
              <a:rPr lang="en-US" dirty="0"/>
              <a:t>Here is an example: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max-width Property</a:t>
            </a:r>
            <a:endParaRPr lang="en-US" dirty="0"/>
          </a:p>
        </p:txBody>
      </p:sp>
      <p:sp>
        <p:nvSpPr>
          <p:cNvPr id="3" name="Content Placeholder 2"/>
          <p:cNvSpPr>
            <a:spLocks noGrp="1"/>
          </p:cNvSpPr>
          <p:nvPr>
            <p:ph idx="1"/>
          </p:nvPr>
        </p:nvSpPr>
        <p:spPr/>
        <p:txBody>
          <a:bodyPr>
            <a:normAutofit fontScale="85000" lnSpcReduction="20000"/>
          </a:bodyPr>
          <a:lstStyle/>
          <a:p>
            <a:r>
              <a:rPr lang="en-US" dirty="0"/>
              <a:t>&lt;p style="max-width:100px; height:200px;border:1px solid red; </a:t>
            </a:r>
          </a:p>
          <a:p>
            <a:r>
              <a:rPr lang="en-US" dirty="0"/>
              <a:t>padding:5px; margin:10px;"&gt; </a:t>
            </a:r>
          </a:p>
          <a:p>
            <a:r>
              <a:rPr lang="en-US" dirty="0"/>
              <a:t>This paragraph is 200px high and max width is 100px </a:t>
            </a:r>
          </a:p>
          <a:p>
            <a:r>
              <a:rPr lang="en-US" dirty="0"/>
              <a:t>This paragraph is 200px high and max width is 100px </a:t>
            </a:r>
          </a:p>
          <a:p>
            <a:r>
              <a:rPr lang="en-US" dirty="0"/>
              <a:t>This paragraph is 200px high and max width is 100px </a:t>
            </a:r>
          </a:p>
          <a:p>
            <a:r>
              <a:rPr lang="en-US" dirty="0"/>
              <a:t>This paragraph is 200px high and max width is 100px </a:t>
            </a:r>
          </a:p>
          <a:p>
            <a:r>
              <a:rPr lang="en-US" dirty="0"/>
              <a:t>This paragraph is 200px high and max width is 100px </a:t>
            </a:r>
          </a:p>
          <a:p>
            <a:r>
              <a:rPr lang="en-US" dirty="0"/>
              <a:t>&lt;/p&gt; </a:t>
            </a:r>
          </a:p>
          <a:p>
            <a:r>
              <a:rPr lang="en-US" dirty="0"/>
              <a:t>&lt;</a:t>
            </a:r>
            <a:r>
              <a:rPr lang="en-US" dirty="0" err="1"/>
              <a:t>img</a:t>
            </a:r>
            <a:r>
              <a:rPr lang="en-US" dirty="0"/>
              <a:t> alt="logo" </a:t>
            </a:r>
            <a:r>
              <a:rPr lang="en-US" dirty="0" err="1"/>
              <a:t>src</a:t>
            </a:r>
            <a:r>
              <a:rPr lang="en-US" dirty="0"/>
              <a:t>="/images/css.gif" width="95" height="84" /&gt;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max-width Property</a:t>
            </a:r>
            <a:endParaRPr lang="en-US" dirty="0"/>
          </a:p>
        </p:txBody>
      </p:sp>
      <p:sp>
        <p:nvSpPr>
          <p:cNvPr id="3" name="Content Placeholder 2"/>
          <p:cNvSpPr>
            <a:spLocks noGrp="1"/>
          </p:cNvSpPr>
          <p:nvPr>
            <p:ph idx="1"/>
          </p:nvPr>
        </p:nvSpPr>
        <p:spPr/>
        <p:txBody>
          <a:bodyPr/>
          <a:lstStyle/>
          <a:p>
            <a:endParaRPr lang="en-US" dirty="0"/>
          </a:p>
        </p:txBody>
      </p:sp>
      <p:pic>
        <p:nvPicPr>
          <p:cNvPr id="9218" name="Picture 2"/>
          <p:cNvPicPr>
            <a:picLocks noChangeAspect="1" noChangeArrowheads="1"/>
          </p:cNvPicPr>
          <p:nvPr/>
        </p:nvPicPr>
        <p:blipFill>
          <a:blip r:embed="rId2"/>
          <a:srcRect/>
          <a:stretch>
            <a:fillRect/>
          </a:stretch>
        </p:blipFill>
        <p:spPr bwMode="auto">
          <a:xfrm>
            <a:off x="428596" y="1571612"/>
            <a:ext cx="7429552" cy="4436729"/>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min-width Property</a:t>
            </a:r>
            <a:endParaRPr lang="en-US" dirty="0"/>
          </a:p>
        </p:txBody>
      </p:sp>
      <p:sp>
        <p:nvSpPr>
          <p:cNvPr id="3" name="Content Placeholder 2"/>
          <p:cNvSpPr>
            <a:spLocks noGrp="1"/>
          </p:cNvSpPr>
          <p:nvPr>
            <p:ph idx="1"/>
          </p:nvPr>
        </p:nvSpPr>
        <p:spPr/>
        <p:txBody>
          <a:bodyPr/>
          <a:lstStyle/>
          <a:p>
            <a:r>
              <a:rPr lang="en-US" dirty="0"/>
              <a:t>The </a:t>
            </a:r>
            <a:r>
              <a:rPr lang="en-US" i="1" dirty="0"/>
              <a:t>min-width</a:t>
            </a:r>
            <a:r>
              <a:rPr lang="en-US" dirty="0"/>
              <a:t> property allows you to specify the minimum width of a box. </a:t>
            </a:r>
          </a:p>
          <a:p>
            <a:r>
              <a:rPr lang="en-US" dirty="0"/>
              <a:t>The value of the min-width property can be a number, a length, or a percentage. </a:t>
            </a:r>
          </a:p>
          <a:p>
            <a:r>
              <a:rPr lang="en-US" b="1" dirty="0"/>
              <a:t>NOTE:</a:t>
            </a:r>
            <a:r>
              <a:rPr lang="en-US" dirty="0"/>
              <a:t> This property does not work in either Netscape 7 or IE 6. </a:t>
            </a:r>
          </a:p>
          <a:p>
            <a:r>
              <a:rPr lang="en-US" dirty="0"/>
              <a:t>Here is an example: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outline-width Property</a:t>
            </a:r>
            <a:endParaRPr lang="en-US" dirty="0"/>
          </a:p>
        </p:txBody>
      </p:sp>
      <p:sp>
        <p:nvSpPr>
          <p:cNvPr id="3" name="Content Placeholder 2"/>
          <p:cNvSpPr>
            <a:spLocks noGrp="1"/>
          </p:cNvSpPr>
          <p:nvPr>
            <p:ph idx="1"/>
          </p:nvPr>
        </p:nvSpPr>
        <p:spPr/>
        <p:txBody>
          <a:bodyPr/>
          <a:lstStyle/>
          <a:p>
            <a:r>
              <a:rPr lang="en-US" dirty="0"/>
              <a:t>The </a:t>
            </a:r>
            <a:r>
              <a:rPr lang="en-US" i="1" dirty="0"/>
              <a:t>outline-width </a:t>
            </a:r>
            <a:r>
              <a:rPr lang="en-US" dirty="0"/>
              <a:t>property specifies the width of the outline to be added to the box. Its value should be a length or one of the values </a:t>
            </a:r>
            <a:r>
              <a:rPr lang="en-US" i="1" dirty="0"/>
              <a:t>thin, medium,</a:t>
            </a:r>
            <a:r>
              <a:rPr lang="en-US" dirty="0"/>
              <a:t> or</a:t>
            </a:r>
            <a:r>
              <a:rPr lang="en-US" i="1" dirty="0"/>
              <a:t> thick</a:t>
            </a:r>
            <a:r>
              <a:rPr lang="en-US" dirty="0"/>
              <a:t>, just like the border-width attribute.</a:t>
            </a:r>
          </a:p>
          <a:p>
            <a:r>
              <a:rPr lang="en-US" dirty="0"/>
              <a:t>A width of zero pixels means no outline.</a:t>
            </a:r>
          </a:p>
          <a:p>
            <a:r>
              <a:rPr lang="en-US" dirty="0"/>
              <a:t>Here is an example: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min-width Property</a:t>
            </a:r>
            <a:endParaRPr lang="en-US" dirty="0"/>
          </a:p>
        </p:txBody>
      </p:sp>
      <p:sp>
        <p:nvSpPr>
          <p:cNvPr id="3" name="Content Placeholder 2"/>
          <p:cNvSpPr>
            <a:spLocks noGrp="1"/>
          </p:cNvSpPr>
          <p:nvPr>
            <p:ph idx="1"/>
          </p:nvPr>
        </p:nvSpPr>
        <p:spPr/>
        <p:txBody>
          <a:bodyPr>
            <a:normAutofit fontScale="85000" lnSpcReduction="20000"/>
          </a:bodyPr>
          <a:lstStyle/>
          <a:p>
            <a:r>
              <a:rPr lang="en-US" dirty="0"/>
              <a:t>&lt;p style="min-width:400px; height:100px;border:1px solid red; </a:t>
            </a:r>
          </a:p>
          <a:p>
            <a:r>
              <a:rPr lang="en-US" dirty="0"/>
              <a:t>padding:5px; margin:10px;"&gt; </a:t>
            </a:r>
          </a:p>
          <a:p>
            <a:r>
              <a:rPr lang="en-US" dirty="0"/>
              <a:t>This paragraph is 100px high and min width is 400px </a:t>
            </a:r>
          </a:p>
          <a:p>
            <a:r>
              <a:rPr lang="en-US" dirty="0"/>
              <a:t>This paragraph is 100px high and min width is 400px </a:t>
            </a:r>
          </a:p>
          <a:p>
            <a:r>
              <a:rPr lang="en-US" dirty="0"/>
              <a:t>This paragraph is 100px high and min width is 400px </a:t>
            </a:r>
          </a:p>
          <a:p>
            <a:r>
              <a:rPr lang="en-US" dirty="0"/>
              <a:t>This paragraph is 100px high and min width is 400px </a:t>
            </a:r>
          </a:p>
          <a:p>
            <a:r>
              <a:rPr lang="en-US" dirty="0"/>
              <a:t>This paragraph is 100px high and min width is 400px </a:t>
            </a:r>
          </a:p>
          <a:p>
            <a:r>
              <a:rPr lang="en-US" dirty="0"/>
              <a:t>&lt;/p&gt; </a:t>
            </a:r>
          </a:p>
          <a:p>
            <a:r>
              <a:rPr lang="en-US" dirty="0"/>
              <a:t>&lt;</a:t>
            </a:r>
            <a:r>
              <a:rPr lang="en-US" dirty="0" err="1"/>
              <a:t>img</a:t>
            </a:r>
            <a:r>
              <a:rPr lang="en-US" dirty="0"/>
              <a:t> alt="logo" </a:t>
            </a:r>
            <a:r>
              <a:rPr lang="en-US" dirty="0" err="1"/>
              <a:t>src</a:t>
            </a:r>
            <a:r>
              <a:rPr lang="en-US" dirty="0"/>
              <a:t>="/images/css.gif" width="95" height="84" /&gt;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min-width Property</a:t>
            </a:r>
            <a:endParaRPr lang="en-US" dirty="0"/>
          </a:p>
        </p:txBody>
      </p:sp>
      <p:sp>
        <p:nvSpPr>
          <p:cNvPr id="3" name="Content Placeholder 2"/>
          <p:cNvSpPr>
            <a:spLocks noGrp="1"/>
          </p:cNvSpPr>
          <p:nvPr>
            <p:ph idx="1"/>
          </p:nvPr>
        </p:nvSpPr>
        <p:spPr/>
        <p:txBody>
          <a:bodyPr/>
          <a:lstStyle/>
          <a:p>
            <a:r>
              <a:rPr lang="en-US" dirty="0"/>
              <a:t>It will produce the following result: </a:t>
            </a:r>
          </a:p>
        </p:txBody>
      </p:sp>
      <p:pic>
        <p:nvPicPr>
          <p:cNvPr id="10242" name="Picture 2"/>
          <p:cNvPicPr>
            <a:picLocks noChangeAspect="1" noChangeArrowheads="1"/>
          </p:cNvPicPr>
          <p:nvPr/>
        </p:nvPicPr>
        <p:blipFill>
          <a:blip r:embed="rId2"/>
          <a:srcRect/>
          <a:stretch>
            <a:fillRect/>
          </a:stretch>
        </p:blipFill>
        <p:spPr bwMode="auto">
          <a:xfrm>
            <a:off x="785785" y="2143116"/>
            <a:ext cx="7881185" cy="3286148"/>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SCROLLBARS </a:t>
            </a:r>
          </a:p>
        </p:txBody>
      </p:sp>
      <p:sp>
        <p:nvSpPr>
          <p:cNvPr id="3" name="Content Placeholder 2"/>
          <p:cNvSpPr>
            <a:spLocks noGrp="1"/>
          </p:cNvSpPr>
          <p:nvPr>
            <p:ph idx="1"/>
          </p:nvPr>
        </p:nvSpPr>
        <p:spPr/>
        <p:txBody>
          <a:bodyPr/>
          <a:lstStyle/>
          <a:p>
            <a:r>
              <a:rPr lang="en-US" dirty="0"/>
              <a:t>There may be a case when an element's content might be larger than the amount of space allocated to it. </a:t>
            </a:r>
          </a:p>
          <a:p>
            <a:r>
              <a:rPr lang="en-US" dirty="0"/>
              <a:t>For example, the given width and height properties do not allow enough room to accommodate the content of the element.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SCROLLBARS</a:t>
            </a:r>
          </a:p>
        </p:txBody>
      </p:sp>
      <p:sp>
        <p:nvSpPr>
          <p:cNvPr id="3" name="Content Placeholder 2"/>
          <p:cNvSpPr>
            <a:spLocks noGrp="1"/>
          </p:cNvSpPr>
          <p:nvPr>
            <p:ph idx="1"/>
          </p:nvPr>
        </p:nvSpPr>
        <p:spPr/>
        <p:txBody>
          <a:bodyPr/>
          <a:lstStyle/>
          <a:p>
            <a:r>
              <a:rPr lang="en-US" dirty="0"/>
              <a:t>CSS provides a property called </a:t>
            </a:r>
            <a:r>
              <a:rPr lang="en-US" i="1" dirty="0"/>
              <a:t>overflow</a:t>
            </a:r>
            <a:r>
              <a:rPr lang="en-US" dirty="0"/>
              <a:t>, which tells the browser what to do if the box's contents is larger than the box itself. </a:t>
            </a:r>
          </a:p>
          <a:p>
            <a:r>
              <a:rPr lang="en-US" dirty="0"/>
              <a:t>This property can take one of the following values: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SCROLLBARS</a:t>
            </a:r>
          </a:p>
        </p:txBody>
      </p:sp>
      <p:sp>
        <p:nvSpPr>
          <p:cNvPr id="3" name="Content Placeholder 2"/>
          <p:cNvSpPr>
            <a:spLocks noGrp="1"/>
          </p:cNvSpPr>
          <p:nvPr>
            <p:ph idx="1"/>
          </p:nvPr>
        </p:nvSpPr>
        <p:spPr/>
        <p:txBody>
          <a:bodyPr/>
          <a:lstStyle/>
          <a:p>
            <a:r>
              <a:rPr lang="en-US" dirty="0"/>
              <a:t>visible </a:t>
            </a:r>
          </a:p>
          <a:p>
            <a:pPr lvl="1"/>
            <a:r>
              <a:rPr lang="en-US" dirty="0"/>
              <a:t>Allows the content to overflow the borders of its containing element. 	</a:t>
            </a:r>
          </a:p>
          <a:p>
            <a:r>
              <a:rPr lang="en-US" dirty="0"/>
              <a:t>hidden 	</a:t>
            </a:r>
          </a:p>
          <a:p>
            <a:pPr lvl="1"/>
            <a:r>
              <a:rPr lang="en-US" dirty="0"/>
              <a:t>The content of the nested element is simply cut off at the border of the containing element and no scrollbars is visible. 		</a:t>
            </a:r>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SCROLLBARS</a:t>
            </a:r>
          </a:p>
        </p:txBody>
      </p:sp>
      <p:sp>
        <p:nvSpPr>
          <p:cNvPr id="3" name="Content Placeholder 2"/>
          <p:cNvSpPr>
            <a:spLocks noGrp="1"/>
          </p:cNvSpPr>
          <p:nvPr>
            <p:ph idx="1"/>
          </p:nvPr>
        </p:nvSpPr>
        <p:spPr/>
        <p:txBody>
          <a:bodyPr/>
          <a:lstStyle/>
          <a:p>
            <a:r>
              <a:rPr lang="en-US" dirty="0"/>
              <a:t>scroll 	</a:t>
            </a:r>
          </a:p>
          <a:p>
            <a:pPr lvl="1"/>
            <a:r>
              <a:rPr lang="en-US" dirty="0"/>
              <a:t>The size of the containing element does not change, but the scrollbars are added to allow the user to scroll to see the content. 	</a:t>
            </a:r>
          </a:p>
          <a:p>
            <a:r>
              <a:rPr lang="en-US" dirty="0"/>
              <a:t>auto 	</a:t>
            </a:r>
          </a:p>
          <a:p>
            <a:pPr lvl="1"/>
            <a:r>
              <a:rPr lang="en-US" dirty="0"/>
              <a:t>The purpose is the same as scroll, but the scrollbar will be shown only if the content does overflow.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SCROLLBARS</a:t>
            </a:r>
          </a:p>
        </p:txBody>
      </p:sp>
      <p:sp>
        <p:nvSpPr>
          <p:cNvPr id="3" name="Content Placeholder 2"/>
          <p:cNvSpPr>
            <a:spLocks noGrp="1"/>
          </p:cNvSpPr>
          <p:nvPr>
            <p:ph idx="1"/>
          </p:nvPr>
        </p:nvSpPr>
        <p:spPr/>
        <p:txBody>
          <a:bodyPr>
            <a:normAutofit fontScale="85000" lnSpcReduction="20000"/>
          </a:bodyPr>
          <a:lstStyle/>
          <a:p>
            <a:r>
              <a:rPr lang="en-US" dirty="0"/>
              <a:t>&lt;style type="text/</a:t>
            </a:r>
            <a:r>
              <a:rPr lang="en-US" dirty="0" err="1"/>
              <a:t>css</a:t>
            </a:r>
            <a:r>
              <a:rPr lang="en-US" dirty="0"/>
              <a:t>"&gt; </a:t>
            </a:r>
          </a:p>
          <a:p>
            <a:r>
              <a:rPr lang="en-US" dirty="0"/>
              <a:t>.scroll{ </a:t>
            </a:r>
          </a:p>
          <a:p>
            <a:r>
              <a:rPr lang="en-US" dirty="0" err="1"/>
              <a:t>display:block</a:t>
            </a:r>
            <a:r>
              <a:rPr lang="en-US" dirty="0"/>
              <a:t>; </a:t>
            </a:r>
          </a:p>
          <a:p>
            <a:r>
              <a:rPr lang="en-US" dirty="0"/>
              <a:t>border: 1px solid red; </a:t>
            </a:r>
          </a:p>
          <a:p>
            <a:r>
              <a:rPr lang="en-US" dirty="0"/>
              <a:t>padding:5px; </a:t>
            </a:r>
          </a:p>
          <a:p>
            <a:r>
              <a:rPr lang="en-US" dirty="0"/>
              <a:t>margin-top:5px; </a:t>
            </a:r>
          </a:p>
          <a:p>
            <a:r>
              <a:rPr lang="en-US" dirty="0"/>
              <a:t>width:300px; </a:t>
            </a:r>
          </a:p>
          <a:p>
            <a:r>
              <a:rPr lang="en-US" dirty="0"/>
              <a:t>height:50px;</a:t>
            </a:r>
          </a:p>
          <a:p>
            <a:r>
              <a:rPr lang="en-US" dirty="0" err="1"/>
              <a:t>overflow:scroll</a:t>
            </a:r>
            <a:r>
              <a:rPr lang="en-US" dirty="0"/>
              <a:t>; </a:t>
            </a:r>
          </a:p>
          <a:p>
            <a:r>
              <a:rPr lang="en-US" dirty="0"/>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SCROLLBARS</a:t>
            </a:r>
          </a:p>
        </p:txBody>
      </p:sp>
      <p:sp>
        <p:nvSpPr>
          <p:cNvPr id="3" name="Content Placeholder 2"/>
          <p:cNvSpPr>
            <a:spLocks noGrp="1"/>
          </p:cNvSpPr>
          <p:nvPr>
            <p:ph idx="1"/>
          </p:nvPr>
        </p:nvSpPr>
        <p:spPr/>
        <p:txBody>
          <a:bodyPr>
            <a:normAutofit fontScale="85000" lnSpcReduction="20000"/>
          </a:bodyPr>
          <a:lstStyle/>
          <a:p>
            <a:r>
              <a:rPr lang="en-US" dirty="0"/>
              <a:t>.auto{ </a:t>
            </a:r>
          </a:p>
          <a:p>
            <a:r>
              <a:rPr lang="en-US" dirty="0" err="1"/>
              <a:t>display:block</a:t>
            </a:r>
            <a:r>
              <a:rPr lang="en-US" dirty="0"/>
              <a:t>; </a:t>
            </a:r>
          </a:p>
          <a:p>
            <a:r>
              <a:rPr lang="en-US" dirty="0"/>
              <a:t>border: 1px solid red; </a:t>
            </a:r>
          </a:p>
          <a:p>
            <a:r>
              <a:rPr lang="en-US" dirty="0"/>
              <a:t>padding:5px; </a:t>
            </a:r>
          </a:p>
          <a:p>
            <a:r>
              <a:rPr lang="en-US" dirty="0"/>
              <a:t>margin-top:5px; </a:t>
            </a:r>
          </a:p>
          <a:p>
            <a:r>
              <a:rPr lang="en-US" dirty="0"/>
              <a:t>width:300px; </a:t>
            </a:r>
          </a:p>
          <a:p>
            <a:r>
              <a:rPr lang="en-US" dirty="0"/>
              <a:t>height:50px; </a:t>
            </a:r>
          </a:p>
          <a:p>
            <a:r>
              <a:rPr lang="en-US" dirty="0" err="1"/>
              <a:t>overflow:auto</a:t>
            </a:r>
            <a:r>
              <a:rPr lang="en-US" dirty="0"/>
              <a:t>; </a:t>
            </a:r>
          </a:p>
          <a:p>
            <a:r>
              <a:rPr lang="en-US" dirty="0"/>
              <a:t>}</a:t>
            </a:r>
          </a:p>
          <a:p>
            <a:r>
              <a:rPr lang="en-US" dirty="0"/>
              <a:t>&lt;/style&gt;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SCROLLBARS</a:t>
            </a:r>
          </a:p>
        </p:txBody>
      </p:sp>
      <p:sp>
        <p:nvSpPr>
          <p:cNvPr id="3" name="Content Placeholder 2"/>
          <p:cNvSpPr>
            <a:spLocks noGrp="1"/>
          </p:cNvSpPr>
          <p:nvPr>
            <p:ph idx="1"/>
          </p:nvPr>
        </p:nvSpPr>
        <p:spPr/>
        <p:txBody>
          <a:bodyPr>
            <a:normAutofit fontScale="85000" lnSpcReduction="10000"/>
          </a:bodyPr>
          <a:lstStyle/>
          <a:p>
            <a:r>
              <a:rPr lang="en-US" dirty="0"/>
              <a:t>&lt;p&gt;Example of scroll value:&lt;/p&gt; </a:t>
            </a:r>
          </a:p>
          <a:p>
            <a:r>
              <a:rPr lang="en-US" dirty="0"/>
              <a:t>&lt;div class="scroll"&gt; </a:t>
            </a:r>
          </a:p>
          <a:p>
            <a:r>
              <a:rPr lang="en-US" dirty="0"/>
              <a:t>I am going to keep lot of content here just to show </a:t>
            </a:r>
          </a:p>
          <a:p>
            <a:r>
              <a:rPr lang="en-US" dirty="0"/>
              <a:t>you how scrollbars works if there is an overflow in </a:t>
            </a:r>
          </a:p>
          <a:p>
            <a:r>
              <a:rPr lang="en-US" dirty="0"/>
              <a:t>an element box. This provides your horizontal as well </a:t>
            </a:r>
          </a:p>
          <a:p>
            <a:r>
              <a:rPr lang="en-US" dirty="0"/>
              <a:t>as vertical scrollbars. </a:t>
            </a:r>
          </a:p>
          <a:p>
            <a:r>
              <a:rPr lang="en-US" dirty="0"/>
              <a:t>&lt;/div&gt; </a:t>
            </a:r>
          </a:p>
          <a:p>
            <a:r>
              <a:rPr lang="en-US" dirty="0"/>
              <a:t>&lt;</a:t>
            </a:r>
            <a:r>
              <a:rPr lang="en-US" dirty="0" err="1"/>
              <a:t>br</a:t>
            </a:r>
            <a:r>
              <a:rPr lang="en-US" dirty="0"/>
              <a:t> /&gt;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SCROLLBARS</a:t>
            </a:r>
          </a:p>
        </p:txBody>
      </p:sp>
      <p:sp>
        <p:nvSpPr>
          <p:cNvPr id="3" name="Content Placeholder 2"/>
          <p:cNvSpPr>
            <a:spLocks noGrp="1"/>
          </p:cNvSpPr>
          <p:nvPr>
            <p:ph idx="1"/>
          </p:nvPr>
        </p:nvSpPr>
        <p:spPr/>
        <p:txBody>
          <a:bodyPr>
            <a:normAutofit fontScale="92500" lnSpcReduction="20000"/>
          </a:bodyPr>
          <a:lstStyle/>
          <a:p>
            <a:r>
              <a:rPr lang="en-US" dirty="0"/>
              <a:t>&lt;p&gt;Example of auto value:&lt;/p&gt; </a:t>
            </a:r>
          </a:p>
          <a:p>
            <a:r>
              <a:rPr lang="en-US" dirty="0"/>
              <a:t>&lt;div class="auto"&gt; </a:t>
            </a:r>
          </a:p>
          <a:p>
            <a:r>
              <a:rPr lang="en-US" dirty="0"/>
              <a:t>I am going to keep lot of content here just to show </a:t>
            </a:r>
          </a:p>
          <a:p>
            <a:r>
              <a:rPr lang="en-US" dirty="0"/>
              <a:t>you how scrollbars works if there is an overflow in </a:t>
            </a:r>
          </a:p>
          <a:p>
            <a:r>
              <a:rPr lang="en-US" dirty="0"/>
              <a:t>an element box. This provides your horizontal as well </a:t>
            </a:r>
          </a:p>
          <a:p>
            <a:r>
              <a:rPr lang="en-US" dirty="0"/>
              <a:t>as vertical scrollbars. </a:t>
            </a:r>
          </a:p>
          <a:p>
            <a:r>
              <a:rPr lang="en-US" dirty="0"/>
              <a:t>&lt;/div&gt;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outline-width Property</a:t>
            </a:r>
            <a:endParaRPr lang="en-US" dirty="0"/>
          </a:p>
        </p:txBody>
      </p:sp>
      <p:sp>
        <p:nvSpPr>
          <p:cNvPr id="3" name="Content Placeholder 2"/>
          <p:cNvSpPr>
            <a:spLocks noGrp="1"/>
          </p:cNvSpPr>
          <p:nvPr>
            <p:ph idx="1"/>
          </p:nvPr>
        </p:nvSpPr>
        <p:spPr/>
        <p:txBody>
          <a:bodyPr>
            <a:normAutofit fontScale="92500" lnSpcReduction="10000"/>
          </a:bodyPr>
          <a:lstStyle/>
          <a:p>
            <a:r>
              <a:rPr lang="en-US" dirty="0"/>
              <a:t>&lt;p style="outline-</a:t>
            </a:r>
            <a:r>
              <a:rPr lang="en-US" dirty="0" err="1"/>
              <a:t>width:thin</a:t>
            </a:r>
            <a:r>
              <a:rPr lang="en-US" dirty="0"/>
              <a:t>; outline-</a:t>
            </a:r>
            <a:r>
              <a:rPr lang="en-US" dirty="0" err="1"/>
              <a:t>style:solid</a:t>
            </a:r>
            <a:r>
              <a:rPr lang="en-US" dirty="0"/>
              <a:t>;"&gt; </a:t>
            </a:r>
          </a:p>
          <a:p>
            <a:r>
              <a:rPr lang="en-US" dirty="0"/>
              <a:t>This text is having thin outline. </a:t>
            </a:r>
          </a:p>
          <a:p>
            <a:r>
              <a:rPr lang="en-US" dirty="0"/>
              <a:t>&lt;/p&gt; </a:t>
            </a:r>
          </a:p>
          <a:p>
            <a:r>
              <a:rPr lang="en-US" dirty="0"/>
              <a:t>&lt;</a:t>
            </a:r>
            <a:r>
              <a:rPr lang="en-US" dirty="0" err="1"/>
              <a:t>br</a:t>
            </a:r>
            <a:r>
              <a:rPr lang="en-US" dirty="0"/>
              <a:t> /&gt; </a:t>
            </a:r>
          </a:p>
          <a:p>
            <a:r>
              <a:rPr lang="en-US" dirty="0"/>
              <a:t>&lt;p style="outline-</a:t>
            </a:r>
            <a:r>
              <a:rPr lang="en-US" dirty="0" err="1"/>
              <a:t>width:thick</a:t>
            </a:r>
            <a:r>
              <a:rPr lang="en-US" dirty="0"/>
              <a:t>; outline-</a:t>
            </a:r>
            <a:r>
              <a:rPr lang="en-US" dirty="0" err="1"/>
              <a:t>style:solid</a:t>
            </a:r>
            <a:r>
              <a:rPr lang="en-US" dirty="0"/>
              <a:t>;"&gt; </a:t>
            </a:r>
          </a:p>
          <a:p>
            <a:r>
              <a:rPr lang="en-US" dirty="0"/>
              <a:t>This text is having thick outline. </a:t>
            </a:r>
          </a:p>
          <a:p>
            <a:r>
              <a:rPr lang="en-US" dirty="0"/>
              <a:t>&lt;/p&gt;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SCROLLBARS</a:t>
            </a:r>
          </a:p>
        </p:txBody>
      </p:sp>
      <p:sp>
        <p:nvSpPr>
          <p:cNvPr id="3" name="Content Placeholder 2"/>
          <p:cNvSpPr>
            <a:spLocks noGrp="1"/>
          </p:cNvSpPr>
          <p:nvPr>
            <p:ph idx="1"/>
          </p:nvPr>
        </p:nvSpPr>
        <p:spPr/>
        <p:txBody>
          <a:bodyPr/>
          <a:lstStyle/>
          <a:p>
            <a:r>
              <a:rPr lang="en-US" dirty="0"/>
              <a:t>It will produce the following result:</a:t>
            </a:r>
          </a:p>
        </p:txBody>
      </p:sp>
      <p:pic>
        <p:nvPicPr>
          <p:cNvPr id="11266" name="Picture 2"/>
          <p:cNvPicPr>
            <a:picLocks noChangeAspect="1" noChangeArrowheads="1"/>
          </p:cNvPicPr>
          <p:nvPr/>
        </p:nvPicPr>
        <p:blipFill>
          <a:blip r:embed="rId2"/>
          <a:srcRect/>
          <a:stretch>
            <a:fillRect/>
          </a:stretch>
        </p:blipFill>
        <p:spPr bwMode="auto">
          <a:xfrm>
            <a:off x="571472" y="2214554"/>
            <a:ext cx="8143305" cy="3286148"/>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VISIBILITY </a:t>
            </a:r>
          </a:p>
        </p:txBody>
      </p:sp>
      <p:sp>
        <p:nvSpPr>
          <p:cNvPr id="3" name="Content Placeholder 2"/>
          <p:cNvSpPr>
            <a:spLocks noGrp="1"/>
          </p:cNvSpPr>
          <p:nvPr>
            <p:ph idx="1"/>
          </p:nvPr>
        </p:nvSpPr>
        <p:spPr/>
        <p:txBody>
          <a:bodyPr/>
          <a:lstStyle/>
          <a:p>
            <a:r>
              <a:rPr lang="en-US" dirty="0"/>
              <a:t>A property called </a:t>
            </a:r>
            <a:r>
              <a:rPr lang="en-US" i="1" dirty="0"/>
              <a:t>visibility</a:t>
            </a:r>
            <a:r>
              <a:rPr lang="en-US" dirty="0"/>
              <a:t> allows you to hide an element from view. </a:t>
            </a:r>
          </a:p>
          <a:p>
            <a:r>
              <a:rPr lang="en-US" dirty="0"/>
              <a:t>You can use this property along with JavaScript to create very complex menu and very complex webpage layouts.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VISIBILITY </a:t>
            </a:r>
          </a:p>
        </p:txBody>
      </p:sp>
      <p:sp>
        <p:nvSpPr>
          <p:cNvPr id="3" name="Content Placeholder 2"/>
          <p:cNvSpPr>
            <a:spLocks noGrp="1"/>
          </p:cNvSpPr>
          <p:nvPr>
            <p:ph idx="1"/>
          </p:nvPr>
        </p:nvSpPr>
        <p:spPr/>
        <p:txBody>
          <a:bodyPr/>
          <a:lstStyle/>
          <a:p>
            <a:r>
              <a:rPr lang="en-US" dirty="0"/>
              <a:t>You may choose to use the visibility property to hide error messages that are only displayed if the user needs to see them, or to hide answers to a quiz until the user selects an option.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VISIBILITY </a:t>
            </a:r>
          </a:p>
        </p:txBody>
      </p:sp>
      <p:sp>
        <p:nvSpPr>
          <p:cNvPr id="3" name="Content Placeholder 2"/>
          <p:cNvSpPr>
            <a:spLocks noGrp="1"/>
          </p:cNvSpPr>
          <p:nvPr>
            <p:ph idx="1"/>
          </p:nvPr>
        </p:nvSpPr>
        <p:spPr/>
        <p:txBody>
          <a:bodyPr/>
          <a:lstStyle/>
          <a:p>
            <a:r>
              <a:rPr lang="en-US" b="1" dirty="0"/>
              <a:t>NOTE:</a:t>
            </a:r>
            <a:r>
              <a:rPr lang="en-US" dirty="0"/>
              <a:t> Remember that the source code will still contain whatever is in the invisible paragraph, so you should not use this to hide sensitive information such as credit card details or passwords. </a:t>
            </a:r>
          </a:p>
          <a:p>
            <a:r>
              <a:rPr lang="en-US" dirty="0"/>
              <a:t>The </a:t>
            </a:r>
            <a:r>
              <a:rPr lang="en-US" i="1" dirty="0"/>
              <a:t>visibility</a:t>
            </a:r>
            <a:r>
              <a:rPr lang="en-US" dirty="0"/>
              <a:t> property can take the values listed in the table that follows: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VISIBILITY </a:t>
            </a:r>
          </a:p>
        </p:txBody>
      </p:sp>
      <p:sp>
        <p:nvSpPr>
          <p:cNvPr id="3" name="Content Placeholder 2"/>
          <p:cNvSpPr>
            <a:spLocks noGrp="1"/>
          </p:cNvSpPr>
          <p:nvPr>
            <p:ph idx="1"/>
          </p:nvPr>
        </p:nvSpPr>
        <p:spPr/>
        <p:txBody>
          <a:bodyPr>
            <a:normAutofit/>
          </a:bodyPr>
          <a:lstStyle/>
          <a:p>
            <a:r>
              <a:rPr lang="en-US" dirty="0"/>
              <a:t>visible 	</a:t>
            </a:r>
          </a:p>
          <a:p>
            <a:pPr lvl="1"/>
            <a:r>
              <a:rPr lang="en-US" dirty="0"/>
              <a:t>The box and its contents are shown to the user. </a:t>
            </a:r>
          </a:p>
          <a:p>
            <a:r>
              <a:rPr lang="en-US" dirty="0"/>
              <a:t>hidden 	</a:t>
            </a:r>
          </a:p>
          <a:p>
            <a:pPr lvl="1"/>
            <a:r>
              <a:rPr lang="en-US" dirty="0"/>
              <a:t>The box and its content are made invisible, although they still affect the layout of the </a:t>
            </a:r>
            <a:r>
              <a:rPr lang="en-US" dirty="0" err="1"/>
              <a:t>pag</a:t>
            </a:r>
            <a:r>
              <a:rPr lang="en-US" dirty="0"/>
              <a:t>	</a:t>
            </a:r>
          </a:p>
          <a:p>
            <a:r>
              <a:rPr lang="en-US" dirty="0"/>
              <a:t>collapse 	</a:t>
            </a:r>
          </a:p>
          <a:p>
            <a:pPr lvl="1"/>
            <a:r>
              <a:rPr lang="en-US" dirty="0"/>
              <a:t>This is for use only with dynamic table columns and row effects.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VISIBILITY </a:t>
            </a:r>
          </a:p>
        </p:txBody>
      </p:sp>
      <p:sp>
        <p:nvSpPr>
          <p:cNvPr id="3" name="Content Placeholder 2"/>
          <p:cNvSpPr>
            <a:spLocks noGrp="1"/>
          </p:cNvSpPr>
          <p:nvPr>
            <p:ph idx="1"/>
          </p:nvPr>
        </p:nvSpPr>
        <p:spPr/>
        <p:txBody>
          <a:bodyPr/>
          <a:lstStyle/>
          <a:p>
            <a:r>
              <a:rPr lang="en-US" dirty="0"/>
              <a:t>&lt;p&gt; </a:t>
            </a:r>
          </a:p>
          <a:p>
            <a:r>
              <a:rPr lang="en-US" dirty="0"/>
              <a:t>This paragraph should be visible in normal way. </a:t>
            </a:r>
          </a:p>
          <a:p>
            <a:r>
              <a:rPr lang="en-US" dirty="0"/>
              <a:t>&lt;/p&gt; </a:t>
            </a:r>
          </a:p>
          <a:p>
            <a:r>
              <a:rPr lang="en-US" dirty="0"/>
              <a:t>&lt;p style="</a:t>
            </a:r>
            <a:r>
              <a:rPr lang="en-US" dirty="0" err="1"/>
              <a:t>visibility:hidden</a:t>
            </a:r>
            <a:r>
              <a:rPr lang="en-US" dirty="0"/>
              <a:t>;"&gt; </a:t>
            </a:r>
          </a:p>
          <a:p>
            <a:r>
              <a:rPr lang="en-US" dirty="0"/>
              <a:t>This paragraph should not be visible. </a:t>
            </a:r>
          </a:p>
          <a:p>
            <a:r>
              <a:rPr lang="en-US" dirty="0"/>
              <a:t>&lt;/p&gt;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VISIBILITY</a:t>
            </a:r>
          </a:p>
        </p:txBody>
      </p:sp>
      <p:sp>
        <p:nvSpPr>
          <p:cNvPr id="3" name="Content Placeholder 2"/>
          <p:cNvSpPr>
            <a:spLocks noGrp="1"/>
          </p:cNvSpPr>
          <p:nvPr>
            <p:ph idx="1"/>
          </p:nvPr>
        </p:nvSpPr>
        <p:spPr/>
        <p:txBody>
          <a:bodyPr/>
          <a:lstStyle/>
          <a:p>
            <a:r>
              <a:rPr lang="en-US" dirty="0"/>
              <a:t>It will produce the following result: </a:t>
            </a:r>
          </a:p>
        </p:txBody>
      </p:sp>
      <p:pic>
        <p:nvPicPr>
          <p:cNvPr id="12290" name="Picture 2"/>
          <p:cNvPicPr>
            <a:picLocks noChangeAspect="1" noChangeArrowheads="1"/>
          </p:cNvPicPr>
          <p:nvPr/>
        </p:nvPicPr>
        <p:blipFill>
          <a:blip r:embed="rId2"/>
          <a:srcRect/>
          <a:stretch>
            <a:fillRect/>
          </a:stretch>
        </p:blipFill>
        <p:spPr bwMode="auto">
          <a:xfrm>
            <a:off x="500034" y="2214554"/>
            <a:ext cx="7972834" cy="1143008"/>
          </a:xfrm>
          <a:prstGeom prst="rect">
            <a:avLst/>
          </a:prstGeom>
          <a:noFill/>
          <a:ln w="9525">
            <a:noFill/>
            <a:miter lim="800000"/>
            <a:headEnd/>
            <a:tailEnd/>
          </a:ln>
          <a:effec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POSITIONING </a:t>
            </a:r>
          </a:p>
        </p:txBody>
      </p:sp>
      <p:sp>
        <p:nvSpPr>
          <p:cNvPr id="3" name="Content Placeholder 2"/>
          <p:cNvSpPr>
            <a:spLocks noGrp="1"/>
          </p:cNvSpPr>
          <p:nvPr>
            <p:ph idx="1"/>
          </p:nvPr>
        </p:nvSpPr>
        <p:spPr/>
        <p:txBody>
          <a:bodyPr>
            <a:normAutofit lnSpcReduction="10000"/>
          </a:bodyPr>
          <a:lstStyle/>
          <a:p>
            <a:r>
              <a:rPr lang="en-US" dirty="0"/>
              <a:t>CSS helps you to position your HTML element.</a:t>
            </a:r>
          </a:p>
          <a:p>
            <a:r>
              <a:rPr lang="en-US" dirty="0"/>
              <a:t>You can put any HTML element at whatever location you like. </a:t>
            </a:r>
          </a:p>
          <a:p>
            <a:r>
              <a:rPr lang="en-US" dirty="0"/>
              <a:t>You can specify whether you want the element positioned relative to its natural position in the page or absolute based on its parent element. </a:t>
            </a:r>
          </a:p>
          <a:p>
            <a:r>
              <a:rPr lang="en-US" dirty="0"/>
              <a:t>Now, we will see all the CSS positioning related properties with examples.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Relative Positioning</a:t>
            </a:r>
            <a:endParaRPr lang="en-US" dirty="0"/>
          </a:p>
        </p:txBody>
      </p:sp>
      <p:sp>
        <p:nvSpPr>
          <p:cNvPr id="3" name="Content Placeholder 2"/>
          <p:cNvSpPr>
            <a:spLocks noGrp="1"/>
          </p:cNvSpPr>
          <p:nvPr>
            <p:ph idx="1"/>
          </p:nvPr>
        </p:nvSpPr>
        <p:spPr/>
        <p:txBody>
          <a:bodyPr/>
          <a:lstStyle/>
          <a:p>
            <a:r>
              <a:rPr lang="en-US" dirty="0"/>
              <a:t>Relative positioning changes the position of the HTML element relative to where it normally appears. So "left:20" adds 20 pixels to the element's LEFT position.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Relative Positioning</a:t>
            </a:r>
            <a:endParaRPr lang="en-US" dirty="0"/>
          </a:p>
        </p:txBody>
      </p:sp>
      <p:sp>
        <p:nvSpPr>
          <p:cNvPr id="3" name="Content Placeholder 2"/>
          <p:cNvSpPr>
            <a:spLocks noGrp="1"/>
          </p:cNvSpPr>
          <p:nvPr>
            <p:ph idx="1"/>
          </p:nvPr>
        </p:nvSpPr>
        <p:spPr/>
        <p:txBody>
          <a:bodyPr/>
          <a:lstStyle/>
          <a:p>
            <a:r>
              <a:rPr lang="en-US" dirty="0"/>
              <a:t>You can use two values </a:t>
            </a:r>
            <a:r>
              <a:rPr lang="en-US" i="1" dirty="0"/>
              <a:t>top </a:t>
            </a:r>
            <a:r>
              <a:rPr lang="en-US" dirty="0"/>
              <a:t>and </a:t>
            </a:r>
            <a:r>
              <a:rPr lang="en-US" i="1" dirty="0"/>
              <a:t>left</a:t>
            </a:r>
            <a:r>
              <a:rPr lang="en-US" dirty="0"/>
              <a:t> along with the </a:t>
            </a:r>
            <a:r>
              <a:rPr lang="en-US" i="1" dirty="0"/>
              <a:t>position</a:t>
            </a:r>
            <a:r>
              <a:rPr lang="en-US" dirty="0"/>
              <a:t> property to move an HTML element anywhere in an HTML document. </a:t>
            </a:r>
          </a:p>
          <a:p>
            <a:r>
              <a:rPr lang="en-US" dirty="0"/>
              <a:t>Move Left - Use a negative value for </a:t>
            </a:r>
            <a:r>
              <a:rPr lang="en-US" i="1" dirty="0"/>
              <a:t>left. </a:t>
            </a:r>
          </a:p>
          <a:p>
            <a:r>
              <a:rPr lang="en-US" dirty="0"/>
              <a:t>Move Right - Use a positive value for </a:t>
            </a:r>
            <a:r>
              <a:rPr lang="en-US" i="1" dirty="0"/>
              <a:t>left. </a:t>
            </a:r>
          </a:p>
          <a:p>
            <a:r>
              <a:rPr lang="en-US" dirty="0"/>
              <a:t>Move Up - Use a negative value for </a:t>
            </a:r>
            <a:r>
              <a:rPr lang="en-US" i="1" dirty="0"/>
              <a:t>top. </a:t>
            </a:r>
          </a:p>
          <a:p>
            <a:r>
              <a:rPr lang="en-US" dirty="0"/>
              <a:t>Move Down - Use a positive value for </a:t>
            </a:r>
            <a:r>
              <a:rPr lang="en-US" i="1" dirty="0"/>
              <a:t>top.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outline-width Property</a:t>
            </a:r>
            <a:endParaRPr lang="en-US" dirty="0"/>
          </a:p>
        </p:txBody>
      </p:sp>
      <p:sp>
        <p:nvSpPr>
          <p:cNvPr id="3" name="Content Placeholder 2"/>
          <p:cNvSpPr>
            <a:spLocks noGrp="1"/>
          </p:cNvSpPr>
          <p:nvPr>
            <p:ph idx="1"/>
          </p:nvPr>
        </p:nvSpPr>
        <p:spPr/>
        <p:txBody>
          <a:bodyPr/>
          <a:lstStyle/>
          <a:p>
            <a:r>
              <a:rPr lang="en-US" dirty="0"/>
              <a:t>&lt;</a:t>
            </a:r>
            <a:r>
              <a:rPr lang="en-US" dirty="0" err="1"/>
              <a:t>br</a:t>
            </a:r>
            <a:r>
              <a:rPr lang="en-US" dirty="0"/>
              <a:t> /&gt;</a:t>
            </a:r>
          </a:p>
          <a:p>
            <a:r>
              <a:rPr lang="en-US" dirty="0"/>
              <a:t>&lt;p style="outline-width:5px; outline-</a:t>
            </a:r>
            <a:r>
              <a:rPr lang="en-US" dirty="0" err="1"/>
              <a:t>style:solid</a:t>
            </a:r>
            <a:r>
              <a:rPr lang="en-US" dirty="0"/>
              <a:t>;"&gt; </a:t>
            </a:r>
          </a:p>
          <a:p>
            <a:r>
              <a:rPr lang="en-US" dirty="0"/>
              <a:t>This text is having 5x outline. </a:t>
            </a:r>
          </a:p>
          <a:p>
            <a:r>
              <a:rPr lang="en-US" dirty="0"/>
              <a:t>&lt;/p&gt;</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Relative Positioning</a:t>
            </a:r>
            <a:endParaRPr lang="en-US" dirty="0"/>
          </a:p>
        </p:txBody>
      </p:sp>
      <p:sp>
        <p:nvSpPr>
          <p:cNvPr id="3" name="Content Placeholder 2"/>
          <p:cNvSpPr>
            <a:spLocks noGrp="1"/>
          </p:cNvSpPr>
          <p:nvPr>
            <p:ph idx="1"/>
          </p:nvPr>
        </p:nvSpPr>
        <p:spPr/>
        <p:txBody>
          <a:bodyPr/>
          <a:lstStyle/>
          <a:p>
            <a:r>
              <a:rPr lang="en-US" b="1" dirty="0"/>
              <a:t>NOTE:</a:t>
            </a:r>
            <a:r>
              <a:rPr lang="en-US" dirty="0"/>
              <a:t> You can use the </a:t>
            </a:r>
            <a:r>
              <a:rPr lang="en-US" i="1" dirty="0"/>
              <a:t>bottom</a:t>
            </a:r>
            <a:r>
              <a:rPr lang="en-US" dirty="0"/>
              <a:t> or </a:t>
            </a:r>
            <a:r>
              <a:rPr lang="en-US" i="1" dirty="0"/>
              <a:t>right</a:t>
            </a:r>
            <a:r>
              <a:rPr lang="en-US" dirty="0"/>
              <a:t> values as well in the same way as </a:t>
            </a:r>
            <a:r>
              <a:rPr lang="en-US" i="1" dirty="0"/>
              <a:t>top</a:t>
            </a:r>
            <a:r>
              <a:rPr lang="en-US" dirty="0"/>
              <a:t> and </a:t>
            </a:r>
            <a:r>
              <a:rPr lang="en-US" i="1" dirty="0"/>
              <a:t>left</a:t>
            </a:r>
            <a:r>
              <a:rPr lang="en-US" dirty="0"/>
              <a:t>. </a:t>
            </a:r>
          </a:p>
          <a:p>
            <a:r>
              <a:rPr lang="en-US" dirty="0"/>
              <a:t>Here is an example: </a:t>
            </a:r>
          </a:p>
          <a:p>
            <a:r>
              <a:rPr lang="en-US" dirty="0"/>
              <a:t>&lt;div style="position:relative;left:80px;top:2px; </a:t>
            </a:r>
          </a:p>
          <a:p>
            <a:r>
              <a:rPr lang="en-US" dirty="0"/>
              <a:t>background-</a:t>
            </a:r>
            <a:r>
              <a:rPr lang="en-US" dirty="0" err="1"/>
              <a:t>color:yellow</a:t>
            </a:r>
            <a:r>
              <a:rPr lang="en-US" dirty="0"/>
              <a:t>;"&gt; </a:t>
            </a:r>
          </a:p>
          <a:p>
            <a:r>
              <a:rPr lang="en-US" dirty="0"/>
              <a:t>This div has relative positioning. </a:t>
            </a:r>
          </a:p>
          <a:p>
            <a:r>
              <a:rPr lang="en-US" dirty="0"/>
              <a:t>&lt;/div&gt;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Relative Positioning</a:t>
            </a:r>
            <a:endParaRPr lang="en-US" dirty="0"/>
          </a:p>
        </p:txBody>
      </p:sp>
      <p:sp>
        <p:nvSpPr>
          <p:cNvPr id="3" name="Content Placeholder 2"/>
          <p:cNvSpPr>
            <a:spLocks noGrp="1"/>
          </p:cNvSpPr>
          <p:nvPr>
            <p:ph idx="1"/>
          </p:nvPr>
        </p:nvSpPr>
        <p:spPr/>
        <p:txBody>
          <a:bodyPr/>
          <a:lstStyle/>
          <a:p>
            <a:r>
              <a:rPr lang="en-US" dirty="0"/>
              <a:t>It will produce the following result: </a:t>
            </a:r>
          </a:p>
        </p:txBody>
      </p:sp>
      <p:pic>
        <p:nvPicPr>
          <p:cNvPr id="13314" name="Picture 2"/>
          <p:cNvPicPr>
            <a:picLocks noChangeAspect="1" noChangeArrowheads="1"/>
          </p:cNvPicPr>
          <p:nvPr/>
        </p:nvPicPr>
        <p:blipFill>
          <a:blip r:embed="rId2"/>
          <a:srcRect/>
          <a:stretch>
            <a:fillRect/>
          </a:stretch>
        </p:blipFill>
        <p:spPr bwMode="auto">
          <a:xfrm>
            <a:off x="714348" y="2214554"/>
            <a:ext cx="5410200" cy="333375"/>
          </a:xfrm>
          <a:prstGeom prst="rect">
            <a:avLst/>
          </a:prstGeom>
          <a:noFill/>
          <a:ln w="9525">
            <a:noFill/>
            <a:miter lim="800000"/>
            <a:headEnd/>
            <a:tailEnd/>
          </a:ln>
          <a:effec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Absolute Positioning</a:t>
            </a:r>
            <a:endParaRPr lang="en-US" dirty="0"/>
          </a:p>
        </p:txBody>
      </p:sp>
      <p:sp>
        <p:nvSpPr>
          <p:cNvPr id="3" name="Content Placeholder 2"/>
          <p:cNvSpPr>
            <a:spLocks noGrp="1"/>
          </p:cNvSpPr>
          <p:nvPr>
            <p:ph idx="1"/>
          </p:nvPr>
        </p:nvSpPr>
        <p:spPr/>
        <p:txBody>
          <a:bodyPr/>
          <a:lstStyle/>
          <a:p>
            <a:r>
              <a:rPr lang="en-US" dirty="0"/>
              <a:t>An element with </a:t>
            </a:r>
            <a:r>
              <a:rPr lang="en-US" b="1" dirty="0"/>
              <a:t>position: absolute</a:t>
            </a:r>
            <a:r>
              <a:rPr lang="en-US" dirty="0"/>
              <a:t> is positioned at the specified coordinates relative to your screen top-left corner. </a:t>
            </a:r>
          </a:p>
          <a:p>
            <a:r>
              <a:rPr lang="en-US" dirty="0"/>
              <a:t>You can use two values </a:t>
            </a:r>
            <a:r>
              <a:rPr lang="en-US" i="1" dirty="0"/>
              <a:t>top </a:t>
            </a:r>
            <a:r>
              <a:rPr lang="en-US" dirty="0"/>
              <a:t>and</a:t>
            </a:r>
            <a:r>
              <a:rPr lang="en-US" i="1" dirty="0"/>
              <a:t> left</a:t>
            </a:r>
            <a:r>
              <a:rPr lang="en-US" dirty="0"/>
              <a:t> along with the </a:t>
            </a:r>
            <a:r>
              <a:rPr lang="en-US" i="1" dirty="0"/>
              <a:t>position</a:t>
            </a:r>
            <a:r>
              <a:rPr lang="en-US" dirty="0"/>
              <a:t> property to move an HTML element anywhere in HTML document.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Absolute Positioning</a:t>
            </a:r>
            <a:endParaRPr lang="en-US" dirty="0"/>
          </a:p>
        </p:txBody>
      </p:sp>
      <p:sp>
        <p:nvSpPr>
          <p:cNvPr id="3" name="Content Placeholder 2"/>
          <p:cNvSpPr>
            <a:spLocks noGrp="1"/>
          </p:cNvSpPr>
          <p:nvPr>
            <p:ph idx="1"/>
          </p:nvPr>
        </p:nvSpPr>
        <p:spPr/>
        <p:txBody>
          <a:bodyPr/>
          <a:lstStyle/>
          <a:p>
            <a:r>
              <a:rPr lang="en-US" dirty="0"/>
              <a:t>Move Left - Use a negative value for </a:t>
            </a:r>
            <a:r>
              <a:rPr lang="en-US" i="1" dirty="0"/>
              <a:t>left. </a:t>
            </a:r>
          </a:p>
          <a:p>
            <a:r>
              <a:rPr lang="en-US" dirty="0"/>
              <a:t>Move Right - Use a positive value for </a:t>
            </a:r>
            <a:r>
              <a:rPr lang="en-US" i="1" dirty="0"/>
              <a:t>left. </a:t>
            </a:r>
          </a:p>
          <a:p>
            <a:r>
              <a:rPr lang="en-US" dirty="0"/>
              <a:t>Move Up - Use a negative value for </a:t>
            </a:r>
            <a:r>
              <a:rPr lang="en-US" i="1" dirty="0"/>
              <a:t>top. </a:t>
            </a:r>
          </a:p>
          <a:p>
            <a:r>
              <a:rPr lang="en-US" dirty="0"/>
              <a:t>Move Down - Use a positive value for </a:t>
            </a:r>
            <a:r>
              <a:rPr lang="en-US" i="1" dirty="0"/>
              <a:t>top. </a:t>
            </a:r>
          </a:p>
          <a:p>
            <a:r>
              <a:rPr lang="en-US" b="1" dirty="0"/>
              <a:t>NOTE: </a:t>
            </a:r>
            <a:r>
              <a:rPr lang="en-US" dirty="0"/>
              <a:t>You can use </a:t>
            </a:r>
            <a:r>
              <a:rPr lang="en-US" i="1" dirty="0"/>
              <a:t>bottom </a:t>
            </a:r>
            <a:r>
              <a:rPr lang="en-US" dirty="0"/>
              <a:t>or</a:t>
            </a:r>
            <a:r>
              <a:rPr lang="en-US" i="1" dirty="0"/>
              <a:t> right</a:t>
            </a:r>
            <a:r>
              <a:rPr lang="en-US" dirty="0"/>
              <a:t> values as well in the same way as </a:t>
            </a:r>
            <a:r>
              <a:rPr lang="en-US" i="1" dirty="0"/>
              <a:t>top</a:t>
            </a:r>
            <a:r>
              <a:rPr lang="en-US" dirty="0"/>
              <a:t> and </a:t>
            </a:r>
            <a:r>
              <a:rPr lang="en-US" i="1" dirty="0"/>
              <a:t>left</a:t>
            </a:r>
            <a:r>
              <a:rPr lang="en-US" dirty="0"/>
              <a:t>. </a:t>
            </a:r>
          </a:p>
          <a:p>
            <a:r>
              <a:rPr lang="en-US" dirty="0"/>
              <a:t>Here is an example: </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Absolute Positioning</a:t>
            </a:r>
            <a:endParaRPr lang="en-US" dirty="0"/>
          </a:p>
        </p:txBody>
      </p:sp>
      <p:sp>
        <p:nvSpPr>
          <p:cNvPr id="3" name="Content Placeholder 2"/>
          <p:cNvSpPr>
            <a:spLocks noGrp="1"/>
          </p:cNvSpPr>
          <p:nvPr>
            <p:ph idx="1"/>
          </p:nvPr>
        </p:nvSpPr>
        <p:spPr/>
        <p:txBody>
          <a:bodyPr/>
          <a:lstStyle/>
          <a:p>
            <a:r>
              <a:rPr lang="en-US" dirty="0"/>
              <a:t>&lt;div style="position:absolute;left:80px;top:20px; </a:t>
            </a:r>
          </a:p>
          <a:p>
            <a:r>
              <a:rPr lang="en-US" dirty="0"/>
              <a:t>background-</a:t>
            </a:r>
            <a:r>
              <a:rPr lang="en-US" dirty="0" err="1"/>
              <a:t>color:yellow</a:t>
            </a:r>
            <a:r>
              <a:rPr lang="en-US" dirty="0"/>
              <a:t>;"&gt; </a:t>
            </a:r>
          </a:p>
          <a:p>
            <a:r>
              <a:rPr lang="en-US" dirty="0"/>
              <a:t>This div has absolute positioning. </a:t>
            </a:r>
          </a:p>
          <a:p>
            <a:r>
              <a:rPr lang="en-US" dirty="0"/>
              <a:t>&lt;/div&gt; </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Fixed Positioning</a:t>
            </a:r>
            <a:endParaRPr lang="en-US" dirty="0"/>
          </a:p>
        </p:txBody>
      </p:sp>
      <p:sp>
        <p:nvSpPr>
          <p:cNvPr id="3" name="Content Placeholder 2"/>
          <p:cNvSpPr>
            <a:spLocks noGrp="1"/>
          </p:cNvSpPr>
          <p:nvPr>
            <p:ph idx="1"/>
          </p:nvPr>
        </p:nvSpPr>
        <p:spPr/>
        <p:txBody>
          <a:bodyPr/>
          <a:lstStyle/>
          <a:p>
            <a:r>
              <a:rPr lang="en-US" dirty="0"/>
              <a:t>Fixed positioning allows you to fix the position of an element to a particular spot on the page, regardless of scrolling. </a:t>
            </a:r>
          </a:p>
          <a:p>
            <a:r>
              <a:rPr lang="en-US" dirty="0"/>
              <a:t>Specified coordinates will be relative to the browser window. </a:t>
            </a:r>
          </a:p>
          <a:p>
            <a:r>
              <a:rPr lang="en-US" dirty="0"/>
              <a:t>You can use two values </a:t>
            </a:r>
            <a:r>
              <a:rPr lang="en-US" i="1" dirty="0"/>
              <a:t>top </a:t>
            </a:r>
            <a:r>
              <a:rPr lang="en-US" dirty="0"/>
              <a:t>and</a:t>
            </a:r>
            <a:r>
              <a:rPr lang="en-US" i="1" dirty="0"/>
              <a:t> left</a:t>
            </a:r>
            <a:r>
              <a:rPr lang="en-US" dirty="0"/>
              <a:t> along with the </a:t>
            </a:r>
            <a:r>
              <a:rPr lang="en-US" i="1" dirty="0"/>
              <a:t>position</a:t>
            </a:r>
            <a:r>
              <a:rPr lang="en-US" dirty="0"/>
              <a:t> property to move an HTML element anywhere in the HTML document. </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Fixed Positioning</a:t>
            </a:r>
            <a:endParaRPr lang="en-US" dirty="0"/>
          </a:p>
        </p:txBody>
      </p:sp>
      <p:sp>
        <p:nvSpPr>
          <p:cNvPr id="3" name="Content Placeholder 2"/>
          <p:cNvSpPr>
            <a:spLocks noGrp="1"/>
          </p:cNvSpPr>
          <p:nvPr>
            <p:ph idx="1"/>
          </p:nvPr>
        </p:nvSpPr>
        <p:spPr/>
        <p:txBody>
          <a:bodyPr/>
          <a:lstStyle/>
          <a:p>
            <a:r>
              <a:rPr lang="en-US" dirty="0"/>
              <a:t>Move Left - Use a negative value for </a:t>
            </a:r>
            <a:r>
              <a:rPr lang="en-US" i="1" dirty="0"/>
              <a:t>left. </a:t>
            </a:r>
          </a:p>
          <a:p>
            <a:r>
              <a:rPr lang="en-US" dirty="0"/>
              <a:t>Move Right - Use a positive value for </a:t>
            </a:r>
            <a:r>
              <a:rPr lang="en-US" i="1" dirty="0"/>
              <a:t>left. </a:t>
            </a:r>
          </a:p>
          <a:p>
            <a:r>
              <a:rPr lang="en-US" dirty="0"/>
              <a:t>Move Up - Use a negative value for </a:t>
            </a:r>
            <a:r>
              <a:rPr lang="en-US" i="1" dirty="0"/>
              <a:t>top. </a:t>
            </a:r>
          </a:p>
          <a:p>
            <a:r>
              <a:rPr lang="en-US" dirty="0"/>
              <a:t>Move Down - Use a positive value for </a:t>
            </a:r>
            <a:r>
              <a:rPr lang="en-US" i="1" dirty="0"/>
              <a:t>top. </a:t>
            </a:r>
          </a:p>
          <a:p>
            <a:r>
              <a:rPr lang="en-US" b="1" dirty="0"/>
              <a:t>NOTE:</a:t>
            </a:r>
            <a:r>
              <a:rPr lang="en-US" dirty="0"/>
              <a:t> You can use </a:t>
            </a:r>
            <a:r>
              <a:rPr lang="en-US" i="1" dirty="0"/>
              <a:t>bottom</a:t>
            </a:r>
            <a:r>
              <a:rPr lang="en-US" dirty="0"/>
              <a:t> or </a:t>
            </a:r>
            <a:r>
              <a:rPr lang="en-US" i="1" dirty="0"/>
              <a:t>right</a:t>
            </a:r>
            <a:r>
              <a:rPr lang="en-US" dirty="0"/>
              <a:t> values as well in the same way as </a:t>
            </a:r>
            <a:r>
              <a:rPr lang="en-US" i="1" dirty="0"/>
              <a:t>top</a:t>
            </a:r>
            <a:r>
              <a:rPr lang="en-US" dirty="0"/>
              <a:t> and </a:t>
            </a:r>
            <a:r>
              <a:rPr lang="en-US" i="1" dirty="0"/>
              <a:t>left</a:t>
            </a:r>
            <a:r>
              <a:rPr lang="en-US" dirty="0"/>
              <a:t>. </a:t>
            </a:r>
          </a:p>
          <a:p>
            <a:r>
              <a:rPr lang="en-US" dirty="0"/>
              <a:t>Here is an example: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Fixed Positioning</a:t>
            </a:r>
            <a:endParaRPr lang="en-US" dirty="0"/>
          </a:p>
        </p:txBody>
      </p:sp>
      <p:sp>
        <p:nvSpPr>
          <p:cNvPr id="3" name="Content Placeholder 2"/>
          <p:cNvSpPr>
            <a:spLocks noGrp="1"/>
          </p:cNvSpPr>
          <p:nvPr>
            <p:ph idx="1"/>
          </p:nvPr>
        </p:nvSpPr>
        <p:spPr/>
        <p:txBody>
          <a:bodyPr/>
          <a:lstStyle/>
          <a:p>
            <a:r>
              <a:rPr lang="en-US" dirty="0"/>
              <a:t>&lt;div style="position:fixed;left:80px;top:20px; </a:t>
            </a:r>
          </a:p>
          <a:p>
            <a:r>
              <a:rPr lang="en-US" dirty="0"/>
              <a:t>background-</a:t>
            </a:r>
            <a:r>
              <a:rPr lang="en-US" dirty="0" err="1"/>
              <a:t>color:yellow</a:t>
            </a:r>
            <a:r>
              <a:rPr lang="en-US" dirty="0"/>
              <a:t>;"&gt; </a:t>
            </a:r>
          </a:p>
          <a:p>
            <a:r>
              <a:rPr lang="en-US" dirty="0"/>
              <a:t>This div has fixed positioning. </a:t>
            </a:r>
          </a:p>
          <a:p>
            <a:r>
              <a:rPr lang="en-US" dirty="0"/>
              <a:t>&lt;/div&gt;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LAYERS </a:t>
            </a:r>
          </a:p>
        </p:txBody>
      </p:sp>
      <p:sp>
        <p:nvSpPr>
          <p:cNvPr id="3" name="Content Placeholder 2"/>
          <p:cNvSpPr>
            <a:spLocks noGrp="1"/>
          </p:cNvSpPr>
          <p:nvPr>
            <p:ph idx="1"/>
          </p:nvPr>
        </p:nvSpPr>
        <p:spPr/>
        <p:txBody>
          <a:bodyPr>
            <a:normAutofit/>
          </a:bodyPr>
          <a:lstStyle/>
          <a:p>
            <a:r>
              <a:rPr lang="en-US" dirty="0"/>
              <a:t>CSS gives you an opportunity to create layers of various divisions. </a:t>
            </a:r>
          </a:p>
          <a:p>
            <a:r>
              <a:rPr lang="en-US" dirty="0"/>
              <a:t>The CSS layers refer to applying the </a:t>
            </a:r>
            <a:r>
              <a:rPr lang="en-US" i="1" dirty="0"/>
              <a:t>z-index </a:t>
            </a:r>
            <a:r>
              <a:rPr lang="en-US" dirty="0"/>
              <a:t>property to elements that overlap with each other. </a:t>
            </a:r>
          </a:p>
          <a:p>
            <a:r>
              <a:rPr lang="en-US" dirty="0"/>
              <a:t>The z-index property is used along with the </a:t>
            </a:r>
            <a:r>
              <a:rPr lang="en-US" i="1" dirty="0"/>
              <a:t>position </a:t>
            </a:r>
            <a:r>
              <a:rPr lang="en-US" dirty="0"/>
              <a:t>property to create an effect of layers.</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LAYERS </a:t>
            </a:r>
          </a:p>
        </p:txBody>
      </p:sp>
      <p:sp>
        <p:nvSpPr>
          <p:cNvPr id="3" name="Content Placeholder 2"/>
          <p:cNvSpPr>
            <a:spLocks noGrp="1"/>
          </p:cNvSpPr>
          <p:nvPr>
            <p:ph idx="1"/>
          </p:nvPr>
        </p:nvSpPr>
        <p:spPr/>
        <p:txBody>
          <a:bodyPr/>
          <a:lstStyle/>
          <a:p>
            <a:r>
              <a:rPr lang="en-US" dirty="0"/>
              <a:t>You can specify which element should come on top and which element should come at bottom. </a:t>
            </a:r>
          </a:p>
          <a:p>
            <a:r>
              <a:rPr lang="en-US" dirty="0"/>
              <a:t>A z-index property can help you to create more complex webpage layouts. </a:t>
            </a:r>
          </a:p>
          <a:p>
            <a:r>
              <a:rPr lang="en-US" dirty="0"/>
              <a:t>The following example shows how to create layers in CSS.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outline-width Property</a:t>
            </a:r>
            <a:endParaRPr lang="en-US" dirty="0"/>
          </a:p>
        </p:txBody>
      </p:sp>
      <p:sp>
        <p:nvSpPr>
          <p:cNvPr id="3" name="Content Placeholder 2"/>
          <p:cNvSpPr>
            <a:spLocks noGrp="1"/>
          </p:cNvSpPr>
          <p:nvPr>
            <p:ph idx="1"/>
          </p:nvPr>
        </p:nvSpPr>
        <p:spPr/>
        <p:txBody>
          <a:bodyPr/>
          <a:lstStyle/>
          <a:p>
            <a:r>
              <a:rPr lang="en-US" dirty="0"/>
              <a:t>It will produce the following result:</a:t>
            </a:r>
          </a:p>
        </p:txBody>
      </p:sp>
      <p:pic>
        <p:nvPicPr>
          <p:cNvPr id="1026" name="Picture 2"/>
          <p:cNvPicPr>
            <a:picLocks noChangeAspect="1" noChangeArrowheads="1"/>
          </p:cNvPicPr>
          <p:nvPr/>
        </p:nvPicPr>
        <p:blipFill>
          <a:blip r:embed="rId2"/>
          <a:srcRect/>
          <a:stretch>
            <a:fillRect/>
          </a:stretch>
        </p:blipFill>
        <p:spPr bwMode="auto">
          <a:xfrm>
            <a:off x="642910" y="2357430"/>
            <a:ext cx="7727994" cy="2071702"/>
          </a:xfrm>
          <a:prstGeom prst="rect">
            <a:avLst/>
          </a:prstGeom>
          <a:noFill/>
          <a:ln w="9525">
            <a:noFill/>
            <a:miter lim="800000"/>
            <a:headEnd/>
            <a:tailEnd/>
          </a:ln>
          <a:effec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LAYERS </a:t>
            </a:r>
          </a:p>
        </p:txBody>
      </p:sp>
      <p:sp>
        <p:nvSpPr>
          <p:cNvPr id="3" name="Content Placeholder 2"/>
          <p:cNvSpPr>
            <a:spLocks noGrp="1"/>
          </p:cNvSpPr>
          <p:nvPr>
            <p:ph idx="1"/>
          </p:nvPr>
        </p:nvSpPr>
        <p:spPr/>
        <p:txBody>
          <a:bodyPr>
            <a:normAutofit lnSpcReduction="10000"/>
          </a:bodyPr>
          <a:lstStyle/>
          <a:p>
            <a:r>
              <a:rPr lang="en-US" dirty="0"/>
              <a:t>&lt;div style="background-</a:t>
            </a:r>
            <a:r>
              <a:rPr lang="en-US" dirty="0" err="1"/>
              <a:t>color:red</a:t>
            </a:r>
            <a:r>
              <a:rPr lang="en-US" dirty="0"/>
              <a:t>; </a:t>
            </a:r>
          </a:p>
          <a:p>
            <a:r>
              <a:rPr lang="en-US" dirty="0"/>
              <a:t>width:300px; </a:t>
            </a:r>
          </a:p>
          <a:p>
            <a:r>
              <a:rPr lang="en-US" dirty="0"/>
              <a:t>height:100px; </a:t>
            </a:r>
          </a:p>
          <a:p>
            <a:r>
              <a:rPr lang="en-US" dirty="0" err="1"/>
              <a:t>position:relative</a:t>
            </a:r>
            <a:r>
              <a:rPr lang="en-US" dirty="0"/>
              <a:t>; </a:t>
            </a:r>
          </a:p>
          <a:p>
            <a:r>
              <a:rPr lang="en-US" dirty="0"/>
              <a:t>top:10px; </a:t>
            </a:r>
          </a:p>
          <a:p>
            <a:r>
              <a:rPr lang="en-US" dirty="0"/>
              <a:t>left:80px; </a:t>
            </a:r>
          </a:p>
          <a:p>
            <a:r>
              <a:rPr lang="en-US" dirty="0"/>
              <a:t>z-index:2"&gt; </a:t>
            </a:r>
          </a:p>
          <a:p>
            <a:r>
              <a:rPr lang="en-US" dirty="0"/>
              <a:t>&lt;/div&gt; </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LAYERS </a:t>
            </a:r>
          </a:p>
        </p:txBody>
      </p:sp>
      <p:sp>
        <p:nvSpPr>
          <p:cNvPr id="3" name="Content Placeholder 2"/>
          <p:cNvSpPr>
            <a:spLocks noGrp="1"/>
          </p:cNvSpPr>
          <p:nvPr>
            <p:ph idx="1"/>
          </p:nvPr>
        </p:nvSpPr>
        <p:spPr/>
        <p:txBody>
          <a:bodyPr>
            <a:normAutofit lnSpcReduction="10000"/>
          </a:bodyPr>
          <a:lstStyle/>
          <a:p>
            <a:r>
              <a:rPr lang="en-US" dirty="0"/>
              <a:t>&lt;div style="background-</a:t>
            </a:r>
            <a:r>
              <a:rPr lang="en-US" dirty="0" err="1"/>
              <a:t>color:yellow</a:t>
            </a:r>
            <a:r>
              <a:rPr lang="en-US" dirty="0"/>
              <a:t>; </a:t>
            </a:r>
          </a:p>
          <a:p>
            <a:r>
              <a:rPr lang="en-US" dirty="0"/>
              <a:t>width:300px; </a:t>
            </a:r>
          </a:p>
          <a:p>
            <a:r>
              <a:rPr lang="en-US" dirty="0"/>
              <a:t>height:100px; </a:t>
            </a:r>
          </a:p>
          <a:p>
            <a:r>
              <a:rPr lang="en-US" dirty="0" err="1"/>
              <a:t>position:relative</a:t>
            </a:r>
            <a:r>
              <a:rPr lang="en-US" dirty="0"/>
              <a:t>; </a:t>
            </a:r>
          </a:p>
          <a:p>
            <a:r>
              <a:rPr lang="en-US" dirty="0"/>
              <a:t>top:-60px; </a:t>
            </a:r>
          </a:p>
          <a:p>
            <a:r>
              <a:rPr lang="en-US" dirty="0"/>
              <a:t>left:35px; </a:t>
            </a:r>
          </a:p>
          <a:p>
            <a:r>
              <a:rPr lang="en-US" dirty="0"/>
              <a:t>z-index:1;"&gt; </a:t>
            </a:r>
          </a:p>
          <a:p>
            <a:r>
              <a:rPr lang="en-US" dirty="0"/>
              <a:t>&lt;/div&gt; </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LAYERS </a:t>
            </a:r>
          </a:p>
        </p:txBody>
      </p:sp>
      <p:sp>
        <p:nvSpPr>
          <p:cNvPr id="3" name="Content Placeholder 2"/>
          <p:cNvSpPr>
            <a:spLocks noGrp="1"/>
          </p:cNvSpPr>
          <p:nvPr>
            <p:ph idx="1"/>
          </p:nvPr>
        </p:nvSpPr>
        <p:spPr/>
        <p:txBody>
          <a:bodyPr>
            <a:normAutofit lnSpcReduction="10000"/>
          </a:bodyPr>
          <a:lstStyle/>
          <a:p>
            <a:r>
              <a:rPr lang="en-US" dirty="0"/>
              <a:t>&lt;div style="background-</a:t>
            </a:r>
            <a:r>
              <a:rPr lang="en-US" dirty="0" err="1"/>
              <a:t>color:green</a:t>
            </a:r>
            <a:r>
              <a:rPr lang="en-US" dirty="0"/>
              <a:t>; </a:t>
            </a:r>
          </a:p>
          <a:p>
            <a:r>
              <a:rPr lang="en-US" dirty="0"/>
              <a:t>width:300px; </a:t>
            </a:r>
          </a:p>
          <a:p>
            <a:r>
              <a:rPr lang="en-US" dirty="0"/>
              <a:t>height:100px; </a:t>
            </a:r>
          </a:p>
          <a:p>
            <a:r>
              <a:rPr lang="en-US" dirty="0" err="1"/>
              <a:t>position:relative</a:t>
            </a:r>
            <a:r>
              <a:rPr lang="en-US" dirty="0"/>
              <a:t>; </a:t>
            </a:r>
          </a:p>
          <a:p>
            <a:r>
              <a:rPr lang="en-US" dirty="0"/>
              <a:t>top:-220px; </a:t>
            </a:r>
          </a:p>
          <a:p>
            <a:r>
              <a:rPr lang="en-US" dirty="0"/>
              <a:t>left:120px; </a:t>
            </a:r>
          </a:p>
          <a:p>
            <a:r>
              <a:rPr lang="en-US" dirty="0"/>
              <a:t>z-index:3;"&gt; </a:t>
            </a:r>
          </a:p>
          <a:p>
            <a:r>
              <a:rPr lang="en-US" dirty="0"/>
              <a:t>&lt;/div&gt; </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LAYERS</a:t>
            </a:r>
          </a:p>
        </p:txBody>
      </p:sp>
      <p:sp>
        <p:nvSpPr>
          <p:cNvPr id="3" name="Content Placeholder 2"/>
          <p:cNvSpPr>
            <a:spLocks noGrp="1"/>
          </p:cNvSpPr>
          <p:nvPr>
            <p:ph idx="1"/>
          </p:nvPr>
        </p:nvSpPr>
        <p:spPr/>
        <p:txBody>
          <a:bodyPr/>
          <a:lstStyle/>
          <a:p>
            <a:r>
              <a:rPr lang="en-US" dirty="0"/>
              <a:t>It will produce the following result: </a:t>
            </a:r>
          </a:p>
        </p:txBody>
      </p:sp>
      <p:pic>
        <p:nvPicPr>
          <p:cNvPr id="14338" name="Picture 2"/>
          <p:cNvPicPr>
            <a:picLocks noChangeAspect="1" noChangeArrowheads="1"/>
          </p:cNvPicPr>
          <p:nvPr/>
        </p:nvPicPr>
        <p:blipFill>
          <a:blip r:embed="rId2"/>
          <a:srcRect/>
          <a:stretch>
            <a:fillRect/>
          </a:stretch>
        </p:blipFill>
        <p:spPr bwMode="auto">
          <a:xfrm>
            <a:off x="642910" y="2071677"/>
            <a:ext cx="7358114" cy="4204637"/>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outline-style Property</a:t>
            </a:r>
            <a:endParaRPr lang="en-US" dirty="0"/>
          </a:p>
        </p:txBody>
      </p:sp>
      <p:sp>
        <p:nvSpPr>
          <p:cNvPr id="3" name="Content Placeholder 2"/>
          <p:cNvSpPr>
            <a:spLocks noGrp="1"/>
          </p:cNvSpPr>
          <p:nvPr>
            <p:ph idx="1"/>
          </p:nvPr>
        </p:nvSpPr>
        <p:spPr/>
        <p:txBody>
          <a:bodyPr>
            <a:normAutofit fontScale="92500"/>
          </a:bodyPr>
          <a:lstStyle/>
          <a:p>
            <a:r>
              <a:rPr lang="en-US" dirty="0"/>
              <a:t>The </a:t>
            </a:r>
            <a:r>
              <a:rPr lang="en-US" i="1" dirty="0"/>
              <a:t>outline-style</a:t>
            </a:r>
            <a:r>
              <a:rPr lang="en-US" dirty="0"/>
              <a:t> property specifies the style for the line (solid, dotted, or dashed) that goes around an element. </a:t>
            </a:r>
          </a:p>
          <a:p>
            <a:r>
              <a:rPr lang="en-US" dirty="0"/>
              <a:t>It can take one of the following values:</a:t>
            </a:r>
            <a:r>
              <a:rPr lang="en-US" i="1" dirty="0"/>
              <a:t> </a:t>
            </a:r>
          </a:p>
          <a:p>
            <a:r>
              <a:rPr lang="en-US" b="1" dirty="0"/>
              <a:t>none:</a:t>
            </a:r>
            <a:r>
              <a:rPr lang="en-US" dirty="0"/>
              <a:t> No border. (Equivalent of outline-width:0;) </a:t>
            </a:r>
          </a:p>
          <a:p>
            <a:r>
              <a:rPr lang="en-US" b="1" dirty="0"/>
              <a:t>solid: </a:t>
            </a:r>
            <a:r>
              <a:rPr lang="en-US" dirty="0"/>
              <a:t>Outline is a single solid line. </a:t>
            </a:r>
          </a:p>
          <a:p>
            <a:r>
              <a:rPr lang="en-US" b="1" dirty="0"/>
              <a:t>dotted:</a:t>
            </a:r>
            <a:r>
              <a:rPr lang="en-US" dirty="0"/>
              <a:t> Outline is a series of dots. </a:t>
            </a:r>
          </a:p>
          <a:p>
            <a:r>
              <a:rPr lang="en-US" b="1" dirty="0"/>
              <a:t>dashed:</a:t>
            </a:r>
            <a:r>
              <a:rPr lang="en-US" dirty="0"/>
              <a:t> Outline is a series of short lines. </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outline-style Property</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double:</a:t>
            </a:r>
            <a:r>
              <a:rPr lang="en-US" dirty="0"/>
              <a:t> Outline is two solid lines. </a:t>
            </a:r>
          </a:p>
          <a:p>
            <a:r>
              <a:rPr lang="en-US" b="1" dirty="0"/>
              <a:t>groove:</a:t>
            </a:r>
            <a:r>
              <a:rPr lang="en-US" dirty="0"/>
              <a:t> Outline looks as though it is carved into the page. </a:t>
            </a:r>
          </a:p>
          <a:p>
            <a:r>
              <a:rPr lang="en-US" b="1" dirty="0"/>
              <a:t>ridge: </a:t>
            </a:r>
            <a:r>
              <a:rPr lang="en-US" dirty="0"/>
              <a:t>Outline looks the opposite of groove. </a:t>
            </a:r>
          </a:p>
          <a:p>
            <a:r>
              <a:rPr lang="en-US" b="1" dirty="0"/>
              <a:t>inset:</a:t>
            </a:r>
            <a:r>
              <a:rPr lang="en-US" dirty="0"/>
              <a:t> Outline makes the box look like it is embedded in the page. </a:t>
            </a:r>
          </a:p>
          <a:p>
            <a:r>
              <a:rPr lang="en-US" b="1" dirty="0"/>
              <a:t>outset:</a:t>
            </a:r>
            <a:r>
              <a:rPr lang="en-US" dirty="0"/>
              <a:t> Outline makes the box look like it is coming out of the canvas. </a:t>
            </a:r>
          </a:p>
          <a:p>
            <a:r>
              <a:rPr lang="en-US" b="1" dirty="0"/>
              <a:t>hidden:</a:t>
            </a:r>
            <a:r>
              <a:rPr lang="en-US" dirty="0"/>
              <a:t> Same as none. </a:t>
            </a:r>
          </a:p>
          <a:p>
            <a:endParaRPr lang="en-US" dirty="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2641</TotalTime>
  <Words>3160</Words>
  <Application>Microsoft Office PowerPoint</Application>
  <PresentationFormat>On-screen Show (4:3)</PresentationFormat>
  <Paragraphs>375</Paragraphs>
  <Slides>73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73</vt:i4>
      </vt:variant>
    </vt:vector>
  </HeadingPairs>
  <TitlesOfParts>
    <vt:vector size="76" baseType="lpstr">
      <vt:lpstr>Arial</vt:lpstr>
      <vt:lpstr>Calibri</vt:lpstr>
      <vt:lpstr>Office Theme</vt:lpstr>
      <vt:lpstr>CSS OUTLINES </vt:lpstr>
      <vt:lpstr>OUTLINES </vt:lpstr>
      <vt:lpstr>OUTLINES</vt:lpstr>
      <vt:lpstr>The outline-width Property</vt:lpstr>
      <vt:lpstr>The outline-width Property</vt:lpstr>
      <vt:lpstr>The outline-width Property</vt:lpstr>
      <vt:lpstr>The outline-width Property</vt:lpstr>
      <vt:lpstr>The outline-style Property</vt:lpstr>
      <vt:lpstr>The outline-style Property</vt:lpstr>
      <vt:lpstr>The outline-style Property</vt:lpstr>
      <vt:lpstr>The outline-style Property</vt:lpstr>
      <vt:lpstr>The outline-style Property</vt:lpstr>
      <vt:lpstr>The outline-color Property</vt:lpstr>
      <vt:lpstr>The outline-color Property</vt:lpstr>
      <vt:lpstr>The outline-color Property</vt:lpstr>
      <vt:lpstr>The outline-color Property</vt:lpstr>
      <vt:lpstr>The Outline Property</vt:lpstr>
      <vt:lpstr>The Outline Property</vt:lpstr>
      <vt:lpstr>The Outline Property</vt:lpstr>
      <vt:lpstr>The Outline Property</vt:lpstr>
      <vt:lpstr>DIMENSION </vt:lpstr>
      <vt:lpstr>DIMENSION</vt:lpstr>
      <vt:lpstr>DIMENSION</vt:lpstr>
      <vt:lpstr>The Height and Width Properties</vt:lpstr>
      <vt:lpstr>The Height and Width Properties</vt:lpstr>
      <vt:lpstr>The Height and Width Properties</vt:lpstr>
      <vt:lpstr>The line-height Property</vt:lpstr>
      <vt:lpstr>The line-height Property</vt:lpstr>
      <vt:lpstr>The line-height Property</vt:lpstr>
      <vt:lpstr>The max-height Property</vt:lpstr>
      <vt:lpstr>The max-height Property</vt:lpstr>
      <vt:lpstr>The max-height Property</vt:lpstr>
      <vt:lpstr>The min-height Property</vt:lpstr>
      <vt:lpstr>The min-height Property</vt:lpstr>
      <vt:lpstr>The min-height Property</vt:lpstr>
      <vt:lpstr>The max-width Property</vt:lpstr>
      <vt:lpstr>The max-width Property</vt:lpstr>
      <vt:lpstr>The max-width Property</vt:lpstr>
      <vt:lpstr>The min-width Property</vt:lpstr>
      <vt:lpstr>The min-width Property</vt:lpstr>
      <vt:lpstr>The min-width Property</vt:lpstr>
      <vt:lpstr>SCROLLBARS </vt:lpstr>
      <vt:lpstr>SCROLLBARS</vt:lpstr>
      <vt:lpstr>SCROLLBARS</vt:lpstr>
      <vt:lpstr>SCROLLBARS</vt:lpstr>
      <vt:lpstr>SCROLLBARS</vt:lpstr>
      <vt:lpstr>SCROLLBARS</vt:lpstr>
      <vt:lpstr>SCROLLBARS</vt:lpstr>
      <vt:lpstr>SCROLLBARS</vt:lpstr>
      <vt:lpstr>SCROLLBARS</vt:lpstr>
      <vt:lpstr>VISIBILITY </vt:lpstr>
      <vt:lpstr>VISIBILITY </vt:lpstr>
      <vt:lpstr>VISIBILITY </vt:lpstr>
      <vt:lpstr>VISIBILITY </vt:lpstr>
      <vt:lpstr>VISIBILITY </vt:lpstr>
      <vt:lpstr>VISIBILITY</vt:lpstr>
      <vt:lpstr>POSITIONING </vt:lpstr>
      <vt:lpstr>Relative Positioning</vt:lpstr>
      <vt:lpstr>Relative Positioning</vt:lpstr>
      <vt:lpstr>Relative Positioning</vt:lpstr>
      <vt:lpstr>Relative Positioning</vt:lpstr>
      <vt:lpstr>Absolute Positioning</vt:lpstr>
      <vt:lpstr>Absolute Positioning</vt:lpstr>
      <vt:lpstr>Absolute Positioning</vt:lpstr>
      <vt:lpstr>Fixed Positioning</vt:lpstr>
      <vt:lpstr>Fixed Positioning</vt:lpstr>
      <vt:lpstr>Fixed Positioning</vt:lpstr>
      <vt:lpstr>LAYERS </vt:lpstr>
      <vt:lpstr>LAYERS </vt:lpstr>
      <vt:lpstr>LAYERS </vt:lpstr>
      <vt:lpstr>LAYERS </vt:lpstr>
      <vt:lpstr>LAYERS </vt:lpstr>
      <vt:lpstr>LAYERS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Engineering</dc:title>
  <dc:creator>Fareed</dc:creator>
  <cp:lastModifiedBy>Faculty PC 03</cp:lastModifiedBy>
  <cp:revision>423</cp:revision>
  <dcterms:created xsi:type="dcterms:W3CDTF">2015-08-03T03:09:28Z</dcterms:created>
  <dcterms:modified xsi:type="dcterms:W3CDTF">2025-01-22T07:01:55Z</dcterms:modified>
</cp:coreProperties>
</file>