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06" r:id="rId4"/>
    <p:sldId id="307" r:id="rId5"/>
    <p:sldId id="308" r:id="rId6"/>
    <p:sldId id="309" r:id="rId7"/>
    <p:sldId id="312" r:id="rId8"/>
    <p:sldId id="310" r:id="rId9"/>
    <p:sldId id="311"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5" r:id="rId52"/>
    <p:sldId id="356" r:id="rId53"/>
    <p:sldId id="357" r:id="rId54"/>
    <p:sldId id="358" r:id="rId55"/>
    <p:sldId id="359" r:id="rId56"/>
    <p:sldId id="360" r:id="rId57"/>
    <p:sldId id="361" r:id="rId58"/>
    <p:sldId id="362" r:id="rId59"/>
    <p:sldId id="36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0635-90B8-4D4E-8A77-DD598A884F3E}"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CSS</a:t>
            </a:r>
            <a:r>
              <a:rPr lang="en-US" dirty="0"/>
              <a:t> PSEUDO CLASSES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:visited pseudo-class</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a:visited {color: #006600} </a:t>
            </a:r>
          </a:p>
          <a:p>
            <a:r>
              <a:rPr lang="en-US" dirty="0"/>
              <a:t>&lt;/style&gt; </a:t>
            </a:r>
          </a:p>
          <a:p>
            <a:r>
              <a:rPr lang="en-US" dirty="0"/>
              <a:t>&lt;a </a:t>
            </a:r>
            <a:r>
              <a:rPr lang="en-US" dirty="0" err="1"/>
              <a:t>href</a:t>
            </a:r>
            <a:r>
              <a:rPr lang="en-US" dirty="0"/>
              <a:t>="/html/index.htm"&gt;Click this link&lt;/a&gt; </a:t>
            </a:r>
          </a:p>
          <a:p>
            <a:r>
              <a:rPr lang="en-US" dirty="0"/>
              <a:t>It will produce the following link. Once you click this link, it will change its color to green. </a:t>
            </a:r>
          </a:p>
        </p:txBody>
      </p:sp>
      <p:pic>
        <p:nvPicPr>
          <p:cNvPr id="2050" name="Picture 2"/>
          <p:cNvPicPr>
            <a:picLocks noChangeAspect="1" noChangeArrowheads="1"/>
          </p:cNvPicPr>
          <p:nvPr/>
        </p:nvPicPr>
        <p:blipFill>
          <a:blip r:embed="rId2"/>
          <a:srcRect/>
          <a:stretch>
            <a:fillRect/>
          </a:stretch>
        </p:blipFill>
        <p:spPr bwMode="auto">
          <a:xfrm>
            <a:off x="500035" y="5093492"/>
            <a:ext cx="8429684" cy="55008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:hover pseudo-class</a:t>
            </a:r>
            <a:endParaRPr lang="en-US" dirty="0"/>
          </a:p>
        </p:txBody>
      </p:sp>
      <p:sp>
        <p:nvSpPr>
          <p:cNvPr id="3" name="Content Placeholder 2"/>
          <p:cNvSpPr>
            <a:spLocks noGrp="1"/>
          </p:cNvSpPr>
          <p:nvPr>
            <p:ph idx="1"/>
          </p:nvPr>
        </p:nvSpPr>
        <p:spPr/>
        <p:txBody>
          <a:bodyPr/>
          <a:lstStyle/>
          <a:p>
            <a:r>
              <a:rPr lang="en-US" dirty="0"/>
              <a:t>The following example demonstrates how to use the </a:t>
            </a:r>
            <a:r>
              <a:rPr lang="en-US" i="1" dirty="0"/>
              <a:t>:hover </a:t>
            </a:r>
            <a:r>
              <a:rPr lang="en-US" dirty="0"/>
              <a:t>class to change the color of links when we bring a mouse pointer over that link. </a:t>
            </a:r>
          </a:p>
          <a:p>
            <a:r>
              <a:rPr lang="en-US" dirty="0"/>
              <a:t>Possible values could be any color name in any valid format.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:hover pseudo-class</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a:hover {color: #FFCC00} </a:t>
            </a:r>
          </a:p>
          <a:p>
            <a:r>
              <a:rPr lang="en-US" dirty="0"/>
              <a:t>&lt;/style&gt; </a:t>
            </a:r>
          </a:p>
          <a:p>
            <a:r>
              <a:rPr lang="en-US" dirty="0"/>
              <a:t>&lt;a </a:t>
            </a:r>
            <a:r>
              <a:rPr lang="en-US" dirty="0" err="1"/>
              <a:t>href</a:t>
            </a:r>
            <a:r>
              <a:rPr lang="en-US" dirty="0"/>
              <a:t>="/html/index.htm"&gt;Bring Mouse Here&lt;/a&gt; </a:t>
            </a:r>
          </a:p>
          <a:p>
            <a:r>
              <a:rPr lang="en-US" dirty="0"/>
              <a:t>It will produce the following link. </a:t>
            </a:r>
          </a:p>
          <a:p>
            <a:r>
              <a:rPr lang="en-US" dirty="0"/>
              <a:t>Now you bring your mouse over this link and you will see that it changes its color to yellow. </a:t>
            </a:r>
          </a:p>
        </p:txBody>
      </p:sp>
      <p:pic>
        <p:nvPicPr>
          <p:cNvPr id="3074" name="Picture 2"/>
          <p:cNvPicPr>
            <a:picLocks noChangeAspect="1" noChangeArrowheads="1"/>
          </p:cNvPicPr>
          <p:nvPr/>
        </p:nvPicPr>
        <p:blipFill>
          <a:blip r:embed="rId2"/>
          <a:srcRect/>
          <a:stretch>
            <a:fillRect/>
          </a:stretch>
        </p:blipFill>
        <p:spPr bwMode="auto">
          <a:xfrm>
            <a:off x="785786" y="6000768"/>
            <a:ext cx="7649658" cy="500066"/>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:active pseudo-class</a:t>
            </a:r>
            <a:endParaRPr lang="en-US" dirty="0"/>
          </a:p>
        </p:txBody>
      </p:sp>
      <p:sp>
        <p:nvSpPr>
          <p:cNvPr id="3" name="Content Placeholder 2"/>
          <p:cNvSpPr>
            <a:spLocks noGrp="1"/>
          </p:cNvSpPr>
          <p:nvPr>
            <p:ph idx="1"/>
          </p:nvPr>
        </p:nvSpPr>
        <p:spPr/>
        <p:txBody>
          <a:bodyPr/>
          <a:lstStyle/>
          <a:p>
            <a:r>
              <a:rPr lang="en-US" dirty="0"/>
              <a:t>The following example demonstrates how to use the </a:t>
            </a:r>
            <a:r>
              <a:rPr lang="en-US" i="1" dirty="0"/>
              <a:t>:active</a:t>
            </a:r>
            <a:r>
              <a:rPr lang="en-US" dirty="0"/>
              <a:t> class to change the color of active links. </a:t>
            </a:r>
          </a:p>
          <a:p>
            <a:r>
              <a:rPr lang="en-US" dirty="0"/>
              <a:t>Possible values could be any color name in any valid format.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:active pseudo-class</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a:active {color: #FF00CC} </a:t>
            </a:r>
          </a:p>
          <a:p>
            <a:r>
              <a:rPr lang="en-US" dirty="0"/>
              <a:t>&lt;/style&gt; </a:t>
            </a:r>
          </a:p>
          <a:p>
            <a:r>
              <a:rPr lang="en-US" dirty="0"/>
              <a:t>&lt;a </a:t>
            </a:r>
            <a:r>
              <a:rPr lang="en-US" dirty="0" err="1"/>
              <a:t>href</a:t>
            </a:r>
            <a:r>
              <a:rPr lang="en-US" dirty="0"/>
              <a:t>="/html/index.htm"&gt;Click This Link&lt;/a&gt; </a:t>
            </a:r>
          </a:p>
          <a:p>
            <a:r>
              <a:rPr lang="en-US" dirty="0"/>
              <a:t>It will produce the following link. When a user clicks it, the color changes to pink. </a:t>
            </a:r>
          </a:p>
        </p:txBody>
      </p:sp>
      <p:pic>
        <p:nvPicPr>
          <p:cNvPr id="4098" name="Picture 2"/>
          <p:cNvPicPr>
            <a:picLocks noChangeAspect="1" noChangeArrowheads="1"/>
          </p:cNvPicPr>
          <p:nvPr/>
        </p:nvPicPr>
        <p:blipFill>
          <a:blip r:embed="rId2"/>
          <a:srcRect/>
          <a:stretch>
            <a:fillRect/>
          </a:stretch>
        </p:blipFill>
        <p:spPr bwMode="auto">
          <a:xfrm>
            <a:off x="500034" y="5000636"/>
            <a:ext cx="8086782" cy="50006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:focus pseudo-class</a:t>
            </a:r>
            <a:endParaRPr lang="en-US" dirty="0"/>
          </a:p>
        </p:txBody>
      </p:sp>
      <p:sp>
        <p:nvSpPr>
          <p:cNvPr id="3" name="Content Placeholder 2"/>
          <p:cNvSpPr>
            <a:spLocks noGrp="1"/>
          </p:cNvSpPr>
          <p:nvPr>
            <p:ph idx="1"/>
          </p:nvPr>
        </p:nvSpPr>
        <p:spPr/>
        <p:txBody>
          <a:bodyPr/>
          <a:lstStyle/>
          <a:p>
            <a:r>
              <a:rPr lang="en-US" dirty="0"/>
              <a:t>The following example demonstrates how to use the </a:t>
            </a:r>
            <a:r>
              <a:rPr lang="en-US" i="1" dirty="0"/>
              <a:t>:focus </a:t>
            </a:r>
            <a:r>
              <a:rPr lang="en-US" dirty="0"/>
              <a:t>class to change the color of the focused links. </a:t>
            </a:r>
          </a:p>
          <a:p>
            <a:r>
              <a:rPr lang="en-US" dirty="0"/>
              <a:t>Possible values could be any color name in any valid format.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:focus pseudo-class</a:t>
            </a:r>
            <a:endParaRPr lang="en-US" dirty="0"/>
          </a:p>
        </p:txBody>
      </p:sp>
      <p:sp>
        <p:nvSpPr>
          <p:cNvPr id="3" name="Content Placeholder 2"/>
          <p:cNvSpPr>
            <a:spLocks noGrp="1"/>
          </p:cNvSpPr>
          <p:nvPr>
            <p:ph idx="1"/>
          </p:nvPr>
        </p:nvSpPr>
        <p:spPr/>
        <p:txBody>
          <a:bodyPr>
            <a:normAutofit lnSpcReduction="10000"/>
          </a:bodyPr>
          <a:lstStyle/>
          <a:p>
            <a:r>
              <a:rPr lang="en-US" dirty="0"/>
              <a:t>&lt;style type="text/</a:t>
            </a:r>
            <a:r>
              <a:rPr lang="en-US" dirty="0" err="1"/>
              <a:t>css</a:t>
            </a:r>
            <a:r>
              <a:rPr lang="en-US" dirty="0"/>
              <a:t>"&gt; </a:t>
            </a:r>
          </a:p>
          <a:p>
            <a:r>
              <a:rPr lang="en-US" dirty="0"/>
              <a:t>a:focus {color: #0000FF} </a:t>
            </a:r>
          </a:p>
          <a:p>
            <a:r>
              <a:rPr lang="en-US" dirty="0"/>
              <a:t>&lt;/style&gt; </a:t>
            </a:r>
          </a:p>
          <a:p>
            <a:r>
              <a:rPr lang="en-US" dirty="0"/>
              <a:t>&lt;a </a:t>
            </a:r>
            <a:r>
              <a:rPr lang="en-US" dirty="0" err="1"/>
              <a:t>href</a:t>
            </a:r>
            <a:r>
              <a:rPr lang="en-US" dirty="0"/>
              <a:t>="/html/index.htm"&gt;Click this Link&lt;/a&gt; </a:t>
            </a:r>
          </a:p>
          <a:p>
            <a:r>
              <a:rPr lang="en-US" dirty="0"/>
              <a:t>It will produce the following link. </a:t>
            </a:r>
          </a:p>
          <a:p>
            <a:r>
              <a:rPr lang="en-US" dirty="0"/>
              <a:t>When this link gets focused, its color changes to orange. </a:t>
            </a:r>
          </a:p>
          <a:p>
            <a:r>
              <a:rPr lang="en-US" dirty="0"/>
              <a:t>The color changes back when it loses focus. </a:t>
            </a:r>
          </a:p>
        </p:txBody>
      </p:sp>
      <p:pic>
        <p:nvPicPr>
          <p:cNvPr id="5122" name="Picture 2"/>
          <p:cNvPicPr>
            <a:picLocks noChangeAspect="1" noChangeArrowheads="1"/>
          </p:cNvPicPr>
          <p:nvPr/>
        </p:nvPicPr>
        <p:blipFill>
          <a:blip r:embed="rId2"/>
          <a:srcRect/>
          <a:stretch>
            <a:fillRect/>
          </a:stretch>
        </p:blipFill>
        <p:spPr bwMode="auto">
          <a:xfrm>
            <a:off x="642910" y="5715016"/>
            <a:ext cx="8143932" cy="47482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:first-child pseudo-class</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i="1" dirty="0"/>
              <a:t>:first-child </a:t>
            </a:r>
            <a:r>
              <a:rPr lang="en-US" dirty="0"/>
              <a:t>pseudo-class matches a specified element that is the first child of another element and adds special style to that element that is the first child of some other element. </a:t>
            </a:r>
          </a:p>
          <a:p>
            <a:r>
              <a:rPr lang="en-US" dirty="0"/>
              <a:t>To make :first-child work in IE &lt;!DOCTYPE&gt; must be declared at the top of document. </a:t>
            </a:r>
          </a:p>
          <a:p>
            <a:r>
              <a:rPr lang="en-US" dirty="0"/>
              <a:t>For example, to indent the first paragraph of all &lt;div&gt; elements, you could use this definition: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:first-child pseudo-class</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&lt;style type="text/</a:t>
            </a:r>
            <a:r>
              <a:rPr lang="en-US" dirty="0" err="1"/>
              <a:t>css</a:t>
            </a:r>
            <a:r>
              <a:rPr lang="en-US" dirty="0"/>
              <a:t>"&gt; </a:t>
            </a:r>
          </a:p>
          <a:p>
            <a:r>
              <a:rPr lang="en-US" dirty="0"/>
              <a:t>div &gt; p:first-child </a:t>
            </a:r>
          </a:p>
          <a:p>
            <a:r>
              <a:rPr lang="en-US" dirty="0"/>
              <a:t>{ </a:t>
            </a:r>
          </a:p>
          <a:p>
            <a:r>
              <a:rPr lang="en-US" dirty="0"/>
              <a:t>text-indent: 25px; </a:t>
            </a:r>
          </a:p>
          <a:p>
            <a:r>
              <a:rPr lang="en-US" dirty="0"/>
              <a:t>} </a:t>
            </a:r>
          </a:p>
          <a:p>
            <a:r>
              <a:rPr lang="en-US" dirty="0"/>
              <a:t>&lt;/style&gt; </a:t>
            </a:r>
          </a:p>
          <a:p>
            <a:r>
              <a:rPr lang="en-US" dirty="0"/>
              <a:t>&lt;div&gt; </a:t>
            </a:r>
          </a:p>
          <a:p>
            <a:r>
              <a:rPr lang="en-US" dirty="0"/>
              <a:t>&lt;p&gt; </a:t>
            </a:r>
          </a:p>
          <a:p>
            <a:r>
              <a:rPr lang="en-US" dirty="0"/>
              <a:t>First paragraph in div. This paragraph will be indented </a:t>
            </a:r>
          </a:p>
          <a:p>
            <a:r>
              <a:rPr lang="en-US" dirty="0"/>
              <a:t>&lt;/p&gt; </a:t>
            </a:r>
          </a:p>
          <a:p>
            <a:r>
              <a:rPr lang="en-US" dirty="0"/>
              <a:t>&lt;p&gt; </a:t>
            </a:r>
          </a:p>
          <a:p>
            <a:r>
              <a:rPr lang="en-US" dirty="0"/>
              <a:t>Second paragraph in div. This paragraph will not be indented </a:t>
            </a:r>
          </a:p>
          <a:p>
            <a:r>
              <a:rPr lang="en-US" dirty="0"/>
              <a:t>&lt;/p&gt; </a:t>
            </a:r>
          </a:p>
          <a:p>
            <a:r>
              <a:rPr lang="en-US" dirty="0"/>
              <a:t>&lt;/div&gt;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:first-child pseudo-class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&lt;p&gt;But it will not match the paragraph in this HTML:&lt;/p&gt; </a:t>
            </a:r>
          </a:p>
          <a:p>
            <a:r>
              <a:rPr lang="en-US" dirty="0"/>
              <a:t>&lt;div&gt; </a:t>
            </a:r>
          </a:p>
          <a:p>
            <a:r>
              <a:rPr lang="en-US" dirty="0"/>
              <a:t>&lt;h3&gt;Heading&lt;/h3&gt; </a:t>
            </a:r>
          </a:p>
          <a:p>
            <a:r>
              <a:rPr lang="en-US" dirty="0"/>
              <a:t>&lt;p&gt; </a:t>
            </a:r>
          </a:p>
          <a:p>
            <a:r>
              <a:rPr lang="en-US" dirty="0"/>
              <a:t>The first paragraph inside the div. </a:t>
            </a:r>
          </a:p>
          <a:p>
            <a:r>
              <a:rPr lang="en-US" dirty="0"/>
              <a:t>This paragraph will not be effected. </a:t>
            </a:r>
          </a:p>
          <a:p>
            <a:r>
              <a:rPr lang="en-US" dirty="0"/>
              <a:t>&lt;/p&gt; </a:t>
            </a:r>
          </a:p>
          <a:p>
            <a:r>
              <a:rPr lang="en-US" dirty="0"/>
              <a:t>&lt;/div&gt;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PSEUDO CLASSES </a:t>
            </a:r>
            <a:endParaRPr lang="en-GB" dirty="0"/>
          </a:p>
        </p:txBody>
      </p:sp>
      <p:sp>
        <p:nvSpPr>
          <p:cNvPr id="3" name="Content Placeholder 2"/>
          <p:cNvSpPr>
            <a:spLocks noGrp="1"/>
          </p:cNvSpPr>
          <p:nvPr>
            <p:ph idx="1"/>
          </p:nvPr>
        </p:nvSpPr>
        <p:spPr/>
        <p:txBody>
          <a:bodyPr>
            <a:normAutofit/>
          </a:bodyPr>
          <a:lstStyle/>
          <a:p>
            <a:r>
              <a:rPr lang="en-US" dirty="0"/>
              <a:t>CSS pseudo-classes are used to add special effects to some selectors. </a:t>
            </a:r>
          </a:p>
          <a:p>
            <a:r>
              <a:rPr lang="en-US" dirty="0"/>
              <a:t>You do not need to use JavaScript or any other script to use those effects. </a:t>
            </a:r>
          </a:p>
          <a:p>
            <a:r>
              <a:rPr lang="en-US" dirty="0"/>
              <a:t>A simple syntax of pseudo-classes is as follows: </a:t>
            </a:r>
          </a:p>
          <a:p>
            <a:r>
              <a:rPr lang="en-US" dirty="0" err="1"/>
              <a:t>selector:pseudo</a:t>
            </a:r>
            <a:r>
              <a:rPr lang="en-US" dirty="0"/>
              <a:t>-class {property: value}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:first-child pseudo-class</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6146" name="Picture 2"/>
          <p:cNvPicPr>
            <a:picLocks noChangeAspect="1" noChangeArrowheads="1"/>
          </p:cNvPicPr>
          <p:nvPr/>
        </p:nvPicPr>
        <p:blipFill>
          <a:blip r:embed="rId2"/>
          <a:srcRect/>
          <a:stretch>
            <a:fillRect/>
          </a:stretch>
        </p:blipFill>
        <p:spPr bwMode="auto">
          <a:xfrm>
            <a:off x="500033" y="2071678"/>
            <a:ext cx="8067899" cy="2428892"/>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lang</a:t>
            </a:r>
            <a:r>
              <a:rPr lang="en-US" b="1" dirty="0"/>
              <a:t> pseudo-class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language pseudo-class </a:t>
            </a:r>
            <a:r>
              <a:rPr lang="en-US" i="1" dirty="0"/>
              <a:t>:</a:t>
            </a:r>
            <a:r>
              <a:rPr lang="en-US" i="1" dirty="0" err="1"/>
              <a:t>lang</a:t>
            </a:r>
            <a:r>
              <a:rPr lang="en-US" i="1" dirty="0"/>
              <a:t>, </a:t>
            </a:r>
            <a:r>
              <a:rPr lang="en-US" dirty="0"/>
              <a:t>allows constructing selectors based on the language setting for specific tags. </a:t>
            </a:r>
          </a:p>
          <a:p>
            <a:r>
              <a:rPr lang="en-US" dirty="0"/>
              <a:t>This class is useful in documents that must appeal to multiple languages that have different conventions for certain language constructs. </a:t>
            </a:r>
          </a:p>
          <a:p>
            <a:r>
              <a:rPr lang="en-US" dirty="0"/>
              <a:t>For example, the French language typically uses angle brackets (&lt; and &gt;) for quoting purposes, while the English language uses quote marks (' and ').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lang</a:t>
            </a:r>
            <a:r>
              <a:rPr lang="en-US" b="1" dirty="0"/>
              <a:t> pseudo-class</a:t>
            </a:r>
            <a:endParaRPr lang="en-US" dirty="0"/>
          </a:p>
        </p:txBody>
      </p:sp>
      <p:sp>
        <p:nvSpPr>
          <p:cNvPr id="3" name="Content Placeholder 2"/>
          <p:cNvSpPr>
            <a:spLocks noGrp="1"/>
          </p:cNvSpPr>
          <p:nvPr>
            <p:ph idx="1"/>
          </p:nvPr>
        </p:nvSpPr>
        <p:spPr/>
        <p:txBody>
          <a:bodyPr/>
          <a:lstStyle/>
          <a:p>
            <a:r>
              <a:rPr lang="en-US" dirty="0"/>
              <a:t>In a document that needs to address this difference, you can use the :</a:t>
            </a:r>
            <a:r>
              <a:rPr lang="en-US" dirty="0" err="1"/>
              <a:t>lang</a:t>
            </a:r>
            <a:r>
              <a:rPr lang="en-US" dirty="0"/>
              <a:t> pseudo-class to change the quote marks appropriately. </a:t>
            </a:r>
          </a:p>
          <a:p>
            <a:r>
              <a:rPr lang="en-US" dirty="0"/>
              <a:t>The following code changes the &lt;</a:t>
            </a:r>
            <a:r>
              <a:rPr lang="en-US" dirty="0" err="1"/>
              <a:t>blockquote</a:t>
            </a:r>
            <a:r>
              <a:rPr lang="en-US" dirty="0"/>
              <a:t>&gt; tag appropriately for the language being used: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lang</a:t>
            </a:r>
            <a:r>
              <a:rPr lang="en-US" b="1" dirty="0"/>
              <a:t> pseudo-class</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 Two levels of quotes for two languages*/ </a:t>
            </a:r>
          </a:p>
          <a:p>
            <a:r>
              <a:rPr lang="en-US" dirty="0"/>
              <a:t>:</a:t>
            </a:r>
            <a:r>
              <a:rPr lang="en-US" dirty="0" err="1"/>
              <a:t>lang</a:t>
            </a:r>
            <a:r>
              <a:rPr lang="en-US" dirty="0"/>
              <a:t>(en) { quotes: '"' '"' "'" "'"; } </a:t>
            </a:r>
          </a:p>
          <a:p>
            <a:r>
              <a:rPr lang="en-US" dirty="0"/>
              <a:t>:</a:t>
            </a:r>
            <a:r>
              <a:rPr lang="en-US" dirty="0" err="1"/>
              <a:t>lang</a:t>
            </a:r>
            <a:r>
              <a:rPr lang="en-US" dirty="0"/>
              <a:t>(</a:t>
            </a:r>
            <a:r>
              <a:rPr lang="en-US" dirty="0" err="1"/>
              <a:t>fr</a:t>
            </a:r>
            <a:r>
              <a:rPr lang="en-US" dirty="0"/>
              <a:t>) { quotes: "&lt;&lt;" "&gt;&gt;" "&lt;" "&gt;"; } </a:t>
            </a:r>
          </a:p>
          <a:p>
            <a:r>
              <a:rPr lang="en-US" dirty="0"/>
              <a:t>&lt;/style&gt; </a:t>
            </a:r>
          </a:p>
          <a:p>
            <a:r>
              <a:rPr lang="it-IT" dirty="0"/>
              <a:t>&lt;p&gt;...&lt;q lang="fr"&gt;A quote in a paragraph&lt;/q&gt;...&lt;/p&gt;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lang</a:t>
            </a:r>
            <a:r>
              <a:rPr lang="en-US" b="1" dirty="0"/>
              <a:t> pseudo-class</a:t>
            </a:r>
            <a:endParaRPr lang="en-US" dirty="0"/>
          </a:p>
        </p:txBody>
      </p:sp>
      <p:sp>
        <p:nvSpPr>
          <p:cNvPr id="3" name="Content Placeholder 2"/>
          <p:cNvSpPr>
            <a:spLocks noGrp="1"/>
          </p:cNvSpPr>
          <p:nvPr>
            <p:ph idx="1"/>
          </p:nvPr>
        </p:nvSpPr>
        <p:spPr/>
        <p:txBody>
          <a:bodyPr/>
          <a:lstStyle/>
          <a:p>
            <a:r>
              <a:rPr lang="en-US" dirty="0"/>
              <a:t>The :</a:t>
            </a:r>
            <a:r>
              <a:rPr lang="en-US" dirty="0" err="1"/>
              <a:t>lang</a:t>
            </a:r>
            <a:r>
              <a:rPr lang="en-US" dirty="0"/>
              <a:t> selectors will apply to all the elements in a document. </a:t>
            </a:r>
          </a:p>
          <a:p>
            <a:r>
              <a:rPr lang="en-US" dirty="0"/>
              <a:t>However, not all elements make use of the quotes property, so the effect will be transparent for most elements. </a:t>
            </a:r>
          </a:p>
        </p:txBody>
      </p:sp>
      <p:pic>
        <p:nvPicPr>
          <p:cNvPr id="7170" name="Picture 2"/>
          <p:cNvPicPr>
            <a:picLocks noChangeAspect="1" noChangeArrowheads="1"/>
          </p:cNvPicPr>
          <p:nvPr/>
        </p:nvPicPr>
        <p:blipFill>
          <a:blip r:embed="rId2"/>
          <a:srcRect/>
          <a:stretch>
            <a:fillRect/>
          </a:stretch>
        </p:blipFill>
        <p:spPr bwMode="auto">
          <a:xfrm>
            <a:off x="642910" y="4286256"/>
            <a:ext cx="7914310" cy="785818"/>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PSEUDO ELEMENTS </a:t>
            </a:r>
          </a:p>
        </p:txBody>
      </p:sp>
      <p:sp>
        <p:nvSpPr>
          <p:cNvPr id="3" name="Content Placeholder 2"/>
          <p:cNvSpPr>
            <a:spLocks noGrp="1"/>
          </p:cNvSpPr>
          <p:nvPr>
            <p:ph idx="1"/>
          </p:nvPr>
        </p:nvSpPr>
        <p:spPr/>
        <p:txBody>
          <a:bodyPr/>
          <a:lstStyle/>
          <a:p>
            <a:r>
              <a:rPr lang="en-US" dirty="0"/>
              <a:t>CSS pseudo-elements are used to add special effects to some selectors. </a:t>
            </a:r>
          </a:p>
          <a:p>
            <a:r>
              <a:rPr lang="en-US" dirty="0"/>
              <a:t>You do not need to use JavaScript or any other script to use those effects. </a:t>
            </a:r>
          </a:p>
          <a:p>
            <a:r>
              <a:rPr lang="en-US" dirty="0"/>
              <a:t>A simple syntax of pseudo-element is as follows: </a:t>
            </a:r>
          </a:p>
          <a:p>
            <a:r>
              <a:rPr lang="en-US" dirty="0" err="1"/>
              <a:t>selector:pseudo</a:t>
            </a:r>
            <a:r>
              <a:rPr lang="en-US" dirty="0"/>
              <a:t>-element {property: value}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ELEMENTS </a:t>
            </a:r>
          </a:p>
        </p:txBody>
      </p:sp>
      <p:sp>
        <p:nvSpPr>
          <p:cNvPr id="3" name="Content Placeholder 2"/>
          <p:cNvSpPr>
            <a:spLocks noGrp="1"/>
          </p:cNvSpPr>
          <p:nvPr>
            <p:ph idx="1"/>
          </p:nvPr>
        </p:nvSpPr>
        <p:spPr/>
        <p:txBody>
          <a:bodyPr>
            <a:normAutofit lnSpcReduction="10000"/>
          </a:bodyPr>
          <a:lstStyle/>
          <a:p>
            <a:r>
              <a:rPr lang="en-US" dirty="0"/>
              <a:t>CSS classes can also be used with the pseudo-elements: </a:t>
            </a:r>
          </a:p>
          <a:p>
            <a:r>
              <a:rPr lang="en-US" dirty="0" err="1"/>
              <a:t>selector.class:pseudo</a:t>
            </a:r>
            <a:r>
              <a:rPr lang="en-US" dirty="0"/>
              <a:t>-element {property: value} </a:t>
            </a:r>
          </a:p>
          <a:p>
            <a:r>
              <a:rPr lang="en-US" dirty="0"/>
              <a:t>The most commonly used pseudo-elements are as follows: </a:t>
            </a:r>
          </a:p>
          <a:p>
            <a:r>
              <a:rPr lang="en-US" dirty="0"/>
              <a:t>:first-line 	</a:t>
            </a:r>
          </a:p>
          <a:p>
            <a:pPr lvl="1"/>
            <a:r>
              <a:rPr lang="en-US" dirty="0"/>
              <a:t>Use this element to add special styles to the first line of the text in a selector.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ELEMENTS </a:t>
            </a:r>
          </a:p>
        </p:txBody>
      </p:sp>
      <p:sp>
        <p:nvSpPr>
          <p:cNvPr id="3" name="Content Placeholder 2"/>
          <p:cNvSpPr>
            <a:spLocks noGrp="1"/>
          </p:cNvSpPr>
          <p:nvPr>
            <p:ph idx="1"/>
          </p:nvPr>
        </p:nvSpPr>
        <p:spPr/>
        <p:txBody>
          <a:bodyPr>
            <a:normAutofit lnSpcReduction="10000"/>
          </a:bodyPr>
          <a:lstStyle/>
          <a:p>
            <a:r>
              <a:rPr lang="en-US" dirty="0"/>
              <a:t>:first-letter 	</a:t>
            </a:r>
          </a:p>
          <a:p>
            <a:pPr lvl="1"/>
            <a:r>
              <a:rPr lang="en-US" dirty="0"/>
              <a:t>Use this element to add special style to the first letter of the text in a selector. 	</a:t>
            </a:r>
          </a:p>
          <a:p>
            <a:r>
              <a:rPr lang="en-US" dirty="0"/>
              <a:t>:before 	</a:t>
            </a:r>
          </a:p>
          <a:p>
            <a:pPr lvl="1"/>
            <a:r>
              <a:rPr lang="en-US" dirty="0"/>
              <a:t>Use this element to insert some content before an element. 	</a:t>
            </a:r>
          </a:p>
          <a:p>
            <a:r>
              <a:rPr lang="en-US" dirty="0"/>
              <a:t>:after 	</a:t>
            </a:r>
          </a:p>
          <a:p>
            <a:pPr lvl="1"/>
            <a:r>
              <a:rPr lang="en-US" dirty="0"/>
              <a:t>Use this element to insert some content after an element.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:first-line pseudo-element</a:t>
            </a:r>
            <a:endParaRPr lang="en-US" dirty="0"/>
          </a:p>
        </p:txBody>
      </p:sp>
      <p:sp>
        <p:nvSpPr>
          <p:cNvPr id="3" name="Content Placeholder 2"/>
          <p:cNvSpPr>
            <a:spLocks noGrp="1"/>
          </p:cNvSpPr>
          <p:nvPr>
            <p:ph idx="1"/>
          </p:nvPr>
        </p:nvSpPr>
        <p:spPr/>
        <p:txBody>
          <a:bodyPr/>
          <a:lstStyle/>
          <a:p>
            <a:r>
              <a:rPr lang="en-US" dirty="0"/>
              <a:t>The following example demonstrates how to use the </a:t>
            </a:r>
            <a:r>
              <a:rPr lang="en-US" i="1" dirty="0"/>
              <a:t>:first-line</a:t>
            </a:r>
            <a:r>
              <a:rPr lang="en-US" dirty="0"/>
              <a:t> element to add special effects to the first line of elements in a document.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:first-line pseudo-element</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p:first-line { text-decoration: underline; } </a:t>
            </a:r>
          </a:p>
          <a:p>
            <a:r>
              <a:rPr lang="en-US" dirty="0" err="1"/>
              <a:t>p.noline:first</a:t>
            </a:r>
            <a:r>
              <a:rPr lang="en-US" dirty="0"/>
              <a:t>-line { text-decoration: none; } </a:t>
            </a:r>
          </a:p>
          <a:p>
            <a:r>
              <a:rPr lang="en-US" dirty="0"/>
              <a:t>&lt;/style&gt; </a:t>
            </a:r>
          </a:p>
          <a:p>
            <a:r>
              <a:rPr lang="en-US" dirty="0"/>
              <a:t>&lt;p class="</a:t>
            </a:r>
            <a:r>
              <a:rPr lang="en-US" dirty="0" err="1"/>
              <a:t>noline</a:t>
            </a:r>
            <a:r>
              <a:rPr lang="en-US" dirty="0"/>
              <a:t>"&gt; This line would not have any underline because this belongs to </a:t>
            </a:r>
            <a:r>
              <a:rPr lang="en-US" dirty="0" err="1"/>
              <a:t>noline</a:t>
            </a:r>
            <a:r>
              <a:rPr lang="en-US" dirty="0"/>
              <a:t> class.&lt;/p&gt;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t>
            </a:r>
          </a:p>
        </p:txBody>
      </p:sp>
      <p:sp>
        <p:nvSpPr>
          <p:cNvPr id="3" name="Content Placeholder 2"/>
          <p:cNvSpPr>
            <a:spLocks noGrp="1"/>
          </p:cNvSpPr>
          <p:nvPr>
            <p:ph idx="1"/>
          </p:nvPr>
        </p:nvSpPr>
        <p:spPr/>
        <p:txBody>
          <a:bodyPr/>
          <a:lstStyle/>
          <a:p>
            <a:r>
              <a:rPr lang="en-US" dirty="0"/>
              <a:t>CSS classes can also be used with pseudo-classes: </a:t>
            </a:r>
          </a:p>
          <a:p>
            <a:r>
              <a:rPr lang="en-US" dirty="0" err="1"/>
              <a:t>selector.class:pseudo</a:t>
            </a:r>
            <a:r>
              <a:rPr lang="en-US" dirty="0"/>
              <a:t>-class {property: value} </a:t>
            </a:r>
          </a:p>
          <a:p>
            <a:r>
              <a:rPr lang="en-US" dirty="0"/>
              <a:t>The most commonly used pseudo-classes are as follows: </a:t>
            </a:r>
          </a:p>
          <a:p>
            <a:r>
              <a:rPr lang="en-US" dirty="0"/>
              <a:t>:link 	</a:t>
            </a:r>
          </a:p>
          <a:p>
            <a:pPr lvl="1"/>
            <a:r>
              <a:rPr lang="en-US" dirty="0"/>
              <a:t>Use this class to add special style to an unvisited link.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:first-line pseudo-element</a:t>
            </a:r>
            <a:endParaRPr lang="en-US" dirty="0"/>
          </a:p>
        </p:txBody>
      </p:sp>
      <p:sp>
        <p:nvSpPr>
          <p:cNvPr id="3" name="Content Placeholder 2"/>
          <p:cNvSpPr>
            <a:spLocks noGrp="1"/>
          </p:cNvSpPr>
          <p:nvPr>
            <p:ph idx="1"/>
          </p:nvPr>
        </p:nvSpPr>
        <p:spPr/>
        <p:txBody>
          <a:bodyPr>
            <a:normAutofit/>
          </a:bodyPr>
          <a:lstStyle/>
          <a:p>
            <a:r>
              <a:rPr lang="en-US" dirty="0"/>
              <a:t>&lt;p&gt;The first line of this paragraph will be underlined as defined in the CSS rule above. Rest of the lines in this paragraph will remain normal. This example shows how to use </a:t>
            </a:r>
          </a:p>
          <a:p>
            <a:r>
              <a:rPr lang="en-US" dirty="0"/>
              <a:t>:first-line </a:t>
            </a:r>
            <a:r>
              <a:rPr lang="en-US" dirty="0" err="1"/>
              <a:t>pseduo</a:t>
            </a:r>
            <a:r>
              <a:rPr lang="en-US" dirty="0"/>
              <a:t> element to give effect to the first line of any HTML element.&lt;/p&gt;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:first-line pseudo-element</a:t>
            </a:r>
            <a:endParaRPr lang="en-US" dirty="0"/>
          </a:p>
        </p:txBody>
      </p:sp>
      <p:sp>
        <p:nvSpPr>
          <p:cNvPr id="3" name="Content Placeholder 2"/>
          <p:cNvSpPr>
            <a:spLocks noGrp="1"/>
          </p:cNvSpPr>
          <p:nvPr>
            <p:ph idx="1"/>
          </p:nvPr>
        </p:nvSpPr>
        <p:spPr/>
        <p:txBody>
          <a:bodyPr/>
          <a:lstStyle/>
          <a:p>
            <a:r>
              <a:rPr lang="en-US" dirty="0"/>
              <a:t>It will produce the following link: </a:t>
            </a:r>
          </a:p>
        </p:txBody>
      </p:sp>
      <p:pic>
        <p:nvPicPr>
          <p:cNvPr id="8194" name="Picture 2"/>
          <p:cNvPicPr>
            <a:picLocks noChangeAspect="1" noChangeArrowheads="1"/>
          </p:cNvPicPr>
          <p:nvPr/>
        </p:nvPicPr>
        <p:blipFill>
          <a:blip r:embed="rId2"/>
          <a:srcRect/>
          <a:stretch>
            <a:fillRect/>
          </a:stretch>
        </p:blipFill>
        <p:spPr bwMode="auto">
          <a:xfrm>
            <a:off x="642910" y="2428868"/>
            <a:ext cx="7996338" cy="150019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:first-letter pseudo-element</a:t>
            </a:r>
            <a:endParaRPr lang="en-US" dirty="0"/>
          </a:p>
        </p:txBody>
      </p:sp>
      <p:sp>
        <p:nvSpPr>
          <p:cNvPr id="3" name="Content Placeholder 2"/>
          <p:cNvSpPr>
            <a:spLocks noGrp="1"/>
          </p:cNvSpPr>
          <p:nvPr>
            <p:ph idx="1"/>
          </p:nvPr>
        </p:nvSpPr>
        <p:spPr/>
        <p:txBody>
          <a:bodyPr/>
          <a:lstStyle/>
          <a:p>
            <a:r>
              <a:rPr lang="en-US" dirty="0"/>
              <a:t>The following example demonstrates how to use the </a:t>
            </a:r>
            <a:r>
              <a:rPr lang="en-US" i="1" dirty="0"/>
              <a:t>:first-letter</a:t>
            </a:r>
            <a:r>
              <a:rPr lang="en-US" dirty="0"/>
              <a:t> element to add special effect to the first letter of elements in the document.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:first-letter pseudo-element</a:t>
            </a:r>
            <a:endParaRPr lang="en-US" dirty="0"/>
          </a:p>
        </p:txBody>
      </p:sp>
      <p:sp>
        <p:nvSpPr>
          <p:cNvPr id="3" name="Content Placeholder 2"/>
          <p:cNvSpPr>
            <a:spLocks noGrp="1"/>
          </p:cNvSpPr>
          <p:nvPr>
            <p:ph idx="1"/>
          </p:nvPr>
        </p:nvSpPr>
        <p:spPr/>
        <p:txBody>
          <a:bodyPr/>
          <a:lstStyle/>
          <a:p>
            <a:r>
              <a:rPr lang="en-US" dirty="0"/>
              <a:t>&lt;style type="text/</a:t>
            </a:r>
            <a:r>
              <a:rPr lang="en-US" dirty="0" err="1"/>
              <a:t>css</a:t>
            </a:r>
            <a:r>
              <a:rPr lang="en-US" dirty="0"/>
              <a:t>"&gt; </a:t>
            </a:r>
          </a:p>
          <a:p>
            <a:r>
              <a:rPr lang="en-US" dirty="0"/>
              <a:t>p:first-letter { font-size: 5em; text-</a:t>
            </a:r>
            <a:r>
              <a:rPr lang="en-US" dirty="0" err="1"/>
              <a:t>color:red</a:t>
            </a:r>
            <a:r>
              <a:rPr lang="en-US" dirty="0"/>
              <a:t>; } </a:t>
            </a:r>
          </a:p>
          <a:p>
            <a:r>
              <a:rPr lang="en-US" dirty="0" err="1"/>
              <a:t>p.normal:first</a:t>
            </a:r>
            <a:r>
              <a:rPr lang="en-US" dirty="0"/>
              <a:t>-letter { font-size: 10px; } </a:t>
            </a:r>
          </a:p>
          <a:p>
            <a:r>
              <a:rPr lang="en-US" dirty="0"/>
              <a:t>&lt;/style&gt; </a:t>
            </a:r>
          </a:p>
          <a:p>
            <a:r>
              <a:rPr lang="en-US" dirty="0"/>
              <a:t>&lt;p class="normal"&gt; First character of this paragraph will be normal and will have font size 10 </a:t>
            </a:r>
            <a:r>
              <a:rPr lang="en-US" dirty="0" err="1"/>
              <a:t>px</a:t>
            </a:r>
            <a:r>
              <a:rPr lang="en-US" dirty="0"/>
              <a:t>;&lt;/p&gt;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:first-letter pseudo-element</a:t>
            </a:r>
            <a:endParaRPr lang="en-US" dirty="0"/>
          </a:p>
        </p:txBody>
      </p:sp>
      <p:sp>
        <p:nvSpPr>
          <p:cNvPr id="3" name="Content Placeholder 2"/>
          <p:cNvSpPr>
            <a:spLocks noGrp="1"/>
          </p:cNvSpPr>
          <p:nvPr>
            <p:ph idx="1"/>
          </p:nvPr>
        </p:nvSpPr>
        <p:spPr/>
        <p:txBody>
          <a:bodyPr>
            <a:normAutofit/>
          </a:bodyPr>
          <a:lstStyle/>
          <a:p>
            <a:r>
              <a:rPr lang="en-US" dirty="0"/>
              <a:t>&lt;p&gt;The first character of this paragraph will be 5em big and in red color as defined in the CSS rule above. Rest of the characters in this paragraph will remain normal. This example shows how to use :first-letter </a:t>
            </a:r>
            <a:r>
              <a:rPr lang="en-US" dirty="0" err="1"/>
              <a:t>pseduo</a:t>
            </a:r>
            <a:r>
              <a:rPr lang="en-US" dirty="0"/>
              <a:t> element to give effect to the first characters of any HTML element.&lt;/p&gt;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:first-letter pseudo-element</a:t>
            </a:r>
            <a:endParaRPr lang="en-US" dirty="0"/>
          </a:p>
        </p:txBody>
      </p:sp>
      <p:sp>
        <p:nvSpPr>
          <p:cNvPr id="3" name="Content Placeholder 2"/>
          <p:cNvSpPr>
            <a:spLocks noGrp="1"/>
          </p:cNvSpPr>
          <p:nvPr>
            <p:ph idx="1"/>
          </p:nvPr>
        </p:nvSpPr>
        <p:spPr/>
        <p:txBody>
          <a:bodyPr/>
          <a:lstStyle/>
          <a:p>
            <a:r>
              <a:rPr lang="en-US" dirty="0"/>
              <a:t>It will produce the following black link: </a:t>
            </a:r>
          </a:p>
        </p:txBody>
      </p:sp>
      <p:pic>
        <p:nvPicPr>
          <p:cNvPr id="9218" name="Picture 2"/>
          <p:cNvPicPr>
            <a:picLocks noChangeAspect="1" noChangeArrowheads="1"/>
          </p:cNvPicPr>
          <p:nvPr/>
        </p:nvPicPr>
        <p:blipFill>
          <a:blip r:embed="rId2"/>
          <a:srcRect/>
          <a:stretch>
            <a:fillRect/>
          </a:stretch>
        </p:blipFill>
        <p:spPr bwMode="auto">
          <a:xfrm>
            <a:off x="571472" y="2214554"/>
            <a:ext cx="7962664" cy="207170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:before pseudo-element</a:t>
            </a:r>
            <a:endParaRPr lang="en-US" dirty="0"/>
          </a:p>
        </p:txBody>
      </p:sp>
      <p:sp>
        <p:nvSpPr>
          <p:cNvPr id="3" name="Content Placeholder 2"/>
          <p:cNvSpPr>
            <a:spLocks noGrp="1"/>
          </p:cNvSpPr>
          <p:nvPr>
            <p:ph idx="1"/>
          </p:nvPr>
        </p:nvSpPr>
        <p:spPr/>
        <p:txBody>
          <a:bodyPr/>
          <a:lstStyle/>
          <a:p>
            <a:r>
              <a:rPr lang="en-US" dirty="0"/>
              <a:t>The following example demonstrates how to use </a:t>
            </a:r>
            <a:r>
              <a:rPr lang="en-US" i="1" dirty="0"/>
              <a:t>:before</a:t>
            </a:r>
            <a:r>
              <a:rPr lang="en-US" dirty="0"/>
              <a:t> element to add some content before any element.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:before pseudo-element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&lt;style type="text/</a:t>
            </a:r>
            <a:r>
              <a:rPr lang="en-US" dirty="0" err="1"/>
              <a:t>css</a:t>
            </a:r>
            <a:r>
              <a:rPr lang="en-US" dirty="0"/>
              <a:t>"&gt; </a:t>
            </a:r>
          </a:p>
          <a:p>
            <a:r>
              <a:rPr lang="en-US" dirty="0"/>
              <a:t>p:before </a:t>
            </a:r>
          </a:p>
          <a:p>
            <a:r>
              <a:rPr lang="en-US" dirty="0"/>
              <a:t>{ </a:t>
            </a:r>
          </a:p>
          <a:p>
            <a:r>
              <a:rPr lang="en-US" dirty="0"/>
              <a:t>content: </a:t>
            </a:r>
            <a:r>
              <a:rPr lang="en-US" dirty="0" err="1"/>
              <a:t>url</a:t>
            </a:r>
            <a:r>
              <a:rPr lang="en-US" dirty="0"/>
              <a:t>(/images/bullet.gif) </a:t>
            </a:r>
          </a:p>
          <a:p>
            <a:r>
              <a:rPr lang="en-US" dirty="0"/>
              <a:t>} </a:t>
            </a:r>
          </a:p>
          <a:p>
            <a:r>
              <a:rPr lang="en-US" dirty="0"/>
              <a:t>&lt;/style&gt; </a:t>
            </a:r>
          </a:p>
          <a:p>
            <a:r>
              <a:rPr lang="en-US" dirty="0"/>
              <a:t>&lt;p&gt; This line will be preceded by a bullet.&lt;/p&gt; </a:t>
            </a:r>
          </a:p>
          <a:p>
            <a:r>
              <a:rPr lang="en-US" dirty="0"/>
              <a:t>&lt;p&gt; This line will be preceded by a bullet.&lt;/p&gt; </a:t>
            </a:r>
          </a:p>
          <a:p>
            <a:r>
              <a:rPr lang="en-US" dirty="0"/>
              <a:t>&lt;p&gt; This line will be preceded by a bullet.&lt;/p&gt;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:before pseudo-element</a:t>
            </a:r>
            <a:endParaRPr lang="en-US" dirty="0"/>
          </a:p>
        </p:txBody>
      </p:sp>
      <p:sp>
        <p:nvSpPr>
          <p:cNvPr id="3" name="Content Placeholder 2"/>
          <p:cNvSpPr>
            <a:spLocks noGrp="1"/>
          </p:cNvSpPr>
          <p:nvPr>
            <p:ph idx="1"/>
          </p:nvPr>
        </p:nvSpPr>
        <p:spPr/>
        <p:txBody>
          <a:bodyPr/>
          <a:lstStyle/>
          <a:p>
            <a:r>
              <a:rPr lang="en-US" dirty="0"/>
              <a:t>It will produce the following black link: </a:t>
            </a:r>
          </a:p>
        </p:txBody>
      </p:sp>
      <p:pic>
        <p:nvPicPr>
          <p:cNvPr id="10242" name="Picture 2"/>
          <p:cNvPicPr>
            <a:picLocks noChangeAspect="1" noChangeArrowheads="1"/>
          </p:cNvPicPr>
          <p:nvPr/>
        </p:nvPicPr>
        <p:blipFill>
          <a:blip r:embed="rId2"/>
          <a:srcRect/>
          <a:stretch>
            <a:fillRect/>
          </a:stretch>
        </p:blipFill>
        <p:spPr bwMode="auto">
          <a:xfrm>
            <a:off x="422414" y="2214554"/>
            <a:ext cx="8150114" cy="1500198"/>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:after pseudo-element</a:t>
            </a:r>
            <a:endParaRPr lang="en-US" dirty="0"/>
          </a:p>
        </p:txBody>
      </p:sp>
      <p:sp>
        <p:nvSpPr>
          <p:cNvPr id="3" name="Content Placeholder 2"/>
          <p:cNvSpPr>
            <a:spLocks noGrp="1"/>
          </p:cNvSpPr>
          <p:nvPr>
            <p:ph idx="1"/>
          </p:nvPr>
        </p:nvSpPr>
        <p:spPr/>
        <p:txBody>
          <a:bodyPr/>
          <a:lstStyle/>
          <a:p>
            <a:r>
              <a:rPr lang="en-US" dirty="0"/>
              <a:t>The following example demonstrates how to use </a:t>
            </a:r>
            <a:r>
              <a:rPr lang="en-US" i="1" dirty="0"/>
              <a:t>:after</a:t>
            </a:r>
            <a:r>
              <a:rPr lang="en-US" dirty="0"/>
              <a:t> element to add some content after any element.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t>
            </a:r>
          </a:p>
        </p:txBody>
      </p:sp>
      <p:sp>
        <p:nvSpPr>
          <p:cNvPr id="3" name="Content Placeholder 2"/>
          <p:cNvSpPr>
            <a:spLocks noGrp="1"/>
          </p:cNvSpPr>
          <p:nvPr>
            <p:ph idx="1"/>
          </p:nvPr>
        </p:nvSpPr>
        <p:spPr/>
        <p:txBody>
          <a:bodyPr>
            <a:normAutofit/>
          </a:bodyPr>
          <a:lstStyle/>
          <a:p>
            <a:r>
              <a:rPr lang="en-US" dirty="0"/>
              <a:t>:visited 	</a:t>
            </a:r>
          </a:p>
          <a:p>
            <a:pPr lvl="1"/>
            <a:r>
              <a:rPr lang="en-US" dirty="0"/>
              <a:t>Use this class to add special style to a visited link. </a:t>
            </a:r>
          </a:p>
          <a:p>
            <a:r>
              <a:rPr lang="en-US" dirty="0"/>
              <a:t>:hover 	</a:t>
            </a:r>
          </a:p>
          <a:p>
            <a:pPr lvl="1"/>
            <a:r>
              <a:rPr lang="en-US" dirty="0"/>
              <a:t>Use this class to add special style to an element when you mouse over it. 	</a:t>
            </a:r>
          </a:p>
          <a:p>
            <a:r>
              <a:rPr lang="en-US" dirty="0"/>
              <a:t>:active 	</a:t>
            </a:r>
          </a:p>
          <a:p>
            <a:pPr lvl="1"/>
            <a:r>
              <a:rPr lang="en-US" dirty="0"/>
              <a:t>Use this class to add special style to an active element.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:after pseudo-element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&lt;style type="text/</a:t>
            </a:r>
            <a:r>
              <a:rPr lang="en-US" dirty="0" err="1"/>
              <a:t>css</a:t>
            </a:r>
            <a:r>
              <a:rPr lang="en-US" dirty="0"/>
              <a:t>"&gt; </a:t>
            </a:r>
          </a:p>
          <a:p>
            <a:r>
              <a:rPr lang="en-US" dirty="0"/>
              <a:t>p:after </a:t>
            </a:r>
          </a:p>
          <a:p>
            <a:r>
              <a:rPr lang="en-US" dirty="0"/>
              <a:t>{ </a:t>
            </a:r>
          </a:p>
          <a:p>
            <a:r>
              <a:rPr lang="en-US" dirty="0"/>
              <a:t>content: </a:t>
            </a:r>
            <a:r>
              <a:rPr lang="en-US" dirty="0" err="1"/>
              <a:t>url</a:t>
            </a:r>
            <a:r>
              <a:rPr lang="en-US" dirty="0"/>
              <a:t>(/images/bullet.gif) </a:t>
            </a:r>
          </a:p>
          <a:p>
            <a:r>
              <a:rPr lang="en-US" dirty="0"/>
              <a:t>} </a:t>
            </a:r>
          </a:p>
          <a:p>
            <a:r>
              <a:rPr lang="en-US" dirty="0"/>
              <a:t>&lt;/style&gt; </a:t>
            </a:r>
          </a:p>
          <a:p>
            <a:r>
              <a:rPr lang="en-US" dirty="0"/>
              <a:t>&lt;p&gt; This line will be succeeded by a bullet.&lt;/p&gt; </a:t>
            </a:r>
          </a:p>
          <a:p>
            <a:r>
              <a:rPr lang="en-US" dirty="0"/>
              <a:t>&lt;p&gt; This line will be succeeded by a bullet.&lt;/p&gt; </a:t>
            </a:r>
          </a:p>
          <a:p>
            <a:r>
              <a:rPr lang="en-US" dirty="0"/>
              <a:t>&lt;p&gt; This line will be succeeded by a bullet.&lt;/p&gt;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:after pseudo-element</a:t>
            </a:r>
            <a:endParaRPr lang="en-US" dirty="0"/>
          </a:p>
        </p:txBody>
      </p:sp>
      <p:sp>
        <p:nvSpPr>
          <p:cNvPr id="3" name="Content Placeholder 2"/>
          <p:cNvSpPr>
            <a:spLocks noGrp="1"/>
          </p:cNvSpPr>
          <p:nvPr>
            <p:ph idx="1"/>
          </p:nvPr>
        </p:nvSpPr>
        <p:spPr/>
        <p:txBody>
          <a:bodyPr/>
          <a:lstStyle/>
          <a:p>
            <a:r>
              <a:rPr lang="en-US" dirty="0"/>
              <a:t>It will produce the following black link: </a:t>
            </a:r>
          </a:p>
        </p:txBody>
      </p:sp>
      <p:pic>
        <p:nvPicPr>
          <p:cNvPr id="11266" name="Picture 2"/>
          <p:cNvPicPr>
            <a:picLocks noChangeAspect="1" noChangeArrowheads="1"/>
          </p:cNvPicPr>
          <p:nvPr/>
        </p:nvPicPr>
        <p:blipFill>
          <a:blip r:embed="rId2"/>
          <a:srcRect/>
          <a:stretch>
            <a:fillRect/>
          </a:stretch>
        </p:blipFill>
        <p:spPr bwMode="auto">
          <a:xfrm>
            <a:off x="642909" y="2214554"/>
            <a:ext cx="7935627" cy="150019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RULES </a:t>
            </a:r>
          </a:p>
        </p:txBody>
      </p:sp>
      <p:sp>
        <p:nvSpPr>
          <p:cNvPr id="3" name="Content Placeholder 2"/>
          <p:cNvSpPr>
            <a:spLocks noGrp="1"/>
          </p:cNvSpPr>
          <p:nvPr>
            <p:ph idx="1"/>
          </p:nvPr>
        </p:nvSpPr>
        <p:spPr/>
        <p:txBody>
          <a:bodyPr>
            <a:normAutofit fontScale="92500" lnSpcReduction="20000"/>
          </a:bodyPr>
          <a:lstStyle/>
          <a:p>
            <a:r>
              <a:rPr lang="en-US" dirty="0"/>
              <a:t>This lecture will cover the following important @ rules: </a:t>
            </a:r>
          </a:p>
          <a:p>
            <a:r>
              <a:rPr lang="en-US" dirty="0"/>
              <a:t>The </a:t>
            </a:r>
            <a:r>
              <a:rPr lang="en-US" b="1" dirty="0"/>
              <a:t>@import:</a:t>
            </a:r>
            <a:r>
              <a:rPr lang="en-US" dirty="0"/>
              <a:t> rule imports another style sheet into the current style sheet. </a:t>
            </a:r>
          </a:p>
          <a:p>
            <a:r>
              <a:rPr lang="en-US" dirty="0"/>
              <a:t>The </a:t>
            </a:r>
            <a:r>
              <a:rPr lang="en-US" b="1" dirty="0"/>
              <a:t>@</a:t>
            </a:r>
            <a:r>
              <a:rPr lang="en-US" b="1" dirty="0" err="1"/>
              <a:t>charset</a:t>
            </a:r>
            <a:r>
              <a:rPr lang="en-US" dirty="0"/>
              <a:t> rule indicates the character set the style sheet uses. </a:t>
            </a:r>
          </a:p>
          <a:p>
            <a:r>
              <a:rPr lang="en-US" dirty="0"/>
              <a:t>The </a:t>
            </a:r>
            <a:r>
              <a:rPr lang="en-US" b="1" dirty="0"/>
              <a:t>@font-face </a:t>
            </a:r>
            <a:r>
              <a:rPr lang="en-US" dirty="0"/>
              <a:t>rule is used to exhaustively describe a font face for use in a document. </a:t>
            </a:r>
          </a:p>
          <a:p>
            <a:r>
              <a:rPr lang="en-US" dirty="0"/>
              <a:t>The </a:t>
            </a:r>
            <a:r>
              <a:rPr lang="en-US" b="1" dirty="0"/>
              <a:t>!important</a:t>
            </a:r>
            <a:r>
              <a:rPr lang="en-US" dirty="0"/>
              <a:t> rule indicates that a user-defined rule should take precedence over the author's style sheets. </a:t>
            </a:r>
          </a:p>
          <a:p>
            <a:endParaRPr lang="en-US" b="1" dirty="0"/>
          </a:p>
          <a:p>
            <a:endParaRPr lang="en-US" dirty="0"/>
          </a:p>
          <a:p>
            <a:endParaRPr lang="en-US" dirty="0"/>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 Rule</a:t>
            </a:r>
            <a:endParaRPr lang="en-US" dirty="0"/>
          </a:p>
        </p:txBody>
      </p:sp>
      <p:sp>
        <p:nvSpPr>
          <p:cNvPr id="3" name="Content Placeholder 2"/>
          <p:cNvSpPr>
            <a:spLocks noGrp="1"/>
          </p:cNvSpPr>
          <p:nvPr>
            <p:ph idx="1"/>
          </p:nvPr>
        </p:nvSpPr>
        <p:spPr/>
        <p:txBody>
          <a:bodyPr/>
          <a:lstStyle/>
          <a:p>
            <a:r>
              <a:rPr lang="en-US" dirty="0"/>
              <a:t>The @import rule allows you to import styles from another style sheet. </a:t>
            </a:r>
          </a:p>
          <a:p>
            <a:r>
              <a:rPr lang="en-US" dirty="0"/>
              <a:t>It should appear right at the start of the style sheet before any of the rules, and its value is a URL. </a:t>
            </a:r>
          </a:p>
          <a:p>
            <a:r>
              <a:rPr lang="en-US" dirty="0"/>
              <a:t>It can be written in one of the two following ways: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 Rule</a:t>
            </a:r>
            <a:endParaRPr lang="en-US" dirty="0"/>
          </a:p>
        </p:txBody>
      </p:sp>
      <p:sp>
        <p:nvSpPr>
          <p:cNvPr id="3" name="Content Placeholder 2"/>
          <p:cNvSpPr>
            <a:spLocks noGrp="1"/>
          </p:cNvSpPr>
          <p:nvPr>
            <p:ph idx="1"/>
          </p:nvPr>
        </p:nvSpPr>
        <p:spPr/>
        <p:txBody>
          <a:bodyPr>
            <a:normAutofit lnSpcReduction="10000"/>
          </a:bodyPr>
          <a:lstStyle/>
          <a:p>
            <a:r>
              <a:rPr lang="en-US" dirty="0"/>
              <a:t>&lt;style </a:t>
            </a:r>
            <a:r>
              <a:rPr lang="en-US" dirty="0" err="1"/>
              <a:t>tyle</a:t>
            </a:r>
            <a:r>
              <a:rPr lang="en-US" dirty="0"/>
              <a:t>="text/</a:t>
            </a:r>
            <a:r>
              <a:rPr lang="en-US" dirty="0" err="1"/>
              <a:t>css</a:t>
            </a:r>
            <a:r>
              <a:rPr lang="en-US" dirty="0"/>
              <a:t>"&gt; </a:t>
            </a:r>
          </a:p>
          <a:p>
            <a:r>
              <a:rPr lang="en-US" dirty="0"/>
              <a:t>&lt;!-- </a:t>
            </a:r>
          </a:p>
          <a:p>
            <a:r>
              <a:rPr lang="en-US" dirty="0"/>
              <a:t>@import "mystyle.css"; </a:t>
            </a:r>
          </a:p>
          <a:p>
            <a:r>
              <a:rPr lang="en-US" dirty="0"/>
              <a:t>or </a:t>
            </a:r>
          </a:p>
          <a:p>
            <a:r>
              <a:rPr lang="en-US" dirty="0"/>
              <a:t>@import </a:t>
            </a:r>
            <a:r>
              <a:rPr lang="en-US" dirty="0" err="1"/>
              <a:t>url</a:t>
            </a:r>
            <a:r>
              <a:rPr lang="en-US" dirty="0"/>
              <a:t>("mystyle.css"); </a:t>
            </a:r>
          </a:p>
          <a:p>
            <a:r>
              <a:rPr lang="en-US" dirty="0"/>
              <a:t>.......other CSS rules ..... </a:t>
            </a:r>
          </a:p>
          <a:p>
            <a:r>
              <a:rPr lang="en-US" dirty="0"/>
              <a:t>--&gt; </a:t>
            </a:r>
          </a:p>
          <a:p>
            <a:r>
              <a:rPr lang="en-US" dirty="0"/>
              <a:t>&lt;/style&gt;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 Rule</a:t>
            </a:r>
            <a:endParaRPr lang="en-US" dirty="0"/>
          </a:p>
        </p:txBody>
      </p:sp>
      <p:sp>
        <p:nvSpPr>
          <p:cNvPr id="3" name="Content Placeholder 2"/>
          <p:cNvSpPr>
            <a:spLocks noGrp="1"/>
          </p:cNvSpPr>
          <p:nvPr>
            <p:ph idx="1"/>
          </p:nvPr>
        </p:nvSpPr>
        <p:spPr/>
        <p:txBody>
          <a:bodyPr/>
          <a:lstStyle/>
          <a:p>
            <a:r>
              <a:rPr lang="en-US" dirty="0"/>
              <a:t>The significance of the @import rule is that it allows you to develop your style sheets with a modular approach. </a:t>
            </a:r>
          </a:p>
          <a:p>
            <a:r>
              <a:rPr lang="en-US" dirty="0"/>
              <a:t>You can create various style sheets and then include them wherever you need them.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charset</a:t>
            </a:r>
            <a:r>
              <a:rPr lang="en-US" b="1" dirty="0"/>
              <a:t> Rule</a:t>
            </a:r>
            <a:endParaRPr lang="en-US" dirty="0"/>
          </a:p>
        </p:txBody>
      </p:sp>
      <p:sp>
        <p:nvSpPr>
          <p:cNvPr id="3" name="Content Placeholder 2"/>
          <p:cNvSpPr>
            <a:spLocks noGrp="1"/>
          </p:cNvSpPr>
          <p:nvPr>
            <p:ph idx="1"/>
          </p:nvPr>
        </p:nvSpPr>
        <p:spPr/>
        <p:txBody>
          <a:bodyPr/>
          <a:lstStyle/>
          <a:p>
            <a:r>
              <a:rPr lang="en-US" dirty="0"/>
              <a:t>If you are writing your document using a character set other than ASCII or ISO-8859-1 you might want to set the @</a:t>
            </a:r>
            <a:r>
              <a:rPr lang="en-US" dirty="0" err="1"/>
              <a:t>charset</a:t>
            </a:r>
            <a:r>
              <a:rPr lang="en-US" dirty="0"/>
              <a:t> rule at the top of your style sheet to indicate what character set the style sheet is written in.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charset</a:t>
            </a:r>
            <a:r>
              <a:rPr lang="en-US" b="1" dirty="0"/>
              <a:t> Rule</a:t>
            </a:r>
            <a:endParaRPr lang="en-US" dirty="0"/>
          </a:p>
        </p:txBody>
      </p:sp>
      <p:sp>
        <p:nvSpPr>
          <p:cNvPr id="3" name="Content Placeholder 2"/>
          <p:cNvSpPr>
            <a:spLocks noGrp="1"/>
          </p:cNvSpPr>
          <p:nvPr>
            <p:ph idx="1"/>
          </p:nvPr>
        </p:nvSpPr>
        <p:spPr/>
        <p:txBody>
          <a:bodyPr/>
          <a:lstStyle/>
          <a:p>
            <a:r>
              <a:rPr lang="en-US" dirty="0"/>
              <a:t>The @</a:t>
            </a:r>
            <a:r>
              <a:rPr lang="en-US" dirty="0" err="1"/>
              <a:t>charset</a:t>
            </a:r>
            <a:r>
              <a:rPr lang="en-US" dirty="0"/>
              <a:t> rule must be written right at the beginning of the style sheet without even a space before it. </a:t>
            </a:r>
          </a:p>
          <a:p>
            <a:r>
              <a:rPr lang="en-US" dirty="0"/>
              <a:t>The value is held in quotes and should be one of the standard character-sets. </a:t>
            </a:r>
          </a:p>
          <a:p>
            <a:r>
              <a:rPr lang="en-US" dirty="0"/>
              <a:t>For example: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charset</a:t>
            </a:r>
            <a:r>
              <a:rPr lang="en-US" b="1" dirty="0"/>
              <a:t> Rule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t>
            </a:r>
            <a:r>
              <a:rPr lang="en-US" b="1" dirty="0" err="1"/>
              <a:t>charset</a:t>
            </a:r>
            <a:r>
              <a:rPr lang="en-US" b="1" dirty="0"/>
              <a:t> Rule</a:t>
            </a:r>
            <a:endParaRPr lang="en-US" dirty="0"/>
          </a:p>
        </p:txBody>
      </p:sp>
      <p:sp>
        <p:nvSpPr>
          <p:cNvPr id="3" name="Content Placeholder 2"/>
          <p:cNvSpPr>
            <a:spLocks noGrp="1"/>
          </p:cNvSpPr>
          <p:nvPr>
            <p:ph idx="1"/>
          </p:nvPr>
        </p:nvSpPr>
        <p:spPr/>
        <p:txBody>
          <a:bodyPr/>
          <a:lstStyle/>
          <a:p>
            <a:r>
              <a:rPr lang="en-US" dirty="0"/>
              <a:t>&lt;style </a:t>
            </a:r>
            <a:r>
              <a:rPr lang="en-US" dirty="0" err="1"/>
              <a:t>tyle</a:t>
            </a:r>
            <a:r>
              <a:rPr lang="en-US" dirty="0"/>
              <a:t>="text/</a:t>
            </a:r>
            <a:r>
              <a:rPr lang="en-US" dirty="0" err="1"/>
              <a:t>css</a:t>
            </a:r>
            <a:r>
              <a:rPr lang="en-US" dirty="0"/>
              <a:t>"&gt; </a:t>
            </a:r>
          </a:p>
          <a:p>
            <a:r>
              <a:rPr lang="en-US" dirty="0"/>
              <a:t>&lt;!-- </a:t>
            </a:r>
          </a:p>
          <a:p>
            <a:r>
              <a:rPr lang="en-US" dirty="0"/>
              <a:t>@</a:t>
            </a:r>
            <a:r>
              <a:rPr lang="en-US" dirty="0" err="1"/>
              <a:t>charset</a:t>
            </a:r>
            <a:r>
              <a:rPr lang="en-US" dirty="0"/>
              <a:t> "iso-8859-1" </a:t>
            </a:r>
          </a:p>
          <a:p>
            <a:r>
              <a:rPr lang="en-US" dirty="0"/>
              <a:t>.......other CSS rules ..... </a:t>
            </a:r>
          </a:p>
          <a:p>
            <a:r>
              <a:rPr lang="en-US" dirty="0"/>
              <a:t>--&gt; </a:t>
            </a:r>
          </a:p>
          <a:p>
            <a:r>
              <a:rPr lang="en-US" dirty="0"/>
              <a:t>&lt;/style&gt;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t>
            </a:r>
          </a:p>
        </p:txBody>
      </p:sp>
      <p:sp>
        <p:nvSpPr>
          <p:cNvPr id="3" name="Content Placeholder 2"/>
          <p:cNvSpPr>
            <a:spLocks noGrp="1"/>
          </p:cNvSpPr>
          <p:nvPr>
            <p:ph idx="1"/>
          </p:nvPr>
        </p:nvSpPr>
        <p:spPr/>
        <p:txBody>
          <a:bodyPr>
            <a:normAutofit lnSpcReduction="10000"/>
          </a:bodyPr>
          <a:lstStyle/>
          <a:p>
            <a:r>
              <a:rPr lang="en-US" dirty="0"/>
              <a:t>:focus 	</a:t>
            </a:r>
          </a:p>
          <a:p>
            <a:pPr lvl="1"/>
            <a:r>
              <a:rPr lang="en-US" dirty="0"/>
              <a:t>Use this class to add special style to an element while the element has focus. 	</a:t>
            </a:r>
          </a:p>
          <a:p>
            <a:r>
              <a:rPr lang="en-US" dirty="0"/>
              <a:t>:first-child 	</a:t>
            </a:r>
          </a:p>
          <a:p>
            <a:pPr lvl="1"/>
            <a:r>
              <a:rPr lang="en-US" dirty="0"/>
              <a:t>Use this class to add special style to an element that is the first child of some other element. 	</a:t>
            </a:r>
          </a:p>
          <a:p>
            <a:r>
              <a:rPr lang="en-US" dirty="0"/>
              <a:t>:</a:t>
            </a:r>
            <a:r>
              <a:rPr lang="en-US" dirty="0" err="1"/>
              <a:t>lang</a:t>
            </a:r>
            <a:r>
              <a:rPr lang="en-US" dirty="0"/>
              <a:t> 	</a:t>
            </a:r>
          </a:p>
          <a:p>
            <a:pPr lvl="1"/>
            <a:r>
              <a:rPr lang="en-US" dirty="0"/>
              <a:t>Use this class to specify a language to use in a specified element.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@font-face Rule</a:t>
            </a:r>
            <a:endParaRPr lang="en-US" dirty="0"/>
          </a:p>
        </p:txBody>
      </p:sp>
      <p:sp>
        <p:nvSpPr>
          <p:cNvPr id="3" name="Content Placeholder 2"/>
          <p:cNvSpPr>
            <a:spLocks noGrp="1"/>
          </p:cNvSpPr>
          <p:nvPr>
            <p:ph idx="1"/>
          </p:nvPr>
        </p:nvSpPr>
        <p:spPr/>
        <p:txBody>
          <a:bodyPr>
            <a:normAutofit fontScale="92500"/>
          </a:bodyPr>
          <a:lstStyle/>
          <a:p>
            <a:r>
              <a:rPr lang="en-US" dirty="0"/>
              <a:t>The @font-face rule is used to exhaustively describe a font face for use in a document.</a:t>
            </a:r>
          </a:p>
          <a:p>
            <a:r>
              <a:rPr lang="en-US" dirty="0"/>
              <a:t>@font-face may also be used to define the location of a font for download, although this may run into implementation-specific limits. </a:t>
            </a:r>
          </a:p>
          <a:p>
            <a:r>
              <a:rPr lang="en-US" dirty="0"/>
              <a:t>In general, @font-face is extremely complicated, and its use is not recommended for any except those who are expert in font metrics. </a:t>
            </a:r>
          </a:p>
          <a:p>
            <a:r>
              <a:rPr lang="en-US" dirty="0"/>
              <a:t>Here is an example: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@font-face Rule</a:t>
            </a:r>
            <a:endParaRPr lang="en-US" dirty="0"/>
          </a:p>
        </p:txBody>
      </p:sp>
      <p:sp>
        <p:nvSpPr>
          <p:cNvPr id="3" name="Content Placeholder 2"/>
          <p:cNvSpPr>
            <a:spLocks noGrp="1"/>
          </p:cNvSpPr>
          <p:nvPr>
            <p:ph idx="1"/>
          </p:nvPr>
        </p:nvSpPr>
        <p:spPr/>
        <p:txBody>
          <a:bodyPr/>
          <a:lstStyle/>
          <a:p>
            <a:r>
              <a:rPr lang="en-US" dirty="0"/>
              <a:t>&lt;style </a:t>
            </a:r>
            <a:r>
              <a:rPr lang="en-US" dirty="0" err="1"/>
              <a:t>tyle</a:t>
            </a:r>
            <a:r>
              <a:rPr lang="en-US" dirty="0"/>
              <a:t>="text/</a:t>
            </a:r>
            <a:r>
              <a:rPr lang="en-US" dirty="0" err="1"/>
              <a:t>css</a:t>
            </a:r>
            <a:r>
              <a:rPr lang="en-US" dirty="0"/>
              <a:t>"&gt; </a:t>
            </a:r>
          </a:p>
          <a:p>
            <a:r>
              <a:rPr lang="en-US" dirty="0"/>
              <a:t>&lt;!-- </a:t>
            </a:r>
          </a:p>
          <a:p>
            <a:r>
              <a:rPr lang="en-US" dirty="0"/>
              <a:t>@font-face { </a:t>
            </a:r>
          </a:p>
          <a:p>
            <a:r>
              <a:rPr lang="en-US" dirty="0"/>
              <a:t>font-family: "Scarborough Light"; </a:t>
            </a:r>
          </a:p>
          <a:p>
            <a:r>
              <a:rPr lang="en-US" dirty="0" err="1"/>
              <a:t>src</a:t>
            </a:r>
            <a:r>
              <a:rPr lang="en-US" dirty="0"/>
              <a:t>: </a:t>
            </a:r>
            <a:r>
              <a:rPr lang="en-US" dirty="0" err="1"/>
              <a:t>url</a:t>
            </a:r>
            <a:r>
              <a:rPr lang="en-US" dirty="0"/>
              <a:t>("http://www.font.site/s/scarbo-lt"); </a:t>
            </a:r>
          </a:p>
          <a:p>
            <a:r>
              <a:rPr lang="en-US" dirty="0"/>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@font-face Rule</a:t>
            </a:r>
            <a:endParaRPr lang="en-US" dirty="0"/>
          </a:p>
        </p:txBody>
      </p:sp>
      <p:sp>
        <p:nvSpPr>
          <p:cNvPr id="3" name="Content Placeholder 2"/>
          <p:cNvSpPr>
            <a:spLocks noGrp="1"/>
          </p:cNvSpPr>
          <p:nvPr>
            <p:ph idx="1"/>
          </p:nvPr>
        </p:nvSpPr>
        <p:spPr/>
        <p:txBody>
          <a:bodyPr/>
          <a:lstStyle/>
          <a:p>
            <a:r>
              <a:rPr lang="en-US" dirty="0"/>
              <a:t>@font-face { </a:t>
            </a:r>
          </a:p>
          <a:p>
            <a:r>
              <a:rPr lang="en-US" dirty="0"/>
              <a:t>font-family: Santiago; </a:t>
            </a:r>
          </a:p>
          <a:p>
            <a:r>
              <a:rPr lang="en-US" dirty="0" err="1"/>
              <a:t>src</a:t>
            </a:r>
            <a:r>
              <a:rPr lang="en-US" dirty="0"/>
              <a:t>: local ("Santiago"), </a:t>
            </a:r>
          </a:p>
          <a:p>
            <a:r>
              <a:rPr lang="en-US" dirty="0" err="1"/>
              <a:t>url</a:t>
            </a:r>
            <a:r>
              <a:rPr lang="en-US" dirty="0"/>
              <a:t>("http://www.font.site/s/santiago.tt")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@font-face Rule</a:t>
            </a:r>
            <a:endParaRPr lang="en-US" dirty="0"/>
          </a:p>
        </p:txBody>
      </p:sp>
      <p:sp>
        <p:nvSpPr>
          <p:cNvPr id="3" name="Content Placeholder 2"/>
          <p:cNvSpPr>
            <a:spLocks noGrp="1"/>
          </p:cNvSpPr>
          <p:nvPr>
            <p:ph idx="1"/>
          </p:nvPr>
        </p:nvSpPr>
        <p:spPr/>
        <p:txBody>
          <a:bodyPr/>
          <a:lstStyle/>
          <a:p>
            <a:r>
              <a:rPr lang="en-US" dirty="0"/>
              <a:t>format("</a:t>
            </a:r>
            <a:r>
              <a:rPr lang="en-US" dirty="0" err="1"/>
              <a:t>truetype</a:t>
            </a:r>
            <a:r>
              <a:rPr lang="en-US" dirty="0"/>
              <a:t>"); </a:t>
            </a:r>
          </a:p>
          <a:p>
            <a:r>
              <a:rPr lang="en-US" dirty="0" err="1"/>
              <a:t>unicode</a:t>
            </a:r>
            <a:r>
              <a:rPr lang="en-US" dirty="0"/>
              <a:t>-range: U+??,U+100-220; </a:t>
            </a:r>
          </a:p>
          <a:p>
            <a:r>
              <a:rPr lang="en-US" dirty="0"/>
              <a:t>font-size: all; </a:t>
            </a:r>
          </a:p>
          <a:p>
            <a:r>
              <a:rPr lang="en-US" dirty="0"/>
              <a:t>font-family: sans-serif; </a:t>
            </a:r>
          </a:p>
          <a:p>
            <a:r>
              <a:rPr lang="en-US" dirty="0"/>
              <a:t>} </a:t>
            </a:r>
          </a:p>
          <a:p>
            <a:r>
              <a:rPr lang="en-US" dirty="0"/>
              <a:t>--&gt; </a:t>
            </a:r>
          </a:p>
          <a:p>
            <a:r>
              <a:rPr lang="en-US" dirty="0"/>
              <a:t>&lt;/style&gt;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!important Rule</a:t>
            </a:r>
            <a:endParaRPr lang="en-US" dirty="0"/>
          </a:p>
        </p:txBody>
      </p:sp>
      <p:sp>
        <p:nvSpPr>
          <p:cNvPr id="3" name="Content Placeholder 2"/>
          <p:cNvSpPr>
            <a:spLocks noGrp="1"/>
          </p:cNvSpPr>
          <p:nvPr>
            <p:ph idx="1"/>
          </p:nvPr>
        </p:nvSpPr>
        <p:spPr/>
        <p:txBody>
          <a:bodyPr/>
          <a:lstStyle/>
          <a:p>
            <a:r>
              <a:rPr lang="en-US" dirty="0"/>
              <a:t>Cascading Style Sheets cascade. </a:t>
            </a:r>
          </a:p>
          <a:p>
            <a:r>
              <a:rPr lang="en-US" dirty="0"/>
              <a:t>It means that the styles are applied in the same order as they are read by the browser. </a:t>
            </a:r>
          </a:p>
          <a:p>
            <a:r>
              <a:rPr lang="en-US" dirty="0"/>
              <a:t>The first style is applied and then the second and so 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!important Rule</a:t>
            </a:r>
            <a:endParaRPr lang="en-US" dirty="0"/>
          </a:p>
        </p:txBody>
      </p:sp>
      <p:sp>
        <p:nvSpPr>
          <p:cNvPr id="3" name="Content Placeholder 2"/>
          <p:cNvSpPr>
            <a:spLocks noGrp="1"/>
          </p:cNvSpPr>
          <p:nvPr>
            <p:ph idx="1"/>
          </p:nvPr>
        </p:nvSpPr>
        <p:spPr/>
        <p:txBody>
          <a:bodyPr/>
          <a:lstStyle/>
          <a:p>
            <a:r>
              <a:rPr lang="en-US" dirty="0"/>
              <a:t>The !important rule provides a way to make your CSS cascade. </a:t>
            </a:r>
          </a:p>
          <a:p>
            <a:r>
              <a:rPr lang="en-US" dirty="0"/>
              <a:t>It also includes the rules that are to be applied always. </a:t>
            </a:r>
          </a:p>
          <a:p>
            <a:r>
              <a:rPr lang="en-US" dirty="0"/>
              <a:t>A rule having a !important property will always be applied, no matter where that rule appears in the CSS document.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!important Rule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For example, in the following style sheet, the paragraph text will be black, even though the first style property applied is red: </a:t>
            </a:r>
          </a:p>
          <a:p>
            <a:r>
              <a:rPr lang="en-US" dirty="0"/>
              <a:t>&lt;style </a:t>
            </a:r>
            <a:r>
              <a:rPr lang="en-US" dirty="0" err="1"/>
              <a:t>tyle</a:t>
            </a:r>
            <a:r>
              <a:rPr lang="en-US" dirty="0"/>
              <a:t>="text/</a:t>
            </a:r>
            <a:r>
              <a:rPr lang="en-US" dirty="0" err="1"/>
              <a:t>css</a:t>
            </a:r>
            <a:r>
              <a:rPr lang="en-US" dirty="0"/>
              <a:t>"&gt; </a:t>
            </a:r>
          </a:p>
          <a:p>
            <a:r>
              <a:rPr lang="en-US" dirty="0"/>
              <a:t>&lt;!-- </a:t>
            </a:r>
          </a:p>
          <a:p>
            <a:r>
              <a:rPr lang="en-US" dirty="0"/>
              <a:t>p { color: #ff0000; } </a:t>
            </a:r>
          </a:p>
          <a:p>
            <a:r>
              <a:rPr lang="en-US" dirty="0"/>
              <a:t>p { color: #000000; } </a:t>
            </a:r>
          </a:p>
          <a:p>
            <a:r>
              <a:rPr lang="en-US" dirty="0"/>
              <a:t>--&gt; </a:t>
            </a:r>
          </a:p>
          <a:p>
            <a:r>
              <a:rPr lang="en-US" dirty="0"/>
              <a:t>&lt;/style&gt;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!important Rule</a:t>
            </a:r>
            <a:endParaRPr lang="en-US" dirty="0"/>
          </a:p>
        </p:txBody>
      </p:sp>
      <p:sp>
        <p:nvSpPr>
          <p:cNvPr id="3" name="Content Placeholder 2"/>
          <p:cNvSpPr>
            <a:spLocks noGrp="1"/>
          </p:cNvSpPr>
          <p:nvPr>
            <p:ph idx="1"/>
          </p:nvPr>
        </p:nvSpPr>
        <p:spPr/>
        <p:txBody>
          <a:bodyPr/>
          <a:lstStyle/>
          <a:p>
            <a:r>
              <a:rPr lang="en-US" dirty="0"/>
              <a:t>So, if you wanted to make sure that a property always applied, you would add the !important property to the tag. </a:t>
            </a:r>
          </a:p>
          <a:p>
            <a:r>
              <a:rPr lang="en-US" dirty="0"/>
              <a:t>So, to make the paragraph text always red, you should write it as follows: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!important Rule</a:t>
            </a:r>
            <a:endParaRPr lang="en-US" dirty="0"/>
          </a:p>
        </p:txBody>
      </p:sp>
      <p:sp>
        <p:nvSpPr>
          <p:cNvPr id="3" name="Content Placeholder 2"/>
          <p:cNvSpPr>
            <a:spLocks noGrp="1"/>
          </p:cNvSpPr>
          <p:nvPr>
            <p:ph idx="1"/>
          </p:nvPr>
        </p:nvSpPr>
        <p:spPr/>
        <p:txBody>
          <a:bodyPr>
            <a:normAutofit/>
          </a:bodyPr>
          <a:lstStyle/>
          <a:p>
            <a:r>
              <a:rPr lang="en-US" dirty="0"/>
              <a:t>&lt;style </a:t>
            </a:r>
            <a:r>
              <a:rPr lang="en-US" dirty="0" err="1"/>
              <a:t>tyle</a:t>
            </a:r>
            <a:r>
              <a:rPr lang="en-US" dirty="0"/>
              <a:t>="text/</a:t>
            </a:r>
            <a:r>
              <a:rPr lang="en-US" dirty="0" err="1"/>
              <a:t>css</a:t>
            </a:r>
            <a:r>
              <a:rPr lang="en-US" dirty="0"/>
              <a:t>"&gt; </a:t>
            </a:r>
          </a:p>
          <a:p>
            <a:r>
              <a:rPr lang="en-US" dirty="0"/>
              <a:t>&lt;!-- </a:t>
            </a:r>
          </a:p>
          <a:p>
            <a:r>
              <a:rPr lang="en-US" dirty="0"/>
              <a:t>p { color: #ff0000 !important; } </a:t>
            </a:r>
          </a:p>
          <a:p>
            <a:r>
              <a:rPr lang="en-US" dirty="0"/>
              <a:t>p { color: #000000; } </a:t>
            </a:r>
          </a:p>
          <a:p>
            <a:r>
              <a:rPr lang="en-US" dirty="0"/>
              <a:t>--&gt; </a:t>
            </a:r>
          </a:p>
          <a:p>
            <a:r>
              <a:rPr lang="en-US" dirty="0"/>
              <a:t>&lt;/style&gt;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!important Rule</a:t>
            </a:r>
            <a:endParaRPr lang="en-US" dirty="0"/>
          </a:p>
        </p:txBody>
      </p:sp>
      <p:sp>
        <p:nvSpPr>
          <p:cNvPr id="3" name="Content Placeholder 2"/>
          <p:cNvSpPr>
            <a:spLocks noGrp="1"/>
          </p:cNvSpPr>
          <p:nvPr>
            <p:ph idx="1"/>
          </p:nvPr>
        </p:nvSpPr>
        <p:spPr/>
        <p:txBody>
          <a:bodyPr/>
          <a:lstStyle/>
          <a:p>
            <a:r>
              <a:rPr lang="en-US" dirty="0"/>
              <a:t>Here you have made </a:t>
            </a:r>
            <a:r>
              <a:rPr lang="en-US" i="1" dirty="0"/>
              <a:t>p { color: #ff0000 !important; }</a:t>
            </a:r>
            <a:r>
              <a:rPr lang="en-US" dirty="0"/>
              <a:t> mandatory, now this rule will always apply even you have defined another rule p { color: #000000; }.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CLASSES </a:t>
            </a:r>
          </a:p>
        </p:txBody>
      </p:sp>
      <p:sp>
        <p:nvSpPr>
          <p:cNvPr id="3" name="Content Placeholder 2"/>
          <p:cNvSpPr>
            <a:spLocks noGrp="1"/>
          </p:cNvSpPr>
          <p:nvPr>
            <p:ph idx="1"/>
          </p:nvPr>
        </p:nvSpPr>
        <p:spPr/>
        <p:txBody>
          <a:bodyPr>
            <a:normAutofit fontScale="92500" lnSpcReduction="20000"/>
          </a:bodyPr>
          <a:lstStyle/>
          <a:p>
            <a:r>
              <a:rPr lang="en-US" dirty="0"/>
              <a:t>While defining pseudo-classes in a &lt;style&gt;...&lt;/style&gt; block, the following points should be noted: </a:t>
            </a:r>
          </a:p>
          <a:p>
            <a:r>
              <a:rPr lang="en-US" dirty="0"/>
              <a:t>a:hover MUST come after a:link and a:visited in the CSS definition in order to be effective. </a:t>
            </a:r>
          </a:p>
          <a:p>
            <a:r>
              <a:rPr lang="en-US" dirty="0"/>
              <a:t>a:active MUST come after a:hover in the CSS definition in order to be effective. </a:t>
            </a:r>
          </a:p>
          <a:p>
            <a:r>
              <a:rPr lang="en-US" dirty="0"/>
              <a:t>Pseudo-class names are not case-sensitive. </a:t>
            </a:r>
          </a:p>
          <a:p>
            <a:r>
              <a:rPr lang="en-US" dirty="0"/>
              <a:t>Pseudo-classes are different from CSS classes, but they can be combined.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:link pseudo-class</a:t>
            </a:r>
            <a:endParaRPr lang="en-US" dirty="0"/>
          </a:p>
        </p:txBody>
      </p:sp>
      <p:sp>
        <p:nvSpPr>
          <p:cNvPr id="3" name="Content Placeholder 2"/>
          <p:cNvSpPr>
            <a:spLocks noGrp="1"/>
          </p:cNvSpPr>
          <p:nvPr>
            <p:ph idx="1"/>
          </p:nvPr>
        </p:nvSpPr>
        <p:spPr/>
        <p:txBody>
          <a:bodyPr/>
          <a:lstStyle/>
          <a:p>
            <a:r>
              <a:rPr lang="en-US" dirty="0"/>
              <a:t>The following example demonstrates how to use </a:t>
            </a:r>
            <a:r>
              <a:rPr lang="en-US" i="1" dirty="0"/>
              <a:t>:link </a:t>
            </a:r>
            <a:r>
              <a:rPr lang="en-US" dirty="0"/>
              <a:t>class to set the link color. </a:t>
            </a:r>
          </a:p>
          <a:p>
            <a:r>
              <a:rPr lang="en-US" dirty="0"/>
              <a:t>Possible values could be any color name in any valid format. </a:t>
            </a:r>
          </a:p>
          <a:p>
            <a:r>
              <a:rPr lang="en-US" dirty="0"/>
              <a:t>&lt;style type="text/</a:t>
            </a:r>
            <a:r>
              <a:rPr lang="en-US" dirty="0" err="1"/>
              <a:t>css</a:t>
            </a:r>
            <a:r>
              <a:rPr lang="en-US" dirty="0"/>
              <a:t>"&gt; </a:t>
            </a:r>
          </a:p>
          <a:p>
            <a:r>
              <a:rPr lang="en-US" dirty="0"/>
              <a:t>a:link {color:#000000} </a:t>
            </a:r>
          </a:p>
          <a:p>
            <a:r>
              <a:rPr lang="en-US" dirty="0"/>
              <a:t>&lt;/style&gt; </a:t>
            </a:r>
          </a:p>
          <a:p>
            <a:r>
              <a:rPr lang="en-US" dirty="0"/>
              <a:t>&lt;a </a:t>
            </a:r>
            <a:r>
              <a:rPr lang="en-US" dirty="0" err="1"/>
              <a:t>href</a:t>
            </a:r>
            <a:r>
              <a:rPr lang="en-US" dirty="0"/>
              <a:t>="/html/index.htm"&gt;Black Link&lt;/a&gt;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:link pseudo-class</a:t>
            </a:r>
            <a:endParaRPr lang="en-US" dirty="0"/>
          </a:p>
        </p:txBody>
      </p:sp>
      <p:sp>
        <p:nvSpPr>
          <p:cNvPr id="3" name="Content Placeholder 2"/>
          <p:cNvSpPr>
            <a:spLocks noGrp="1"/>
          </p:cNvSpPr>
          <p:nvPr>
            <p:ph idx="1"/>
          </p:nvPr>
        </p:nvSpPr>
        <p:spPr/>
        <p:txBody>
          <a:bodyPr/>
          <a:lstStyle/>
          <a:p>
            <a:r>
              <a:rPr lang="en-US" dirty="0"/>
              <a:t>It will produce the following black link: </a:t>
            </a:r>
          </a:p>
        </p:txBody>
      </p:sp>
      <p:pic>
        <p:nvPicPr>
          <p:cNvPr id="1026" name="Picture 2"/>
          <p:cNvPicPr>
            <a:picLocks noChangeAspect="1" noChangeArrowheads="1"/>
          </p:cNvPicPr>
          <p:nvPr/>
        </p:nvPicPr>
        <p:blipFill>
          <a:blip r:embed="rId2"/>
          <a:srcRect/>
          <a:stretch>
            <a:fillRect/>
          </a:stretch>
        </p:blipFill>
        <p:spPr bwMode="auto">
          <a:xfrm>
            <a:off x="642910" y="2357430"/>
            <a:ext cx="8101069" cy="500066"/>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:visited pseudo-class</a:t>
            </a:r>
            <a:endParaRPr lang="en-US" dirty="0"/>
          </a:p>
        </p:txBody>
      </p:sp>
      <p:sp>
        <p:nvSpPr>
          <p:cNvPr id="3" name="Content Placeholder 2"/>
          <p:cNvSpPr>
            <a:spLocks noGrp="1"/>
          </p:cNvSpPr>
          <p:nvPr>
            <p:ph idx="1"/>
          </p:nvPr>
        </p:nvSpPr>
        <p:spPr/>
        <p:txBody>
          <a:bodyPr/>
          <a:lstStyle/>
          <a:p>
            <a:r>
              <a:rPr lang="en-US" dirty="0"/>
              <a:t>The following example demonstrates how to use </a:t>
            </a:r>
            <a:r>
              <a:rPr lang="en-US" i="1" dirty="0"/>
              <a:t>:visited</a:t>
            </a:r>
            <a:r>
              <a:rPr lang="en-US" dirty="0"/>
              <a:t> class to set the color of the visited links. </a:t>
            </a:r>
          </a:p>
          <a:p>
            <a:r>
              <a:rPr lang="en-US" dirty="0"/>
              <a:t>Possible values could be any color name in any valid format.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2720</TotalTime>
  <Words>2677</Words>
  <Application>Microsoft Office PowerPoint</Application>
  <PresentationFormat>On-screen Show (4:3)</PresentationFormat>
  <Paragraphs>289</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Office Theme</vt:lpstr>
      <vt:lpstr>CSS PSEUDO CLASSES </vt:lpstr>
      <vt:lpstr>PSEUDO CLASSES </vt:lpstr>
      <vt:lpstr>PSEUDO CLASSES </vt:lpstr>
      <vt:lpstr>PSEUDO CLASSES </vt:lpstr>
      <vt:lpstr>PSEUDO CLASSES </vt:lpstr>
      <vt:lpstr>PSEUDO CLASSES </vt:lpstr>
      <vt:lpstr>The :link pseudo-class</vt:lpstr>
      <vt:lpstr>The :link pseudo-class</vt:lpstr>
      <vt:lpstr>The :visited pseudo-class</vt:lpstr>
      <vt:lpstr>The :visited pseudo-class</vt:lpstr>
      <vt:lpstr>The :hover pseudo-class</vt:lpstr>
      <vt:lpstr>The :hover pseudo-class</vt:lpstr>
      <vt:lpstr>The :active pseudo-class</vt:lpstr>
      <vt:lpstr>The :active pseudo-class</vt:lpstr>
      <vt:lpstr>The :focus pseudo-class</vt:lpstr>
      <vt:lpstr>The :focus pseudo-class</vt:lpstr>
      <vt:lpstr>The :first-child pseudo-class</vt:lpstr>
      <vt:lpstr>The :first-child pseudo-class</vt:lpstr>
      <vt:lpstr>The :first-child pseudo-class</vt:lpstr>
      <vt:lpstr>The :first-child pseudo-class</vt:lpstr>
      <vt:lpstr>The :lang pseudo-class</vt:lpstr>
      <vt:lpstr>The :lang pseudo-class</vt:lpstr>
      <vt:lpstr>The :lang pseudo-class</vt:lpstr>
      <vt:lpstr>The :lang pseudo-class</vt:lpstr>
      <vt:lpstr>PSEUDO ELEMENTS </vt:lpstr>
      <vt:lpstr>PSEUDO ELEMENTS </vt:lpstr>
      <vt:lpstr>PSEUDO ELEMENTS </vt:lpstr>
      <vt:lpstr>The :first-line pseudo-element</vt:lpstr>
      <vt:lpstr>The :first-line pseudo-element</vt:lpstr>
      <vt:lpstr>The :first-line pseudo-element</vt:lpstr>
      <vt:lpstr>The :first-line pseudo-element</vt:lpstr>
      <vt:lpstr>The :first-letter pseudo-element</vt:lpstr>
      <vt:lpstr>The :first-letter pseudo-element</vt:lpstr>
      <vt:lpstr>The :first-letter pseudo-element</vt:lpstr>
      <vt:lpstr>The :first-letter pseudo-element</vt:lpstr>
      <vt:lpstr>The :before pseudo-element</vt:lpstr>
      <vt:lpstr>The :before pseudo-element</vt:lpstr>
      <vt:lpstr>The :before pseudo-element</vt:lpstr>
      <vt:lpstr>The :after pseudo-element</vt:lpstr>
      <vt:lpstr>The :after pseudo-element</vt:lpstr>
      <vt:lpstr>The :after pseudo-element</vt:lpstr>
      <vt:lpstr>@ RULES </vt:lpstr>
      <vt:lpstr>The @import Rule</vt:lpstr>
      <vt:lpstr>The @import Rule</vt:lpstr>
      <vt:lpstr>The @import Rule</vt:lpstr>
      <vt:lpstr>The @charset Rule</vt:lpstr>
      <vt:lpstr>The @charset Rule</vt:lpstr>
      <vt:lpstr>The @charset Rule</vt:lpstr>
      <vt:lpstr>The @charset Rule</vt:lpstr>
      <vt:lpstr>The @font-face Rule</vt:lpstr>
      <vt:lpstr>The @font-face Rule</vt:lpstr>
      <vt:lpstr>The @font-face Rule</vt:lpstr>
      <vt:lpstr>The @font-face Rule</vt:lpstr>
      <vt:lpstr>The !important Rule</vt:lpstr>
      <vt:lpstr>The !important Rule</vt:lpstr>
      <vt:lpstr>The !important Rule</vt:lpstr>
      <vt:lpstr>The !important Rule</vt:lpstr>
      <vt:lpstr>The !important Rule</vt:lpstr>
      <vt:lpstr>The !important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Fareed</dc:creator>
  <cp:lastModifiedBy>Faculty PC 03</cp:lastModifiedBy>
  <cp:revision>435</cp:revision>
  <dcterms:created xsi:type="dcterms:W3CDTF">2015-08-03T03:09:28Z</dcterms:created>
  <dcterms:modified xsi:type="dcterms:W3CDTF">2025-01-22T07:02:06Z</dcterms:modified>
</cp:coreProperties>
</file>