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Carpent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86" y="3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7-17T07:23:37.414" idx="2">
    <p:pos x="6000" y="100"/>
    <p:text>Hi Team, 
I updated your title to reflect the company name :) 
Do you want to consider changing the title to something like "A review of Offuture company performance from 2011 to 2014. Or something similar :) Just make a more catchy title for the client :)</p:text>
  </p:cm>
  <p:cm authorId="0" dt="2021-07-17T07:26:00.924" idx="1">
    <p:pos x="6000" y="0"/>
    <p:text>Team, let's have a catch up Monday morning :) I think we need to trim your presentation a little. 
27 slides gives you 22 seconds per slide !  Let's clean up and polish Monday morning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503fb9b5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503fb9b5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Sales matches order count ( other than uncharacteristic dip from nov - dec in 2014 q4) increase but profit margin does not. No real pattern in the how the profit margin has changed from 2011 - 2014</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503fb9b5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503fb9b5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Furniture avg(sales) = 416.25</a:t>
            </a:r>
            <a:endParaRPr/>
          </a:p>
          <a:p>
            <a:pPr marL="0" lvl="0" indent="0" algn="l" rtl="0">
              <a:spcBef>
                <a:spcPts val="0"/>
              </a:spcBef>
              <a:spcAft>
                <a:spcPts val="0"/>
              </a:spcAft>
              <a:buNone/>
            </a:pPr>
            <a:r>
              <a:rPr lang="en-GB"/>
              <a:t>Office supplies avg(sales) = 121.10</a:t>
            </a:r>
            <a:endParaRPr/>
          </a:p>
          <a:p>
            <a:pPr marL="0" lvl="0" indent="0" algn="l" rtl="0">
              <a:spcBef>
                <a:spcPts val="0"/>
              </a:spcBef>
              <a:spcAft>
                <a:spcPts val="0"/>
              </a:spcAft>
              <a:buNone/>
            </a:pPr>
            <a:r>
              <a:rPr lang="en-GB"/>
              <a:t>Technology avg(sales) = 467.86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504b4f215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504b4f21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What is average shipping time and did it affect order count by region?</a:t>
            </a:r>
            <a:endParaRPr/>
          </a:p>
          <a:p>
            <a:pPr marL="0" lvl="0" indent="0" algn="l" rtl="0">
              <a:lnSpc>
                <a:spcPct val="115000"/>
              </a:lnSpc>
              <a:spcBef>
                <a:spcPts val="0"/>
              </a:spcBef>
              <a:spcAft>
                <a:spcPts val="0"/>
              </a:spcAft>
              <a:buClr>
                <a:schemeClr val="dk1"/>
              </a:buClr>
              <a:buSzPts val="1100"/>
              <a:buFont typeface="Arial"/>
              <a:buNone/>
            </a:pPr>
            <a:r>
              <a:rPr lang="en-GB"/>
              <a:t>Average shipping time is around 4 days.For standard class delivery, average shipping time is 5 days.Average shipping time for second class and first class is 3 and 2 days respectively.</a:t>
            </a:r>
            <a:endParaRPr/>
          </a:p>
          <a:p>
            <a:pPr marL="0" lvl="0" indent="0" algn="l" rtl="0">
              <a:lnSpc>
                <a:spcPct val="115000"/>
              </a:lnSpc>
              <a:spcBef>
                <a:spcPts val="0"/>
              </a:spcBef>
              <a:spcAft>
                <a:spcPts val="0"/>
              </a:spcAft>
              <a:buClr>
                <a:schemeClr val="dk1"/>
              </a:buClr>
              <a:buSzPts val="1100"/>
              <a:buFont typeface="Arial"/>
              <a:buNone/>
            </a:pPr>
            <a:r>
              <a:rPr lang="en-GB"/>
              <a:t>Overall, standard class is the most chosen shipping mode and second class is the second popular shipping mode. First class shipping model is rarely chosen. The least chosen shipping mode is</a:t>
            </a:r>
            <a:endParaRPr/>
          </a:p>
          <a:p>
            <a:pPr marL="0" lvl="0" indent="0" algn="l" rtl="0">
              <a:lnSpc>
                <a:spcPct val="115000"/>
              </a:lnSpc>
              <a:spcBef>
                <a:spcPts val="0"/>
              </a:spcBef>
              <a:spcAft>
                <a:spcPts val="0"/>
              </a:spcAft>
              <a:buClr>
                <a:schemeClr val="dk1"/>
              </a:buClr>
              <a:buSzPts val="1100"/>
              <a:buFont typeface="Arial"/>
              <a:buNone/>
            </a:pPr>
            <a:r>
              <a:rPr lang="en-GB"/>
              <a:t>Same day.The trend in shipping time is same across all regions. So it can be observed that, shipping time did not impact the purchases made by customers.</a:t>
            </a:r>
            <a:endParaRPr/>
          </a:p>
          <a:p>
            <a:pPr marL="0" lvl="0" indent="0" algn="l" rtl="0">
              <a:lnSpc>
                <a:spcPct val="115000"/>
              </a:lnSpc>
              <a:spcBef>
                <a:spcPts val="0"/>
              </a:spcBef>
              <a:spcAft>
                <a:spcPts val="0"/>
              </a:spcAft>
              <a:buClr>
                <a:schemeClr val="dk1"/>
              </a:buClr>
              <a:buSzPts val="1100"/>
              <a:buFont typeface="Arial"/>
              <a:buNone/>
            </a:pPr>
            <a:r>
              <a:rPr lang="en-GB"/>
              <a:t>Central region has the highest number of orders while least number of order were received from Canada.</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5b5173293_1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5b5173293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504b4f21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504b4f2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It is observed that office supplies has the maximum number of orders.</a:t>
            </a:r>
            <a:endParaRPr/>
          </a:p>
          <a:p>
            <a:pPr marL="0" lvl="0" indent="0" algn="l" rtl="0">
              <a:lnSpc>
                <a:spcPct val="115000"/>
              </a:lnSpc>
              <a:spcBef>
                <a:spcPts val="0"/>
              </a:spcBef>
              <a:spcAft>
                <a:spcPts val="0"/>
              </a:spcAft>
              <a:buClr>
                <a:schemeClr val="dk1"/>
              </a:buClr>
              <a:buSzPts val="1100"/>
              <a:buFont typeface="Arial"/>
              <a:buNone/>
            </a:pPr>
            <a:r>
              <a:rPr lang="en-GB"/>
              <a:t>Technology category has the highest number of sales around the world.</a:t>
            </a:r>
            <a:endParaRPr/>
          </a:p>
          <a:p>
            <a:pPr marL="0" lvl="0" indent="0" algn="l" rtl="0">
              <a:lnSpc>
                <a:spcPct val="115000"/>
              </a:lnSpc>
              <a:spcBef>
                <a:spcPts val="0"/>
              </a:spcBef>
              <a:spcAft>
                <a:spcPts val="0"/>
              </a:spcAft>
              <a:buClr>
                <a:schemeClr val="dk1"/>
              </a:buClr>
              <a:buSzPts val="1100"/>
              <a:buFont typeface="Arial"/>
              <a:buNone/>
            </a:pPr>
            <a:r>
              <a:rPr lang="en-GB"/>
              <a:t>The highest profitable category is Technology. An interesting point is that Furniture is the second most sold category but the least profitable category.</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504b4f21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504b4f21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Majority of our customers are consumers. Home office customers are the least. Most of the sales are made by consumers. Consumer segment is  the most gainful for the offuture company.</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503fb9b54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503fb9b54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Furniture category, chairs are most profitable and tables made negative profit of around -64K subcategory, whichObserving Office supplies category, Appliances contributed to the highest profit while fasteners added least to the total profit made by office supplies.Looking technology category,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5b5173293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5b517329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Figure on the left hand side shows profit margin of sub category broken down by product name.These are all the products which have profit margin above 40%. The number on the bar graph indicate the count of orders for each product.We can see that paper products have high profit margin on minimal sales so may we should push these products more.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Figure on the right hand side indicates the list of products which have the order count above 45 and profit margin more than 20%.we can see staples contribute to the highest profit whilst all other products did not show very high profit.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Above Figures show most profitable products. Paper products show high profit margin off minimal sales so maybe should push those products more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503fb9b54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503fb9b5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RightTop tables show least profitable products.</a:t>
            </a:r>
            <a:endParaRPr/>
          </a:p>
          <a:p>
            <a:pPr marL="0" lvl="0" indent="0" algn="l" rtl="0">
              <a:spcBef>
                <a:spcPts val="0"/>
              </a:spcBef>
              <a:spcAft>
                <a:spcPts val="0"/>
              </a:spcAft>
              <a:buNone/>
            </a:pPr>
            <a:r>
              <a:rPr lang="en-GB"/>
              <a:t>Left table shows subcategory broken down by products which have the highest negative profit margin.It shows most of the time these products were part of highly discounted orders.(In next slides, my colleague george will explain relationship between profit margin and discount it in more detail)</a:t>
            </a:r>
            <a:endParaRPr/>
          </a:p>
          <a:p>
            <a:pPr marL="0" lvl="0" indent="0" algn="l" rtl="0">
              <a:spcBef>
                <a:spcPts val="0"/>
              </a:spcBef>
              <a:spcAft>
                <a:spcPts val="0"/>
              </a:spcAft>
              <a:buNone/>
            </a:pPr>
            <a:r>
              <a:rPr lang="en-GB"/>
              <a:t>Right table demonstrated the list of products which have number of sales more than 20 but have negative profit margin. The product samsung audio Dock with caller ID in Phone subcategory contributed the highest in negative profit margin</a:t>
            </a:r>
            <a:endParaRPr/>
          </a:p>
          <a:p>
            <a:pPr marL="0" lvl="0" indent="0" algn="l" rtl="0">
              <a:spcBef>
                <a:spcPts val="0"/>
              </a:spcBef>
              <a:spcAft>
                <a:spcPts val="0"/>
              </a:spcAft>
              <a:buNone/>
            </a:pPr>
            <a:endParaRPr/>
          </a:p>
          <a:p>
            <a:pPr marL="0" lvl="0" indent="0" algn="l" rtl="0">
              <a:spcBef>
                <a:spcPts val="0"/>
              </a:spcBef>
              <a:spcAft>
                <a:spcPts val="0"/>
              </a:spcAft>
              <a:buNone/>
            </a:pPr>
            <a:r>
              <a:rPr lang="en-GB"/>
              <a:t> Top left based of profit margin alone and showing that most of the time they were apart of highly discounted orders. Top right based off of profit margin and them being ordered over 20 different times.</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5b5173293_1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5b5173293_1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504b4f2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504b4f2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e504b4f215_5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e504b4f215_5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These next few slides I will be discussing the matter of profit and how you can stop prevent the loss of it.</a:t>
            </a:r>
            <a:endParaRPr/>
          </a:p>
          <a:p>
            <a:pPr marL="0" lvl="0" indent="0" algn="l" rtl="0">
              <a:spcBef>
                <a:spcPts val="0"/>
              </a:spcBef>
              <a:spcAft>
                <a:spcPts val="0"/>
              </a:spcAft>
              <a:buNone/>
            </a:pPr>
            <a:r>
              <a:rPr lang="en-GB"/>
              <a:t>There is a reasonable correlation between sales and profit in office supplies and technology apart from some months. But in furniture there is clearly a larger divergence especially nearer to the end..</a:t>
            </a:r>
            <a:r>
              <a:rPr lang="en-GB" sz="1300">
                <a:solidFill>
                  <a:srgbClr val="424242"/>
                </a:solidFill>
                <a:latin typeface="Nunito"/>
                <a:ea typeface="Nunito"/>
                <a:cs typeface="Nunito"/>
                <a:sym typeface="Nunito"/>
              </a:rPr>
              <a:t>One of the things that are affecting profit is the level of discount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504b4f215_5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e504b4f215_5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we increase our level of discount, we move towards a loss making position. This especially shows where we give a discount of 40% or more.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503fb9b54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e503fb9b5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table here shows that furniture has a much higher average discount comparing to the other categories, however when we dissect and look into products that has been sold with an average discount of 0.4 or more, we can find that the amount of products with these discounts is quite balanced through all categories.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e5a487bd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e5a487b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Clearly in this graph, tables has the highest average discount but we can also see as it is the darkest shade of green which mean it is also the highest average product price, so as a consequence this is giving away more profit from our highest valued sub-category. As we have seen earlier, tables are the only sub-category that makes a loss, this is not surprising with the level of discount and high pricing.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503fb9b54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503fb9b54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table is a list of customers who generates a loss of more than £15 per item purchased and as you can see in the profit column, a lot of money is loss, in fact it is almost £50,000 just from 23 of your 795 customers! This is largely because almost all of these customers have a half of their quantity discounted.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5a5787886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5a5787886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All these customers have generated a loss of £1875 or more, this is mainly because the average discount is around 20% across all items. There is an exception with Cindy Stewart.</a:t>
            </a:r>
            <a:endParaRPr/>
          </a:p>
          <a:p>
            <a:pPr marL="0" lvl="0" indent="0" algn="l" rtl="0">
              <a:spcBef>
                <a:spcPts val="0"/>
              </a:spcBef>
              <a:spcAft>
                <a:spcPts val="0"/>
              </a:spcAft>
              <a:buNone/>
            </a:pPr>
            <a:r>
              <a:rPr lang="en-GB"/>
              <a:t>Cindy Stewart is anomalous as we can see that Cindy Stewart has a much lower average discount rate comparing to the other customers, the reason Cindy Stewart has a huge profit loss is one of the purchases was a 3D printer with a 70% discount and was already selling underpriced.This order alone has a loss of £6,600! Most of the other orders did not have a discount given to Cindy Stewart.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504b4f215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504b4f21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5b5173293_1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5b5173293_1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5b5173293_1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5b5173293_1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04b4f2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04b4f2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has a global reach shipping to 147 countries worldwide</a:t>
            </a:r>
            <a:endParaRPr/>
          </a:p>
          <a:p>
            <a:pPr marL="0" lvl="0" indent="0" algn="l" rtl="0">
              <a:spcBef>
                <a:spcPts val="0"/>
              </a:spcBef>
              <a:spcAft>
                <a:spcPts val="0"/>
              </a:spcAft>
              <a:buNone/>
            </a:pPr>
            <a:r>
              <a:rPr lang="en-GB"/>
              <a:t>You can see via the graphs that the countries where the profit margin was negative were not one of the countries with the highest sales.</a:t>
            </a:r>
            <a:endParaRPr/>
          </a:p>
          <a:p>
            <a:pPr marL="0" lvl="0" indent="0" algn="l" rtl="0">
              <a:spcBef>
                <a:spcPts val="0"/>
              </a:spcBef>
              <a:spcAft>
                <a:spcPts val="0"/>
              </a:spcAft>
              <a:buNone/>
            </a:pPr>
            <a:r>
              <a:rPr lang="en-GB"/>
              <a:t>Also you can see the the US clearly had the most sales but that didn’t equate to a large profit margin.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504b4f215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504b4f215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Top 10 countries by profit. United states is the most profitable country.China and India are second and third in the list by profit.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504b4f215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e504b4f215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Central region is the most profitable. Canada and southeast Asia are the least profitable regions. APAC is at top of the list in terms of profit. EU and US are at second and third number by profit. Canada market is the least gainful.</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5b5173293_1_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5b5173293_1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504b4f21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504b4f21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Upward trend </a:t>
            </a:r>
            <a:endParaRPr/>
          </a:p>
          <a:p>
            <a:pPr marL="0" lvl="0" indent="0" algn="l" rtl="0">
              <a:spcBef>
                <a:spcPts val="0"/>
              </a:spcBef>
              <a:spcAft>
                <a:spcPts val="0"/>
              </a:spcAft>
              <a:buNone/>
            </a:pPr>
            <a:r>
              <a:rPr lang="en-GB"/>
              <a:t>11 -&gt; 12 : 20.34% increase</a:t>
            </a:r>
            <a:endParaRPr/>
          </a:p>
          <a:p>
            <a:pPr marL="0" lvl="0" indent="0" algn="l" rtl="0">
              <a:spcBef>
                <a:spcPts val="0"/>
              </a:spcBef>
              <a:spcAft>
                <a:spcPts val="0"/>
              </a:spcAft>
              <a:buNone/>
            </a:pPr>
            <a:r>
              <a:rPr lang="en-GB"/>
              <a:t>12 -&gt; 13 : 25.79% increase</a:t>
            </a:r>
            <a:endParaRPr/>
          </a:p>
          <a:p>
            <a:pPr marL="0" lvl="0" indent="0" algn="l" rtl="0">
              <a:spcBef>
                <a:spcPts val="0"/>
              </a:spcBef>
              <a:spcAft>
                <a:spcPts val="0"/>
              </a:spcAft>
              <a:buNone/>
            </a:pPr>
            <a:r>
              <a:rPr lang="en-GB"/>
              <a:t>13 -&gt; 14 : 26.93% increase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503fb9b54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503fb9b54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Recurring pattern between quarters each year.</a:t>
            </a:r>
            <a:endParaRPr/>
          </a:p>
          <a:p>
            <a:pPr marL="0" lvl="0" indent="0" algn="l" rtl="0">
              <a:spcBef>
                <a:spcPts val="0"/>
              </a:spcBef>
              <a:spcAft>
                <a:spcPts val="0"/>
              </a:spcAft>
              <a:buNone/>
            </a:pPr>
            <a:r>
              <a:rPr lang="en-GB"/>
              <a:t>Uncharacteristic dip from nov - dec in 2012 q4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latin typeface="Arial"/>
                <a:ea typeface="Arial"/>
                <a:cs typeface="Arial"/>
                <a:sym typeface="Arial"/>
              </a:rPr>
              <a:t>Patterns and Trends in Offuture Sales Data Between 2011-2014</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3416675" y="2553450"/>
            <a:ext cx="5523676" cy="2361925"/>
          </a:xfrm>
          <a:prstGeom prst="rect">
            <a:avLst/>
          </a:prstGeom>
          <a:noFill/>
          <a:ln>
            <a:noFill/>
          </a:ln>
        </p:spPr>
      </p:pic>
      <p:pic>
        <p:nvPicPr>
          <p:cNvPr id="334" name="Google Shape;334;p22"/>
          <p:cNvPicPr preferRelativeResize="0"/>
          <p:nvPr/>
        </p:nvPicPr>
        <p:blipFill>
          <a:blip r:embed="rId4">
            <a:alphaModFix/>
          </a:blip>
          <a:stretch>
            <a:fillRect/>
          </a:stretch>
        </p:blipFill>
        <p:spPr>
          <a:xfrm>
            <a:off x="3529250" y="260900"/>
            <a:ext cx="5216550" cy="2204300"/>
          </a:xfrm>
          <a:prstGeom prst="rect">
            <a:avLst/>
          </a:prstGeom>
          <a:noFill/>
          <a:ln>
            <a:noFill/>
          </a:ln>
        </p:spPr>
      </p:pic>
      <p:sp>
        <p:nvSpPr>
          <p:cNvPr id="335" name="Google Shape;335;p22"/>
          <p:cNvSpPr txBox="1">
            <a:spLocks noGrp="1"/>
          </p:cNvSpPr>
          <p:nvPr>
            <p:ph type="title"/>
          </p:nvPr>
        </p:nvSpPr>
        <p:spPr>
          <a:xfrm>
            <a:off x="291925" y="1716450"/>
            <a:ext cx="2814300" cy="171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Comparing the Increase in Orders to Sales and Profit Margin across each Quarter </a:t>
            </a:r>
            <a:r>
              <a:rPr lang="en-GB" sz="2320"/>
              <a:t> </a:t>
            </a:r>
            <a:endParaRPr sz="232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52650" y="1798650"/>
            <a:ext cx="2814300" cy="15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Breakdown of Order Count Against Category, Segment and Order Date</a:t>
            </a:r>
            <a:r>
              <a:rPr lang="en-GB" sz="2320"/>
              <a:t> </a:t>
            </a:r>
            <a:endParaRPr sz="2320"/>
          </a:p>
        </p:txBody>
      </p:sp>
      <p:pic>
        <p:nvPicPr>
          <p:cNvPr id="341" name="Google Shape;341;p23"/>
          <p:cNvPicPr preferRelativeResize="0"/>
          <p:nvPr/>
        </p:nvPicPr>
        <p:blipFill>
          <a:blip r:embed="rId3">
            <a:alphaModFix/>
          </a:blip>
          <a:stretch>
            <a:fillRect/>
          </a:stretch>
        </p:blipFill>
        <p:spPr>
          <a:xfrm>
            <a:off x="3041250" y="150075"/>
            <a:ext cx="5802174" cy="2176400"/>
          </a:xfrm>
          <a:prstGeom prst="rect">
            <a:avLst/>
          </a:prstGeom>
          <a:noFill/>
          <a:ln>
            <a:noFill/>
          </a:ln>
        </p:spPr>
      </p:pic>
      <p:pic>
        <p:nvPicPr>
          <p:cNvPr id="342" name="Google Shape;342;p23"/>
          <p:cNvPicPr preferRelativeResize="0"/>
          <p:nvPr/>
        </p:nvPicPr>
        <p:blipFill>
          <a:blip r:embed="rId4">
            <a:alphaModFix/>
          </a:blip>
          <a:stretch>
            <a:fillRect/>
          </a:stretch>
        </p:blipFill>
        <p:spPr>
          <a:xfrm>
            <a:off x="3212100" y="2326487"/>
            <a:ext cx="5631325" cy="2551725"/>
          </a:xfrm>
          <a:prstGeom prst="rect">
            <a:avLst/>
          </a:prstGeom>
          <a:noFill/>
          <a:ln>
            <a:noFill/>
          </a:ln>
        </p:spPr>
      </p:pic>
      <p:pic>
        <p:nvPicPr>
          <p:cNvPr id="343" name="Google Shape;343;p23"/>
          <p:cNvPicPr preferRelativeResize="0"/>
          <p:nvPr/>
        </p:nvPicPr>
        <p:blipFill>
          <a:blip r:embed="rId5">
            <a:alphaModFix/>
          </a:blip>
          <a:stretch>
            <a:fillRect/>
          </a:stretch>
        </p:blipFill>
        <p:spPr>
          <a:xfrm>
            <a:off x="4893925" y="2719075"/>
            <a:ext cx="936300" cy="659000"/>
          </a:xfrm>
          <a:prstGeom prst="rect">
            <a:avLst/>
          </a:prstGeom>
          <a:noFill/>
          <a:ln>
            <a:noFill/>
          </a:ln>
        </p:spPr>
      </p:pic>
      <p:sp>
        <p:nvSpPr>
          <p:cNvPr id="344" name="Google Shape;344;p23"/>
          <p:cNvSpPr txBox="1"/>
          <p:nvPr/>
        </p:nvSpPr>
        <p:spPr>
          <a:xfrm rot="-5400000">
            <a:off x="2390700" y="3362913"/>
            <a:ext cx="1443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Nunito"/>
                <a:ea typeface="Nunito"/>
                <a:cs typeface="Nunito"/>
                <a:sym typeface="Nunito"/>
              </a:rPr>
              <a:t>No. of Orders</a:t>
            </a:r>
            <a:endParaRPr sz="1000">
              <a:latin typeface="Nunito"/>
              <a:ea typeface="Nunito"/>
              <a:cs typeface="Nunito"/>
              <a:sym typeface="Nunito"/>
            </a:endParaRPr>
          </a:p>
        </p:txBody>
      </p:sp>
      <p:sp>
        <p:nvSpPr>
          <p:cNvPr id="345" name="Google Shape;345;p23"/>
          <p:cNvSpPr txBox="1"/>
          <p:nvPr/>
        </p:nvSpPr>
        <p:spPr>
          <a:xfrm rot="-5400000">
            <a:off x="2246425" y="1068925"/>
            <a:ext cx="1443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Nunito"/>
                <a:ea typeface="Nunito"/>
                <a:cs typeface="Nunito"/>
                <a:sym typeface="Nunito"/>
              </a:rPr>
              <a:t>No. of Orders</a:t>
            </a: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24"/>
          <p:cNvPicPr preferRelativeResize="0"/>
          <p:nvPr/>
        </p:nvPicPr>
        <p:blipFill rotWithShape="1">
          <a:blip r:embed="rId3">
            <a:alphaModFix/>
          </a:blip>
          <a:srcRect r="1883"/>
          <a:stretch/>
        </p:blipFill>
        <p:spPr>
          <a:xfrm>
            <a:off x="280075" y="623775"/>
            <a:ext cx="8540226" cy="4478600"/>
          </a:xfrm>
          <a:prstGeom prst="rect">
            <a:avLst/>
          </a:prstGeom>
          <a:noFill/>
          <a:ln>
            <a:noFill/>
          </a:ln>
        </p:spPr>
      </p:pic>
      <p:sp>
        <p:nvSpPr>
          <p:cNvPr id="351" name="Google Shape;351;p24"/>
          <p:cNvSpPr txBox="1">
            <a:spLocks noGrp="1"/>
          </p:cNvSpPr>
          <p:nvPr>
            <p:ph type="title"/>
          </p:nvPr>
        </p:nvSpPr>
        <p:spPr>
          <a:xfrm>
            <a:off x="826475" y="35175"/>
            <a:ext cx="7341000" cy="5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Average Shipping time and Order Count By Region</a:t>
            </a:r>
            <a:endParaRPr sz="212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Arial"/>
                <a:ea typeface="Arial"/>
                <a:cs typeface="Arial"/>
                <a:sym typeface="Arial"/>
              </a:rPr>
              <a:t>Breakdown of Offuture Profit and Sales</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26"/>
          <p:cNvPicPr preferRelativeResize="0"/>
          <p:nvPr/>
        </p:nvPicPr>
        <p:blipFill rotWithShape="1">
          <a:blip r:embed="rId3">
            <a:alphaModFix/>
          </a:blip>
          <a:srcRect l="1085" r="2853"/>
          <a:stretch/>
        </p:blipFill>
        <p:spPr>
          <a:xfrm>
            <a:off x="406425" y="568250"/>
            <a:ext cx="8325175" cy="4423251"/>
          </a:xfrm>
          <a:prstGeom prst="rect">
            <a:avLst/>
          </a:prstGeom>
          <a:noFill/>
          <a:ln>
            <a:noFill/>
          </a:ln>
        </p:spPr>
      </p:pic>
      <p:sp>
        <p:nvSpPr>
          <p:cNvPr id="362" name="Google Shape;362;p26"/>
          <p:cNvSpPr txBox="1">
            <a:spLocks noGrp="1"/>
          </p:cNvSpPr>
          <p:nvPr>
            <p:ph type="title"/>
          </p:nvPr>
        </p:nvSpPr>
        <p:spPr>
          <a:xfrm>
            <a:off x="1775550" y="25850"/>
            <a:ext cx="5592900" cy="5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Sales and Profit by Category</a:t>
            </a:r>
            <a:endParaRPr sz="212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27"/>
          <p:cNvPicPr preferRelativeResize="0"/>
          <p:nvPr/>
        </p:nvPicPr>
        <p:blipFill rotWithShape="1">
          <a:blip r:embed="rId3">
            <a:alphaModFix/>
          </a:blip>
          <a:srcRect l="860" t="50399" r="49995"/>
          <a:stretch/>
        </p:blipFill>
        <p:spPr>
          <a:xfrm>
            <a:off x="108800" y="1656825"/>
            <a:ext cx="5279026" cy="2711874"/>
          </a:xfrm>
          <a:prstGeom prst="rect">
            <a:avLst/>
          </a:prstGeom>
          <a:noFill/>
          <a:ln>
            <a:noFill/>
          </a:ln>
        </p:spPr>
      </p:pic>
      <p:pic>
        <p:nvPicPr>
          <p:cNvPr id="368" name="Google Shape;368;p27"/>
          <p:cNvPicPr preferRelativeResize="0"/>
          <p:nvPr/>
        </p:nvPicPr>
        <p:blipFill rotWithShape="1">
          <a:blip r:embed="rId3">
            <a:alphaModFix/>
          </a:blip>
          <a:srcRect l="50004" r="2489"/>
          <a:stretch/>
        </p:blipFill>
        <p:spPr>
          <a:xfrm>
            <a:off x="5387950" y="1126475"/>
            <a:ext cx="3594798" cy="3851426"/>
          </a:xfrm>
          <a:prstGeom prst="rect">
            <a:avLst/>
          </a:prstGeom>
          <a:noFill/>
          <a:ln>
            <a:noFill/>
          </a:ln>
        </p:spPr>
      </p:pic>
      <p:sp>
        <p:nvSpPr>
          <p:cNvPr id="369" name="Google Shape;369;p27"/>
          <p:cNvSpPr txBox="1">
            <a:spLocks noGrp="1"/>
          </p:cNvSpPr>
          <p:nvPr>
            <p:ph type="title"/>
          </p:nvPr>
        </p:nvSpPr>
        <p:spPr>
          <a:xfrm>
            <a:off x="1851150" y="321475"/>
            <a:ext cx="5592900" cy="5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Sales and Profit By Segment</a:t>
            </a:r>
            <a:endParaRPr sz="212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28"/>
          <p:cNvPicPr preferRelativeResize="0"/>
          <p:nvPr/>
        </p:nvPicPr>
        <p:blipFill rotWithShape="1">
          <a:blip r:embed="rId3">
            <a:alphaModFix/>
          </a:blip>
          <a:srcRect t="4816"/>
          <a:stretch/>
        </p:blipFill>
        <p:spPr>
          <a:xfrm>
            <a:off x="973675" y="522600"/>
            <a:ext cx="7291650" cy="4520225"/>
          </a:xfrm>
          <a:prstGeom prst="rect">
            <a:avLst/>
          </a:prstGeom>
          <a:noFill/>
          <a:ln>
            <a:noFill/>
          </a:ln>
        </p:spPr>
      </p:pic>
      <p:sp>
        <p:nvSpPr>
          <p:cNvPr id="375" name="Google Shape;375;p28"/>
          <p:cNvSpPr txBox="1">
            <a:spLocks noGrp="1"/>
          </p:cNvSpPr>
          <p:nvPr>
            <p:ph type="title"/>
          </p:nvPr>
        </p:nvSpPr>
        <p:spPr>
          <a:xfrm>
            <a:off x="1539700" y="0"/>
            <a:ext cx="5592900" cy="5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Sales and Profit By Sub-Category</a:t>
            </a:r>
            <a:endParaRPr sz="212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29"/>
          <p:cNvPicPr preferRelativeResize="0"/>
          <p:nvPr/>
        </p:nvPicPr>
        <p:blipFill>
          <a:blip r:embed="rId3">
            <a:alphaModFix/>
          </a:blip>
          <a:stretch>
            <a:fillRect/>
          </a:stretch>
        </p:blipFill>
        <p:spPr>
          <a:xfrm>
            <a:off x="4848850" y="1503575"/>
            <a:ext cx="4207099" cy="2333399"/>
          </a:xfrm>
          <a:prstGeom prst="rect">
            <a:avLst/>
          </a:prstGeom>
          <a:noFill/>
          <a:ln>
            <a:noFill/>
          </a:ln>
        </p:spPr>
      </p:pic>
      <p:pic>
        <p:nvPicPr>
          <p:cNvPr id="381" name="Google Shape;381;p29"/>
          <p:cNvPicPr preferRelativeResize="0"/>
          <p:nvPr/>
        </p:nvPicPr>
        <p:blipFill>
          <a:blip r:embed="rId4">
            <a:alphaModFix/>
          </a:blip>
          <a:stretch>
            <a:fillRect/>
          </a:stretch>
        </p:blipFill>
        <p:spPr>
          <a:xfrm>
            <a:off x="256225" y="1522825"/>
            <a:ext cx="4663024" cy="2390350"/>
          </a:xfrm>
          <a:prstGeom prst="rect">
            <a:avLst/>
          </a:prstGeom>
          <a:noFill/>
          <a:ln>
            <a:noFill/>
          </a:ln>
        </p:spPr>
      </p:pic>
      <p:sp>
        <p:nvSpPr>
          <p:cNvPr id="382" name="Google Shape;382;p29"/>
          <p:cNvSpPr txBox="1">
            <a:spLocks noGrp="1"/>
          </p:cNvSpPr>
          <p:nvPr>
            <p:ph type="title"/>
          </p:nvPr>
        </p:nvSpPr>
        <p:spPr>
          <a:xfrm>
            <a:off x="2037625" y="299825"/>
            <a:ext cx="5592900" cy="5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Most Profitable Products</a:t>
            </a:r>
            <a:endParaRPr sz="212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0"/>
          <p:cNvPicPr preferRelativeResize="0"/>
          <p:nvPr/>
        </p:nvPicPr>
        <p:blipFill>
          <a:blip r:embed="rId3">
            <a:alphaModFix/>
          </a:blip>
          <a:stretch>
            <a:fillRect/>
          </a:stretch>
        </p:blipFill>
        <p:spPr>
          <a:xfrm>
            <a:off x="110725" y="1350900"/>
            <a:ext cx="4701274" cy="2441700"/>
          </a:xfrm>
          <a:prstGeom prst="rect">
            <a:avLst/>
          </a:prstGeom>
          <a:noFill/>
          <a:ln>
            <a:noFill/>
          </a:ln>
        </p:spPr>
      </p:pic>
      <p:pic>
        <p:nvPicPr>
          <p:cNvPr id="388" name="Google Shape;388;p30"/>
          <p:cNvPicPr preferRelativeResize="0"/>
          <p:nvPr/>
        </p:nvPicPr>
        <p:blipFill>
          <a:blip r:embed="rId4">
            <a:alphaModFix/>
          </a:blip>
          <a:stretch>
            <a:fillRect/>
          </a:stretch>
        </p:blipFill>
        <p:spPr>
          <a:xfrm>
            <a:off x="4960050" y="1207175"/>
            <a:ext cx="4131476" cy="3090800"/>
          </a:xfrm>
          <a:prstGeom prst="rect">
            <a:avLst/>
          </a:prstGeom>
          <a:noFill/>
          <a:ln>
            <a:noFill/>
          </a:ln>
        </p:spPr>
      </p:pic>
      <p:sp>
        <p:nvSpPr>
          <p:cNvPr id="389" name="Google Shape;389;p30"/>
          <p:cNvSpPr txBox="1">
            <a:spLocks noGrp="1"/>
          </p:cNvSpPr>
          <p:nvPr>
            <p:ph type="title"/>
          </p:nvPr>
        </p:nvSpPr>
        <p:spPr>
          <a:xfrm>
            <a:off x="1657575" y="239575"/>
            <a:ext cx="5592900" cy="5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Least Profitable Products</a:t>
            </a:r>
            <a:endParaRPr sz="212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Arial"/>
                <a:ea typeface="Arial"/>
                <a:cs typeface="Arial"/>
                <a:sym typeface="Arial"/>
              </a:rPr>
              <a:t>Causes of Offuture Profit Loss</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64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100">
                <a:latin typeface="Arial"/>
                <a:ea typeface="Arial"/>
                <a:cs typeface="Arial"/>
                <a:sym typeface="Arial"/>
              </a:rPr>
              <a:t>Agenda</a:t>
            </a:r>
            <a:endParaRPr sz="2100">
              <a:latin typeface="Arial"/>
              <a:ea typeface="Arial"/>
              <a:cs typeface="Arial"/>
              <a:sym typeface="Arial"/>
            </a:endParaRPr>
          </a:p>
        </p:txBody>
      </p:sp>
      <p:sp>
        <p:nvSpPr>
          <p:cNvPr id="284" name="Google Shape;284;p14"/>
          <p:cNvSpPr txBox="1">
            <a:spLocks noGrp="1"/>
          </p:cNvSpPr>
          <p:nvPr>
            <p:ph type="body" idx="1"/>
          </p:nvPr>
        </p:nvSpPr>
        <p:spPr>
          <a:xfrm>
            <a:off x="1303800" y="1537975"/>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Sales &amp; profit across the world </a:t>
            </a:r>
            <a:endParaRPr sz="1600"/>
          </a:p>
          <a:p>
            <a:pPr marL="457200" lvl="0" indent="-330200" algn="l" rtl="0">
              <a:spcBef>
                <a:spcPts val="0"/>
              </a:spcBef>
              <a:spcAft>
                <a:spcPts val="0"/>
              </a:spcAft>
              <a:buSzPts val="1600"/>
              <a:buChar char="-"/>
            </a:pPr>
            <a:r>
              <a:rPr lang="en-GB" sz="1600"/>
              <a:t>Growth of Offuture order count, sales and profit over time</a:t>
            </a:r>
            <a:endParaRPr sz="1600"/>
          </a:p>
          <a:p>
            <a:pPr marL="457200" lvl="0" indent="-330200" algn="l" rtl="0">
              <a:spcBef>
                <a:spcPts val="0"/>
              </a:spcBef>
              <a:spcAft>
                <a:spcPts val="0"/>
              </a:spcAft>
              <a:buSzPts val="1600"/>
              <a:buChar char="-"/>
            </a:pPr>
            <a:r>
              <a:rPr lang="en-GB" sz="1600"/>
              <a:t>Average shipping time and its impact on order count by region</a:t>
            </a:r>
            <a:endParaRPr sz="1600"/>
          </a:p>
          <a:p>
            <a:pPr marL="457200" lvl="0" indent="-330200" algn="l" rtl="0">
              <a:spcBef>
                <a:spcPts val="0"/>
              </a:spcBef>
              <a:spcAft>
                <a:spcPts val="0"/>
              </a:spcAft>
              <a:buSzPts val="1600"/>
              <a:buChar char="-"/>
            </a:pPr>
            <a:r>
              <a:rPr lang="en-GB" sz="1600"/>
              <a:t>Breakdown of profit &amp; sales into segment, category, sub-category and products</a:t>
            </a:r>
            <a:endParaRPr sz="1600"/>
          </a:p>
          <a:p>
            <a:pPr marL="457200" lvl="0" indent="-330200" algn="l" rtl="0">
              <a:spcBef>
                <a:spcPts val="0"/>
              </a:spcBef>
              <a:spcAft>
                <a:spcPts val="0"/>
              </a:spcAft>
              <a:buSzPts val="1600"/>
              <a:buChar char="-"/>
            </a:pPr>
            <a:r>
              <a:rPr lang="en-GB" sz="1600"/>
              <a:t>Loss of profit causes and suggestions to prevent this</a:t>
            </a:r>
            <a:endParaRPr sz="1600"/>
          </a:p>
          <a:p>
            <a:pPr marL="457200" lvl="0" indent="-330200" algn="l" rtl="0">
              <a:spcBef>
                <a:spcPts val="0"/>
              </a:spcBef>
              <a:spcAft>
                <a:spcPts val="0"/>
              </a:spcAft>
              <a:buSzPts val="1600"/>
              <a:buChar char="-"/>
            </a:pPr>
            <a:r>
              <a:rPr lang="en-GB" sz="1600"/>
              <a:t>Key take aways from data analysis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2"/>
          <p:cNvPicPr preferRelativeResize="0"/>
          <p:nvPr/>
        </p:nvPicPr>
        <p:blipFill>
          <a:blip r:embed="rId3">
            <a:alphaModFix/>
          </a:blip>
          <a:stretch>
            <a:fillRect/>
          </a:stretch>
        </p:blipFill>
        <p:spPr>
          <a:xfrm>
            <a:off x="623100" y="395863"/>
            <a:ext cx="7339626" cy="435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3"/>
          <p:cNvSpPr txBox="1">
            <a:spLocks noGrp="1"/>
          </p:cNvSpPr>
          <p:nvPr>
            <p:ph type="body" idx="1"/>
          </p:nvPr>
        </p:nvSpPr>
        <p:spPr>
          <a:xfrm>
            <a:off x="319275" y="1095000"/>
            <a:ext cx="1589400" cy="394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How much discount is given for every order.</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We can see a large area of loss from a discount of 0.4 onwards.</a:t>
            </a:r>
            <a:endParaRPr/>
          </a:p>
        </p:txBody>
      </p:sp>
      <p:pic>
        <p:nvPicPr>
          <p:cNvPr id="405" name="Google Shape;405;p33"/>
          <p:cNvPicPr preferRelativeResize="0"/>
          <p:nvPr/>
        </p:nvPicPr>
        <p:blipFill>
          <a:blip r:embed="rId3">
            <a:alphaModFix/>
          </a:blip>
          <a:stretch>
            <a:fillRect/>
          </a:stretch>
        </p:blipFill>
        <p:spPr>
          <a:xfrm>
            <a:off x="1959551" y="400925"/>
            <a:ext cx="6837825" cy="406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body" idx="1"/>
          </p:nvPr>
        </p:nvSpPr>
        <p:spPr>
          <a:xfrm>
            <a:off x="2640200" y="1212550"/>
            <a:ext cx="5454300" cy="346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As we have mentioned that giving a product of a discount of 0.4 or more will generally give you a loss,</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There are 163 Products with an average discount of 0.4 or more</a:t>
            </a:r>
            <a:endParaRPr/>
          </a:p>
          <a:p>
            <a:pPr marL="0" lvl="0" indent="0" algn="l" rtl="0">
              <a:spcBef>
                <a:spcPts val="1200"/>
              </a:spcBef>
              <a:spcAft>
                <a:spcPts val="0"/>
              </a:spcAft>
              <a:buNone/>
            </a:pPr>
            <a:r>
              <a:rPr lang="en-GB"/>
              <a:t>36 of those are Furniture (4.3% of all furniture products)</a:t>
            </a:r>
            <a:endParaRPr/>
          </a:p>
          <a:p>
            <a:pPr marL="0" lvl="0" indent="0" algn="l" rtl="0">
              <a:spcBef>
                <a:spcPts val="1200"/>
              </a:spcBef>
              <a:spcAft>
                <a:spcPts val="0"/>
              </a:spcAft>
              <a:buNone/>
            </a:pPr>
            <a:r>
              <a:rPr lang="en-GB"/>
              <a:t>30 are Technology (3.4% of all technology products)</a:t>
            </a:r>
            <a:endParaRPr/>
          </a:p>
          <a:p>
            <a:pPr marL="0" lvl="0" indent="0" algn="l" rtl="0">
              <a:spcBef>
                <a:spcPts val="1200"/>
              </a:spcBef>
              <a:spcAft>
                <a:spcPts val="0"/>
              </a:spcAft>
              <a:buNone/>
            </a:pPr>
            <a:r>
              <a:rPr lang="en-GB"/>
              <a:t>97 are Office Supplies (4.7% of all office supplies products)</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These Products have an average profit range from £95 to -£3,840</a:t>
            </a:r>
            <a:endParaRPr/>
          </a:p>
        </p:txBody>
      </p:sp>
      <p:pic>
        <p:nvPicPr>
          <p:cNvPr id="411" name="Google Shape;411;p34"/>
          <p:cNvPicPr preferRelativeResize="0"/>
          <p:nvPr/>
        </p:nvPicPr>
        <p:blipFill>
          <a:blip r:embed="rId3">
            <a:alphaModFix/>
          </a:blip>
          <a:stretch>
            <a:fillRect/>
          </a:stretch>
        </p:blipFill>
        <p:spPr>
          <a:xfrm>
            <a:off x="405925" y="88025"/>
            <a:ext cx="1440975" cy="4875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17" name="Google Shape;417;p3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18" name="Google Shape;418;p35"/>
          <p:cNvPicPr preferRelativeResize="0"/>
          <p:nvPr/>
        </p:nvPicPr>
        <p:blipFill>
          <a:blip r:embed="rId3">
            <a:alphaModFix/>
          </a:blip>
          <a:stretch>
            <a:fillRect/>
          </a:stretch>
        </p:blipFill>
        <p:spPr>
          <a:xfrm>
            <a:off x="660613" y="152413"/>
            <a:ext cx="7588126" cy="4838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6"/>
          <p:cNvSpPr txBox="1">
            <a:spLocks noGrp="1"/>
          </p:cNvSpPr>
          <p:nvPr>
            <p:ph type="title"/>
          </p:nvPr>
        </p:nvSpPr>
        <p:spPr>
          <a:xfrm>
            <a:off x="659125" y="94050"/>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a:t>Customers with Greater than £15 Average Loss per Item</a:t>
            </a:r>
            <a:endParaRPr sz="2000"/>
          </a:p>
        </p:txBody>
      </p:sp>
      <p:pic>
        <p:nvPicPr>
          <p:cNvPr id="424" name="Google Shape;424;p36"/>
          <p:cNvPicPr preferRelativeResize="0"/>
          <p:nvPr/>
        </p:nvPicPr>
        <p:blipFill rotWithShape="1">
          <a:blip r:embed="rId3">
            <a:alphaModFix/>
          </a:blip>
          <a:srcRect t="8983"/>
          <a:stretch/>
        </p:blipFill>
        <p:spPr>
          <a:xfrm>
            <a:off x="586725" y="812875"/>
            <a:ext cx="7547050" cy="42790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37"/>
          <p:cNvPicPr preferRelativeResize="0"/>
          <p:nvPr/>
        </p:nvPicPr>
        <p:blipFill rotWithShape="1">
          <a:blip r:embed="rId3">
            <a:alphaModFix/>
          </a:blip>
          <a:srcRect t="11527"/>
          <a:stretch/>
        </p:blipFill>
        <p:spPr>
          <a:xfrm>
            <a:off x="0" y="1709826"/>
            <a:ext cx="9144000" cy="2118975"/>
          </a:xfrm>
          <a:prstGeom prst="rect">
            <a:avLst/>
          </a:prstGeom>
          <a:noFill/>
          <a:ln>
            <a:noFill/>
          </a:ln>
        </p:spPr>
      </p:pic>
      <p:sp>
        <p:nvSpPr>
          <p:cNvPr id="430" name="Google Shape;430;p37"/>
          <p:cNvSpPr txBox="1"/>
          <p:nvPr/>
        </p:nvSpPr>
        <p:spPr>
          <a:xfrm>
            <a:off x="770825" y="168175"/>
            <a:ext cx="7077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latin typeface="Nunito"/>
                <a:ea typeface="Nunito"/>
                <a:cs typeface="Nunito"/>
                <a:sym typeface="Nunito"/>
              </a:rPr>
              <a:t>Top 10 Worst Customers Based off of Total Profit </a:t>
            </a:r>
            <a:endParaRPr sz="2000">
              <a:latin typeface="Nunito"/>
              <a:ea typeface="Nunito"/>
              <a:cs typeface="Nunito"/>
              <a:sym typeface="Nunito"/>
            </a:endParaRPr>
          </a:p>
          <a:p>
            <a:pPr marL="0" lvl="0" indent="0" algn="ctr" rtl="0">
              <a:spcBef>
                <a:spcPts val="0"/>
              </a:spcBef>
              <a:spcAft>
                <a:spcPts val="0"/>
              </a:spcAft>
              <a:buNone/>
            </a:pPr>
            <a:r>
              <a:rPr lang="en-GB">
                <a:latin typeface="Nunito"/>
                <a:ea typeface="Nunito"/>
                <a:cs typeface="Nunito"/>
                <a:sym typeface="Nunito"/>
              </a:rPr>
              <a:t>(Average Discount they received per order coloured)</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100">
                <a:latin typeface="Arial"/>
                <a:ea typeface="Arial"/>
                <a:cs typeface="Arial"/>
                <a:sym typeface="Arial"/>
              </a:rPr>
              <a:t>Key Take Aways</a:t>
            </a:r>
            <a:endParaRPr sz="2100">
              <a:latin typeface="Arial"/>
              <a:ea typeface="Arial"/>
              <a:cs typeface="Arial"/>
              <a:sym typeface="Arial"/>
            </a:endParaRPr>
          </a:p>
        </p:txBody>
      </p:sp>
      <p:sp>
        <p:nvSpPr>
          <p:cNvPr id="436" name="Google Shape;436;p38"/>
          <p:cNvSpPr txBox="1">
            <a:spLocks noGrp="1"/>
          </p:cNvSpPr>
          <p:nvPr>
            <p:ph type="body" idx="1"/>
          </p:nvPr>
        </p:nvSpPr>
        <p:spPr>
          <a:xfrm>
            <a:off x="1303800" y="1360250"/>
            <a:ext cx="7030500" cy="3096600"/>
          </a:xfrm>
          <a:prstGeom prst="rect">
            <a:avLst/>
          </a:prstGeom>
        </p:spPr>
        <p:txBody>
          <a:bodyPr spcFirstLastPara="1" wrap="square" lIns="91425" tIns="91425" rIns="91425" bIns="91425" anchor="t" anchorCtr="0">
            <a:noAutofit/>
          </a:bodyPr>
          <a:lstStyle/>
          <a:p>
            <a:pPr marL="457200" lvl="0" indent="-337301" algn="l" rtl="0">
              <a:lnSpc>
                <a:spcPct val="85000"/>
              </a:lnSpc>
              <a:spcBef>
                <a:spcPts val="0"/>
              </a:spcBef>
              <a:spcAft>
                <a:spcPts val="0"/>
              </a:spcAft>
              <a:buSzPts val="1712"/>
              <a:buChar char="●"/>
            </a:pPr>
            <a:r>
              <a:rPr lang="en-GB" sz="1711"/>
              <a:t>Overall performance of the business is strong, and revenue, profit and the number of orders received are increasing year on year.</a:t>
            </a:r>
            <a:endParaRPr sz="1711"/>
          </a:p>
          <a:p>
            <a:pPr marL="457200" lvl="0" indent="-337301" algn="l" rtl="0">
              <a:lnSpc>
                <a:spcPct val="85000"/>
              </a:lnSpc>
              <a:spcBef>
                <a:spcPts val="0"/>
              </a:spcBef>
              <a:spcAft>
                <a:spcPts val="0"/>
              </a:spcAft>
              <a:buSzPts val="1712"/>
              <a:buChar char="●"/>
            </a:pPr>
            <a:r>
              <a:rPr lang="en-GB" sz="1711"/>
              <a:t>Technology brings in the most profit and revenue whilst furniture brings in the least.</a:t>
            </a:r>
            <a:endParaRPr sz="1711"/>
          </a:p>
          <a:p>
            <a:pPr marL="457200" lvl="0" indent="-337301" algn="l" rtl="0">
              <a:lnSpc>
                <a:spcPct val="85000"/>
              </a:lnSpc>
              <a:spcBef>
                <a:spcPts val="0"/>
              </a:spcBef>
              <a:spcAft>
                <a:spcPts val="0"/>
              </a:spcAft>
              <a:buSzPts val="1712"/>
              <a:buChar char="●"/>
            </a:pPr>
            <a:r>
              <a:rPr lang="en-GB" sz="1711"/>
              <a:t>Tables is the only sub-category consistently making a loss, need a new strategy going forward</a:t>
            </a:r>
            <a:endParaRPr sz="1711"/>
          </a:p>
          <a:p>
            <a:pPr marL="457200" lvl="0" indent="-337301" algn="l" rtl="0">
              <a:lnSpc>
                <a:spcPct val="85000"/>
              </a:lnSpc>
              <a:spcBef>
                <a:spcPts val="0"/>
              </a:spcBef>
              <a:spcAft>
                <a:spcPts val="0"/>
              </a:spcAft>
              <a:buSzPts val="1712"/>
              <a:buChar char="●"/>
            </a:pPr>
            <a:r>
              <a:rPr lang="en-GB" sz="1711"/>
              <a:t>Consumer generates the most profit and home office generates the least</a:t>
            </a:r>
            <a:endParaRPr sz="1711"/>
          </a:p>
          <a:p>
            <a:pPr marL="457200" lvl="0" indent="-337301" algn="l" rtl="0">
              <a:lnSpc>
                <a:spcPct val="85000"/>
              </a:lnSpc>
              <a:spcBef>
                <a:spcPts val="0"/>
              </a:spcBef>
              <a:spcAft>
                <a:spcPts val="0"/>
              </a:spcAft>
              <a:buSzPts val="1712"/>
              <a:buChar char="●"/>
            </a:pPr>
            <a:r>
              <a:rPr lang="en-GB" sz="1711"/>
              <a:t>Need to rethink how you give and apply discounts to orders</a:t>
            </a:r>
            <a:endParaRPr sz="1711"/>
          </a:p>
          <a:p>
            <a:pPr marL="457200" lvl="0" indent="-337301" algn="l" rtl="0">
              <a:lnSpc>
                <a:spcPct val="85000"/>
              </a:lnSpc>
              <a:spcBef>
                <a:spcPts val="0"/>
              </a:spcBef>
              <a:spcAft>
                <a:spcPts val="0"/>
              </a:spcAft>
              <a:buSzPts val="1712"/>
              <a:buChar char="●"/>
            </a:pPr>
            <a:r>
              <a:rPr lang="en-GB" sz="1711"/>
              <a:t>48.5% of your orders between 2011-2014 had a discount applied</a:t>
            </a:r>
            <a:endParaRPr sz="1711"/>
          </a:p>
          <a:p>
            <a:pPr marL="457200" lvl="0" indent="-337301" algn="l" rtl="0">
              <a:lnSpc>
                <a:spcPct val="85000"/>
              </a:lnSpc>
              <a:spcBef>
                <a:spcPts val="0"/>
              </a:spcBef>
              <a:spcAft>
                <a:spcPts val="0"/>
              </a:spcAft>
              <a:buSzPts val="1712"/>
              <a:buChar char="●"/>
            </a:pPr>
            <a:r>
              <a:rPr lang="en-GB" sz="1711"/>
              <a:t>Cut out discounts of more than 40%, unless for an exceptional reason</a:t>
            </a:r>
            <a:endParaRPr sz="1711"/>
          </a:p>
          <a:p>
            <a:pPr marL="0" lvl="0" indent="0" algn="l" rtl="0">
              <a:lnSpc>
                <a:spcPct val="85000"/>
              </a:lnSpc>
              <a:spcBef>
                <a:spcPts val="1200"/>
              </a:spcBef>
              <a:spcAft>
                <a:spcPts val="0"/>
              </a:spcAft>
              <a:buSzPts val="358"/>
              <a:buNone/>
            </a:pPr>
            <a:endParaRPr sz="522"/>
          </a:p>
          <a:p>
            <a:pPr marL="0" lvl="0" indent="0" algn="l" rtl="0">
              <a:lnSpc>
                <a:spcPct val="85000"/>
              </a:lnSpc>
              <a:spcBef>
                <a:spcPts val="1200"/>
              </a:spcBef>
              <a:spcAft>
                <a:spcPts val="1200"/>
              </a:spcAft>
              <a:buSzPts val="358"/>
              <a:buNone/>
            </a:pPr>
            <a:endParaRPr sz="522"/>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Any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Arial"/>
                <a:ea typeface="Arial"/>
                <a:cs typeface="Arial"/>
                <a:sym typeface="Arial"/>
              </a:rPr>
              <a:t>Reach Of Offutures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94025" y="200025"/>
            <a:ext cx="5216100" cy="57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latin typeface="Arial"/>
                <a:ea typeface="Arial"/>
                <a:cs typeface="Arial"/>
                <a:sym typeface="Arial"/>
              </a:rPr>
              <a:t>Sales &amp; Profit Across the World </a:t>
            </a:r>
            <a:endParaRPr sz="2500">
              <a:latin typeface="Arial"/>
              <a:ea typeface="Arial"/>
              <a:cs typeface="Arial"/>
              <a:sym typeface="Arial"/>
            </a:endParaRPr>
          </a:p>
        </p:txBody>
      </p:sp>
      <p:pic>
        <p:nvPicPr>
          <p:cNvPr id="295" name="Google Shape;295;p16"/>
          <p:cNvPicPr preferRelativeResize="0"/>
          <p:nvPr/>
        </p:nvPicPr>
        <p:blipFill rotWithShape="1">
          <a:blip r:embed="rId3">
            <a:alphaModFix/>
          </a:blip>
          <a:srcRect l="13774" r="26259"/>
          <a:stretch/>
        </p:blipFill>
        <p:spPr>
          <a:xfrm>
            <a:off x="49925" y="1897125"/>
            <a:ext cx="4162451" cy="3056275"/>
          </a:xfrm>
          <a:prstGeom prst="rect">
            <a:avLst/>
          </a:prstGeom>
          <a:noFill/>
          <a:ln>
            <a:noFill/>
          </a:ln>
        </p:spPr>
      </p:pic>
      <p:pic>
        <p:nvPicPr>
          <p:cNvPr id="296" name="Google Shape;296;p16"/>
          <p:cNvPicPr preferRelativeResize="0"/>
          <p:nvPr/>
        </p:nvPicPr>
        <p:blipFill rotWithShape="1">
          <a:blip r:embed="rId4">
            <a:alphaModFix/>
          </a:blip>
          <a:srcRect b="15254"/>
          <a:stretch/>
        </p:blipFill>
        <p:spPr>
          <a:xfrm>
            <a:off x="560600" y="758575"/>
            <a:ext cx="2704900" cy="826875"/>
          </a:xfrm>
          <a:prstGeom prst="rect">
            <a:avLst/>
          </a:prstGeom>
          <a:noFill/>
          <a:ln>
            <a:noFill/>
          </a:ln>
        </p:spPr>
      </p:pic>
      <p:pic>
        <p:nvPicPr>
          <p:cNvPr id="297" name="Google Shape;297;p16"/>
          <p:cNvPicPr preferRelativeResize="0"/>
          <p:nvPr/>
        </p:nvPicPr>
        <p:blipFill rotWithShape="1">
          <a:blip r:embed="rId5">
            <a:alphaModFix/>
          </a:blip>
          <a:srcRect l="87713" t="24083" r="413" b="71354"/>
          <a:stretch/>
        </p:blipFill>
        <p:spPr>
          <a:xfrm>
            <a:off x="4456775" y="966250"/>
            <a:ext cx="2200349" cy="490525"/>
          </a:xfrm>
          <a:prstGeom prst="rect">
            <a:avLst/>
          </a:prstGeom>
          <a:noFill/>
          <a:ln>
            <a:noFill/>
          </a:ln>
        </p:spPr>
      </p:pic>
      <p:pic>
        <p:nvPicPr>
          <p:cNvPr id="298" name="Google Shape;298;p16"/>
          <p:cNvPicPr preferRelativeResize="0"/>
          <p:nvPr/>
        </p:nvPicPr>
        <p:blipFill>
          <a:blip r:embed="rId6">
            <a:alphaModFix/>
          </a:blip>
          <a:stretch>
            <a:fillRect/>
          </a:stretch>
        </p:blipFill>
        <p:spPr>
          <a:xfrm>
            <a:off x="6657125" y="964615"/>
            <a:ext cx="2418575" cy="493792"/>
          </a:xfrm>
          <a:prstGeom prst="rect">
            <a:avLst/>
          </a:prstGeom>
          <a:noFill/>
          <a:ln>
            <a:noFill/>
          </a:ln>
        </p:spPr>
      </p:pic>
      <p:pic>
        <p:nvPicPr>
          <p:cNvPr id="299" name="Google Shape;299;p16"/>
          <p:cNvPicPr preferRelativeResize="0"/>
          <p:nvPr/>
        </p:nvPicPr>
        <p:blipFill>
          <a:blip r:embed="rId7">
            <a:alphaModFix/>
          </a:blip>
          <a:stretch>
            <a:fillRect/>
          </a:stretch>
        </p:blipFill>
        <p:spPr>
          <a:xfrm>
            <a:off x="4364775" y="1966450"/>
            <a:ext cx="4703026" cy="2634825"/>
          </a:xfrm>
          <a:prstGeom prst="rect">
            <a:avLst/>
          </a:prstGeom>
          <a:noFill/>
          <a:ln>
            <a:noFill/>
          </a:ln>
        </p:spPr>
      </p:pic>
      <p:sp>
        <p:nvSpPr>
          <p:cNvPr id="300" name="Google Shape;300;p16"/>
          <p:cNvSpPr txBox="1"/>
          <p:nvPr/>
        </p:nvSpPr>
        <p:spPr>
          <a:xfrm>
            <a:off x="6194625" y="687900"/>
            <a:ext cx="126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Profit Margin</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17"/>
          <p:cNvPicPr preferRelativeResize="0"/>
          <p:nvPr/>
        </p:nvPicPr>
        <p:blipFill>
          <a:blip r:embed="rId3">
            <a:alphaModFix/>
          </a:blip>
          <a:stretch>
            <a:fillRect/>
          </a:stretch>
        </p:blipFill>
        <p:spPr>
          <a:xfrm>
            <a:off x="147300" y="166496"/>
            <a:ext cx="8940051" cy="4810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18"/>
          <p:cNvPicPr preferRelativeResize="0"/>
          <p:nvPr/>
        </p:nvPicPr>
        <p:blipFill rotWithShape="1">
          <a:blip r:embed="rId3">
            <a:alphaModFix/>
          </a:blip>
          <a:srcRect l="281" r="2716"/>
          <a:stretch/>
        </p:blipFill>
        <p:spPr>
          <a:xfrm>
            <a:off x="98100" y="234625"/>
            <a:ext cx="8969701" cy="4725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Arial"/>
                <a:ea typeface="Arial"/>
                <a:cs typeface="Arial"/>
                <a:sym typeface="Arial"/>
              </a:rPr>
              <a:t>Growth of Offuture</a:t>
            </a:r>
            <a:endParaRPr>
              <a:latin typeface="Arial"/>
              <a:ea typeface="Arial"/>
              <a:cs typeface="Arial"/>
              <a:sym typeface="Arial"/>
            </a:endParaRPr>
          </a:p>
          <a:p>
            <a:pPr marL="0" lvl="0" indent="0" algn="l" rtl="0">
              <a:spcBef>
                <a:spcPts val="0"/>
              </a:spcBef>
              <a:spcAft>
                <a:spcPts val="0"/>
              </a:spcAft>
              <a:buNone/>
            </a:pPr>
            <a:r>
              <a:rPr lang="en-GB" sz="1700">
                <a:latin typeface="Arial"/>
                <a:ea typeface="Arial"/>
                <a:cs typeface="Arial"/>
                <a:sym typeface="Arial"/>
              </a:rPr>
              <a:t>By the Number of Orders</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20"/>
          <p:cNvPicPr preferRelativeResize="0"/>
          <p:nvPr/>
        </p:nvPicPr>
        <p:blipFill>
          <a:blip r:embed="rId3">
            <a:alphaModFix/>
          </a:blip>
          <a:stretch>
            <a:fillRect/>
          </a:stretch>
        </p:blipFill>
        <p:spPr>
          <a:xfrm>
            <a:off x="1830875" y="690750"/>
            <a:ext cx="7266550" cy="3915074"/>
          </a:xfrm>
          <a:prstGeom prst="rect">
            <a:avLst/>
          </a:prstGeom>
          <a:noFill/>
          <a:ln>
            <a:noFill/>
          </a:ln>
        </p:spPr>
      </p:pic>
      <p:sp>
        <p:nvSpPr>
          <p:cNvPr id="321" name="Google Shape;321;p20"/>
          <p:cNvSpPr txBox="1">
            <a:spLocks noGrp="1"/>
          </p:cNvSpPr>
          <p:nvPr>
            <p:ph type="title"/>
          </p:nvPr>
        </p:nvSpPr>
        <p:spPr>
          <a:xfrm>
            <a:off x="42875" y="1506900"/>
            <a:ext cx="1788000" cy="199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Growth of the Company by  Order Count</a:t>
            </a:r>
            <a:endParaRPr sz="212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21"/>
          <p:cNvPicPr preferRelativeResize="0"/>
          <p:nvPr/>
        </p:nvPicPr>
        <p:blipFill>
          <a:blip r:embed="rId3">
            <a:alphaModFix/>
          </a:blip>
          <a:stretch>
            <a:fillRect/>
          </a:stretch>
        </p:blipFill>
        <p:spPr>
          <a:xfrm>
            <a:off x="1499575" y="855025"/>
            <a:ext cx="6362800" cy="3548725"/>
          </a:xfrm>
          <a:prstGeom prst="rect">
            <a:avLst/>
          </a:prstGeom>
          <a:noFill/>
          <a:ln>
            <a:noFill/>
          </a:ln>
        </p:spPr>
      </p:pic>
      <p:sp>
        <p:nvSpPr>
          <p:cNvPr id="327" name="Google Shape;327;p21"/>
          <p:cNvSpPr txBox="1"/>
          <p:nvPr/>
        </p:nvSpPr>
        <p:spPr>
          <a:xfrm rot="-5400000">
            <a:off x="664525" y="2460038"/>
            <a:ext cx="1443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Nunito"/>
                <a:ea typeface="Nunito"/>
                <a:cs typeface="Nunito"/>
                <a:sym typeface="Nunito"/>
              </a:rPr>
              <a:t>No. of Orders</a:t>
            </a:r>
            <a:endParaRPr sz="1000">
              <a:latin typeface="Nunito"/>
              <a:ea typeface="Nunito"/>
              <a:cs typeface="Nunito"/>
              <a:sym typeface="Nunito"/>
            </a:endParaRPr>
          </a:p>
        </p:txBody>
      </p:sp>
      <p:sp>
        <p:nvSpPr>
          <p:cNvPr id="328" name="Google Shape;328;p21"/>
          <p:cNvSpPr txBox="1">
            <a:spLocks noGrp="1"/>
          </p:cNvSpPr>
          <p:nvPr>
            <p:ph type="title"/>
          </p:nvPr>
        </p:nvSpPr>
        <p:spPr>
          <a:xfrm>
            <a:off x="1216975" y="231050"/>
            <a:ext cx="6362700" cy="5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120">
                <a:latin typeface="Arial"/>
                <a:ea typeface="Arial"/>
                <a:cs typeface="Arial"/>
                <a:sym typeface="Arial"/>
              </a:rPr>
              <a:t>Total Number of Orders By Month and Quarter</a:t>
            </a:r>
            <a:endParaRPr sz="212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On-screen Show (16:9)</PresentationFormat>
  <Paragraphs>92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Maven Pro</vt:lpstr>
      <vt:lpstr>Nunito</vt:lpstr>
      <vt:lpstr>Momentum</vt:lpstr>
      <vt:lpstr>Patterns and Trends in Offuture Sales Data Between 2011-2014</vt:lpstr>
      <vt:lpstr>Agenda</vt:lpstr>
      <vt:lpstr>Reach Of Offutures</vt:lpstr>
      <vt:lpstr>Sales &amp; Profit Across the World </vt:lpstr>
      <vt:lpstr>PowerPoint Presentation</vt:lpstr>
      <vt:lpstr>PowerPoint Presentation</vt:lpstr>
      <vt:lpstr>Growth of Offuture By the Number of Orders</vt:lpstr>
      <vt:lpstr>Growth of the Company by  Order Count</vt:lpstr>
      <vt:lpstr>Total Number of Orders By Month and Quarter</vt:lpstr>
      <vt:lpstr>Comparing the Increase in Orders to Sales and Profit Margin across each Quarter  </vt:lpstr>
      <vt:lpstr>Breakdown of Order Count Against Category, Segment and Order Date </vt:lpstr>
      <vt:lpstr>Average Shipping time and Order Count By Region</vt:lpstr>
      <vt:lpstr>Breakdown of Offuture Profit and Sales</vt:lpstr>
      <vt:lpstr>Sales and Profit by Category</vt:lpstr>
      <vt:lpstr>Sales and Profit By Segment</vt:lpstr>
      <vt:lpstr>Sales and Profit By Sub-Category</vt:lpstr>
      <vt:lpstr>Most Profitable Products</vt:lpstr>
      <vt:lpstr>Least Profitable Products</vt:lpstr>
      <vt:lpstr>Causes of Offuture Profit Loss</vt:lpstr>
      <vt:lpstr>PowerPoint Presentation</vt:lpstr>
      <vt:lpstr>PowerPoint Presentation</vt:lpstr>
      <vt:lpstr>PowerPoint Presentation</vt:lpstr>
      <vt:lpstr>PowerPoint Presentation</vt:lpstr>
      <vt:lpstr>Customers with Greater than £15 Average Loss per Item</vt:lpstr>
      <vt:lpstr>PowerPoint Presentation</vt:lpstr>
      <vt:lpstr>Key Take Aways</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and Trends in Offuture Sales Data Between 2011-2014</dc:title>
  <cp:lastModifiedBy>PG-Mahmood, Aqsa Mannahn</cp:lastModifiedBy>
  <cp:revision>2</cp:revision>
  <dcterms:modified xsi:type="dcterms:W3CDTF">2021-12-05T17:33:40Z</dcterms:modified>
</cp:coreProperties>
</file>