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74" r:id="rId7"/>
    <p:sldId id="267" r:id="rId8"/>
    <p:sldId id="262" r:id="rId9"/>
    <p:sldId id="263" r:id="rId10"/>
    <p:sldId id="265" r:id="rId11"/>
    <p:sldId id="272" r:id="rId12"/>
    <p:sldId id="273" r:id="rId13"/>
    <p:sldId id="270" r:id="rId14"/>
    <p:sldId id="264" r:id="rId15"/>
    <p:sldId id="271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G-Mahmood, Aqsa Mannahn" initials="PAM" lastIdx="2" clrIdx="0">
    <p:extLst>
      <p:ext uri="{19B8F6BF-5375-455C-9EA6-DF929625EA0E}">
        <p15:presenceInfo xmlns:p15="http://schemas.microsoft.com/office/powerpoint/2012/main" userId="PG-Mahmood, Aqsa Mannah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9508" autoAdjust="0"/>
  </p:normalViewPr>
  <p:slideViewPr>
    <p:cSldViewPr snapToGrid="0">
      <p:cViewPr varScale="1">
        <p:scale>
          <a:sx n="88" d="100"/>
          <a:sy n="88" d="100"/>
        </p:scale>
        <p:origin x="40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1EFD0-F379-415B-B6F3-3A6993805136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7D167-3465-47F9-B709-684C5138E1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226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Segoe UI" panose="020B0502040204020203" pitchFamily="34" charset="0"/>
              </a:rPr>
              <a:t>W aim to utilize relationship of words in the review to predict overall sentiment of it.</a:t>
            </a:r>
            <a:endParaRPr lang="en-GB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Segoe UI" panose="020B0502040204020203" pitchFamily="34" charset="0"/>
              </a:rPr>
              <a:t>Sentiment analysis is process of determining feelings from the text. machine learning is </a:t>
            </a:r>
            <a:r>
              <a:rPr lang="en-GB" sz="1800" dirty="0" err="1">
                <a:effectLst/>
                <a:latin typeface="Segoe UI" panose="020B0502040204020203" pitchFamily="34" charset="0"/>
              </a:rPr>
              <a:t>adpted</a:t>
            </a:r>
            <a:r>
              <a:rPr lang="en-GB" sz="1800" dirty="0">
                <a:effectLst/>
                <a:latin typeface="Segoe UI" panose="020B0502040204020203" pitchFamily="34" charset="0"/>
              </a:rPr>
              <a:t> to do this automatically and useful to get </a:t>
            </a:r>
            <a:r>
              <a:rPr lang="en-GB" sz="1800" dirty="0" err="1">
                <a:effectLst/>
                <a:latin typeface="Segoe UI" panose="020B0502040204020203" pitchFamily="34" charset="0"/>
              </a:rPr>
              <a:t>insigtht</a:t>
            </a:r>
            <a:r>
              <a:rPr lang="en-GB" sz="1800" dirty="0">
                <a:effectLst/>
                <a:latin typeface="Segoe UI" panose="020B0502040204020203" pitchFamily="34" charset="0"/>
              </a:rPr>
              <a:t> of a person towards a product and service</a:t>
            </a:r>
            <a:endParaRPr lang="en-GB" sz="1800" dirty="0">
              <a:effectLst/>
              <a:latin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7D167-3465-47F9-B709-684C5138E1F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393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7D167-3465-47F9-B709-684C5138E1F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368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Word embeddings are really powerful representation for text data, as they capture meaning and semantic of each word.</a:t>
            </a:r>
          </a:p>
          <a:p>
            <a:r>
              <a:rPr lang="en-GB" dirty="0"/>
              <a:t>Pretrained Glove word embedding are freely available. </a:t>
            </a:r>
          </a:p>
          <a:p>
            <a:r>
              <a:rPr lang="en-GB" dirty="0"/>
              <a:t>Glove stands for global vectors for word representations.</a:t>
            </a:r>
          </a:p>
          <a:p>
            <a:r>
              <a:rPr lang="en-GB" dirty="0"/>
              <a:t>Glove uses word </a:t>
            </a:r>
            <a:r>
              <a:rPr lang="en-GB" dirty="0" err="1"/>
              <a:t>word</a:t>
            </a:r>
            <a:r>
              <a:rPr lang="en-GB" dirty="0"/>
              <a:t> co-occurrence matrix, nearest neighbours for word relationships to generate word embeddings.</a:t>
            </a:r>
          </a:p>
          <a:p>
            <a:r>
              <a:rPr lang="en-GB" dirty="0" err="1"/>
              <a:t>Givem</a:t>
            </a:r>
            <a:r>
              <a:rPr lang="en-GB" dirty="0"/>
              <a:t> words from its context predict the word.</a:t>
            </a:r>
          </a:p>
          <a:p>
            <a:r>
              <a:rPr lang="en-GB" dirty="0"/>
              <a:t>OR given the word, predict the word in its context.</a:t>
            </a:r>
          </a:p>
          <a:p>
            <a:r>
              <a:rPr lang="en-GB" dirty="0"/>
              <a:t>Encode each word as vector of other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7D167-3465-47F9-B709-684C5138E1F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2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RNN</a:t>
            </a:r>
          </a:p>
          <a:p>
            <a:r>
              <a:rPr lang="en-GB" dirty="0"/>
              <a:t>The input to </a:t>
            </a:r>
            <a:r>
              <a:rPr lang="en-GB" dirty="0" err="1"/>
              <a:t>rNN</a:t>
            </a:r>
            <a:r>
              <a:rPr lang="en-GB" dirty="0"/>
              <a:t> model is a word sequence</a:t>
            </a:r>
          </a:p>
          <a:p>
            <a:r>
              <a:rPr lang="en-GB" dirty="0"/>
              <a:t>Bidirectional </a:t>
            </a:r>
            <a:r>
              <a:rPr lang="en-GB" dirty="0" err="1"/>
              <a:t>Rnn</a:t>
            </a:r>
            <a:r>
              <a:rPr lang="en-GB" dirty="0"/>
              <a:t> run words both forward and backward.</a:t>
            </a:r>
          </a:p>
          <a:p>
            <a:r>
              <a:rPr lang="en-GB" dirty="0"/>
              <a:t>Embedding layer</a:t>
            </a:r>
          </a:p>
          <a:p>
            <a:r>
              <a:rPr lang="en-GB" dirty="0"/>
              <a:t>The memory cell used to build our RNN is GRU (Gated Recurrent unit) cell.</a:t>
            </a:r>
          </a:p>
          <a:p>
            <a:r>
              <a:rPr lang="en-GB" dirty="0"/>
              <a:t>The output hidden state of </a:t>
            </a:r>
            <a:r>
              <a:rPr lang="en-GB" dirty="0" err="1"/>
              <a:t>rnn</a:t>
            </a:r>
            <a:r>
              <a:rPr lang="en-GB" dirty="0"/>
              <a:t> is then passed to fully connected linear layer</a:t>
            </a:r>
          </a:p>
          <a:p>
            <a:r>
              <a:rPr lang="en-GB" dirty="0"/>
              <a:t>Bi directional RNN and multi layer RNN</a:t>
            </a:r>
          </a:p>
          <a:p>
            <a:r>
              <a:rPr lang="en-GB" dirty="0"/>
              <a:t>Which is the most performant form of Long short term memory cell</a:t>
            </a:r>
          </a:p>
          <a:p>
            <a:r>
              <a:rPr lang="en-GB" dirty="0"/>
              <a:t>Apply bidirectional </a:t>
            </a:r>
            <a:r>
              <a:rPr lang="en-GB" dirty="0" err="1"/>
              <a:t>rnnto</a:t>
            </a:r>
            <a:r>
              <a:rPr lang="en-GB" dirty="0"/>
              <a:t> our embedded text</a:t>
            </a:r>
          </a:p>
          <a:p>
            <a:r>
              <a:rPr lang="en-GB" dirty="0"/>
              <a:t>We have powerful RNN which is multi </a:t>
            </a:r>
            <a:r>
              <a:rPr lang="en-GB" dirty="0" err="1"/>
              <a:t>alyer</a:t>
            </a:r>
            <a:r>
              <a:rPr lang="en-GB" dirty="0"/>
              <a:t> and bidirectional</a:t>
            </a:r>
          </a:p>
          <a:p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It can learn to keep only relevant information to make predictions, and forget non relevant data.</a:t>
            </a:r>
          </a:p>
          <a:p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Then the RNN processes the sequence of vectors one by one.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7D167-3465-47F9-B709-684C5138E1F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587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4A174-C5D1-40EE-9D5C-C62A7A524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36C81-FEE7-4317-A935-CF56D7058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7B152-F640-4F81-85BC-4F0AD544C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743C-627D-4120-A88E-E0F716D004DE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47F2C-F230-47ED-9F4E-DB8E258A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DBB8-F0D0-4B2C-A601-C2EE2328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E1D4-8AF9-4583-A209-36A95E785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10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557E-6063-4B31-80C8-76D4AC79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CE52B-FFD6-4347-B2A7-B7D7858F3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8AE2A-1ED6-48DB-A242-50E33C5B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743C-627D-4120-A88E-E0F716D004DE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DE401-E7A5-4F1E-B4D8-246A98CC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56D38-C8AA-4739-9F62-64B64252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E1D4-8AF9-4583-A209-36A95E785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08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F61888-245E-4CFE-BDDD-836BC4F21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5A144-0DBB-41EC-A85A-BAE793C71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B00AB-8150-4A92-8256-E2505C6A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743C-627D-4120-A88E-E0F716D004DE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CDA06-701F-423E-A0EF-A8A02E507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BD090-E622-48C6-884D-7BF4879A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E1D4-8AF9-4583-A209-36A95E785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95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3B2D-6B7B-4401-826D-F41DA8FCA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284D1-D618-469B-9FAF-8EF45C4AF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A2F3F-CFED-43A5-AB75-D5E1B340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743C-627D-4120-A88E-E0F716D004DE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C9DB2-5160-428F-8FF6-C60FD541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CD889-5D86-49BF-AF07-05B29BF1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E1D4-8AF9-4583-A209-36A95E785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884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E2C9-D489-4335-92FB-2CC479C2B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5EC51-DECA-4987-B805-C6B1F802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69C36-2BF4-4146-BB72-54DECEB7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743C-627D-4120-A88E-E0F716D004DE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F7069-ACED-41C0-A779-9E166E22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56EFA-1997-4CBC-94D3-36800EB5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E1D4-8AF9-4583-A209-36A95E785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67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D864-AC0A-44E7-82FB-506D1D92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9E654-AB35-4B98-9161-859132234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EE475-C658-43D8-AB6B-58A96F5F5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EFC25-AB24-4B05-83C4-DDD46D1F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743C-627D-4120-A88E-E0F716D004DE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EA91F-AAB3-4141-9513-AC7842CC9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A8918-29EC-425D-B7EE-14A9CDB5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E1D4-8AF9-4583-A209-36A95E785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72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0E64-B791-48B3-9E5C-890348F8C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685AB-2048-4813-9B93-3777CC553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A6B7B-3AF8-4A1E-A61E-F4DF6BC8A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514C8-A8F8-477F-936F-6DCA96C9F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C1716-B459-4A15-A187-162822E70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E89A0-0C90-45CA-950F-34E62652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743C-627D-4120-A88E-E0F716D004DE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F07F5-CA5D-4E8F-AA9A-BC5158684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1FA16A-6234-4A0C-949C-1C59FB33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E1D4-8AF9-4583-A209-36A95E785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7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23AF-87A1-49F2-8C65-F33F07A6E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4416B-7D1A-4322-9232-12A17941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743C-627D-4120-A88E-E0F716D004DE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0577C-6ABC-42E1-BDBD-34A6C67A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2D9C0-B464-4407-BBE6-478E713A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E1D4-8AF9-4583-A209-36A95E785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31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7753-354E-442F-8405-17269256A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743C-627D-4120-A88E-E0F716D004DE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C996C1-9FD1-4C6B-86DE-CAC4DDC3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0A980-6D02-42F6-96B0-9C2A7F76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E1D4-8AF9-4583-A209-36A95E785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72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F796-81BB-4458-9EB8-24B0CB78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3F0B1-A2FF-460D-AD9F-79FFC8F47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85F7-671F-4414-8715-ED137149C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C454B-A824-4ADD-A0DD-2D085D7F0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743C-627D-4120-A88E-E0F716D004DE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4CD95-1D0C-4494-BDC2-857608DA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C8ECA-AEDD-4251-86D4-05859B36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E1D4-8AF9-4583-A209-36A95E785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16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AC3FE-BE12-4B66-8C6B-AB444AF4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6E4408-ACDE-4446-815C-6168FCEB5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40044-E7E1-4DDE-BD33-B2F178321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33B2C-3D89-4F02-8BB6-CCFB19B4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743C-627D-4120-A88E-E0F716D004DE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6A7CC-DBC1-4A35-BC2E-9B361871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4F6B9-E318-4498-9A06-31D86BF7F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E1D4-8AF9-4583-A209-36A95E785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0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4F853-FBE8-4BA1-A6CB-BCBA3A38D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CE14D-FA34-4D48-9E78-A753D893E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286D7-6D49-47EF-96FB-B35A1CE03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1743C-627D-4120-A88E-E0F716D004DE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ADBB8-8630-46FF-97FF-0A2577712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65E3-628E-4A2F-BC21-FDBEEB9C4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3E1D4-8AF9-4583-A209-36A95E785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83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367C3-4CFC-4F9B-8BDB-E833BDE89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799" y="2335891"/>
            <a:ext cx="6227618" cy="1767668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Sentiment Analysis of Customer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01557-C161-4BD4-BB7C-ADF8BDAD7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Aqsa Mahmood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45522DA4-0176-4B2C-963A-CBEFE93F1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3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27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F5645-0CB1-4EE6-B0F3-4209F8C0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>
                <a:latin typeface="Arial" panose="020B0604020202020204" pitchFamily="34" charset="0"/>
                <a:cs typeface="Arial" panose="020B0604020202020204" pitchFamily="34" charset="0"/>
              </a:rPr>
              <a:t>Methodology: Feature Extraction</a:t>
            </a:r>
            <a:endParaRPr lang="en-GB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336B8-171D-42EF-872F-9BE85A1CD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868" y="2276856"/>
            <a:ext cx="10168128" cy="3695020"/>
          </a:xfrm>
        </p:spPr>
        <p:txBody>
          <a:bodyPr>
            <a:no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Bag of words</a:t>
            </a:r>
          </a:p>
          <a:p>
            <a:pPr>
              <a:buFontTx/>
              <a:buChar char="-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Captures presence of words within text data</a:t>
            </a:r>
          </a:p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TF-IDF</a:t>
            </a:r>
          </a:p>
          <a:p>
            <a:pPr marL="0" indent="0">
              <a:buNone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- Captures how frequently a word occurred in a document and the entire corpus.</a:t>
            </a:r>
          </a:p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Word Embeddings</a:t>
            </a:r>
          </a:p>
          <a:p>
            <a:pPr marL="0" indent="0">
              <a:buNone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- Vector representation of words</a:t>
            </a:r>
          </a:p>
          <a:p>
            <a:pPr marL="0" indent="0">
              <a:buNone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- Pretrained GloVe word embedding of 100 dimension trained using 6 billion words</a:t>
            </a:r>
          </a:p>
          <a:p>
            <a:pPr marL="0" indent="0">
              <a:buNone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- Contains 400,000 words in its vocabulary.</a:t>
            </a:r>
          </a:p>
          <a:p>
            <a:pPr marL="0" indent="0">
              <a:buNone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166931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0BE09-401B-49D7-97E5-28214840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>
                <a:latin typeface="Arial" panose="020B0604020202020204" pitchFamily="34" charset="0"/>
                <a:cs typeface="Arial" panose="020B0604020202020204" pitchFamily="34" charset="0"/>
              </a:rPr>
              <a:t>Methodology: Machine Learning Models</a:t>
            </a:r>
            <a:endParaRPr lang="en-GB" sz="4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73BD5-D7EB-4AED-A17B-EA10695D0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The pre-processed dataset is divided into train (70%) and test sets (30%).</a:t>
            </a:r>
          </a:p>
          <a:p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Bag of words and TF-IDF techniques were used to extract features from text.</a:t>
            </a:r>
          </a:p>
          <a:p>
            <a:pPr marL="0" indent="0">
              <a:buNone/>
            </a:pP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The train dataset is used for training, validating and hyperparameter tuning model parameters.</a:t>
            </a:r>
          </a:p>
          <a:p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Grid search with 10 fold cross validation was used to find optimal model parameters.</a:t>
            </a:r>
          </a:p>
          <a:p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Two Machine learning models Support vector machine and Logistic regression were  trained using BOW and TF-IDF features.</a:t>
            </a:r>
          </a:p>
          <a:p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1645453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ADC27-9A82-4062-9269-BF587ABFF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Methodology: Deep Learning Model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CB86AD-5ACF-4E5E-9FCF-18DCF2BB7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02107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Pretrained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GloVe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embeddings were used to get vector representation of words.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Trained Bidirectional GRU model using generated word embeddings to determine sentiment of reviews.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Adam optimizer was used to train the model and binary cross entropy with logits function was used to calculate error.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model was trained for 50 epochs.</a:t>
            </a:r>
          </a:p>
          <a:p>
            <a:endParaRPr lang="en-US" sz="2200" dirty="0"/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BC957ABF-7E29-4E23-9EEC-8EEF11D98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8324"/>
            <a:ext cx="10515600" cy="104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62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1A2DE-F990-455D-B1AA-21E71390A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D099A1-16F0-45FD-AB50-1E75BA1A5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752175"/>
              </p:ext>
            </p:extLst>
          </p:nvPr>
        </p:nvGraphicFramePr>
        <p:xfrm>
          <a:off x="1115568" y="2337052"/>
          <a:ext cx="10168132" cy="413401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958676">
                  <a:extLst>
                    <a:ext uri="{9D8B030D-6E8A-4147-A177-3AD203B41FA5}">
                      <a16:colId xmlns:a16="http://schemas.microsoft.com/office/drawing/2014/main" val="3454576580"/>
                    </a:ext>
                  </a:extLst>
                </a:gridCol>
                <a:gridCol w="1699603">
                  <a:extLst>
                    <a:ext uri="{9D8B030D-6E8A-4147-A177-3AD203B41FA5}">
                      <a16:colId xmlns:a16="http://schemas.microsoft.com/office/drawing/2014/main" val="289724259"/>
                    </a:ext>
                  </a:extLst>
                </a:gridCol>
                <a:gridCol w="1781189">
                  <a:extLst>
                    <a:ext uri="{9D8B030D-6E8A-4147-A177-3AD203B41FA5}">
                      <a16:colId xmlns:a16="http://schemas.microsoft.com/office/drawing/2014/main" val="4168533078"/>
                    </a:ext>
                  </a:extLst>
                </a:gridCol>
                <a:gridCol w="1702889">
                  <a:extLst>
                    <a:ext uri="{9D8B030D-6E8A-4147-A177-3AD203B41FA5}">
                      <a16:colId xmlns:a16="http://schemas.microsoft.com/office/drawing/2014/main" val="1610503567"/>
                    </a:ext>
                  </a:extLst>
                </a:gridCol>
                <a:gridCol w="1604329">
                  <a:extLst>
                    <a:ext uri="{9D8B030D-6E8A-4147-A177-3AD203B41FA5}">
                      <a16:colId xmlns:a16="http://schemas.microsoft.com/office/drawing/2014/main" val="2521694975"/>
                    </a:ext>
                  </a:extLst>
                </a:gridCol>
                <a:gridCol w="1421446">
                  <a:extLst>
                    <a:ext uri="{9D8B030D-6E8A-4147-A177-3AD203B41FA5}">
                      <a16:colId xmlns:a16="http://schemas.microsoft.com/office/drawing/2014/main" val="175370545"/>
                    </a:ext>
                  </a:extLst>
                </a:gridCol>
              </a:tblGrid>
              <a:tr h="6432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>
                          <a:effectLst/>
                        </a:rPr>
                        <a:t>Model</a:t>
                      </a:r>
                      <a:endParaRPr lang="en-GB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271" marR="118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>
                          <a:effectLst/>
                        </a:rPr>
                        <a:t>Training Accuracy</a:t>
                      </a:r>
                      <a:endParaRPr lang="en-GB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271" marR="118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>
                          <a:effectLst/>
                        </a:rPr>
                        <a:t>Test Accuracy</a:t>
                      </a:r>
                      <a:endParaRPr lang="en-GB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271" marR="118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>
                          <a:effectLst/>
                        </a:rPr>
                        <a:t>Precision</a:t>
                      </a:r>
                      <a:endParaRPr lang="en-GB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271" marR="118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>
                          <a:effectLst/>
                        </a:rPr>
                        <a:t>Recall </a:t>
                      </a:r>
                      <a:endParaRPr lang="en-GB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271" marR="118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>
                          <a:effectLst/>
                        </a:rPr>
                        <a:t>F1 score</a:t>
                      </a:r>
                      <a:endParaRPr lang="en-GB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271" marR="118271" marT="0" marB="0"/>
                </a:tc>
                <a:extLst>
                  <a:ext uri="{0D108BD9-81ED-4DB2-BD59-A6C34878D82A}">
                    <a16:rowId xmlns:a16="http://schemas.microsoft.com/office/drawing/2014/main" val="2096783763"/>
                  </a:ext>
                </a:extLst>
              </a:tr>
              <a:tr h="9551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>
                          <a:effectLst/>
                        </a:rPr>
                        <a:t>Logistic Regression with BOW</a:t>
                      </a:r>
                      <a:endParaRPr lang="en-GB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271" marR="118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>
                          <a:effectLst/>
                        </a:rPr>
                        <a:t>90%</a:t>
                      </a:r>
                      <a:endParaRPr lang="en-GB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271" marR="118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>
                          <a:effectLst/>
                        </a:rPr>
                        <a:t>77%</a:t>
                      </a:r>
                      <a:endParaRPr lang="en-GB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271" marR="118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>
                          <a:effectLst/>
                        </a:rPr>
                        <a:t>74%</a:t>
                      </a:r>
                      <a:endParaRPr lang="en-GB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271" marR="118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>
                          <a:effectLst/>
                        </a:rPr>
                        <a:t>77%</a:t>
                      </a:r>
                      <a:endParaRPr lang="en-GB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271" marR="118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>
                          <a:effectLst/>
                        </a:rPr>
                        <a:t>76%</a:t>
                      </a:r>
                      <a:endParaRPr lang="en-GB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271" marR="118271" marT="0" marB="0"/>
                </a:tc>
                <a:extLst>
                  <a:ext uri="{0D108BD9-81ED-4DB2-BD59-A6C34878D82A}">
                    <a16:rowId xmlns:a16="http://schemas.microsoft.com/office/drawing/2014/main" val="1859622887"/>
                  </a:ext>
                </a:extLst>
              </a:tr>
              <a:tr h="3312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>
                          <a:effectLst/>
                        </a:rPr>
                        <a:t>SVM with BOW</a:t>
                      </a:r>
                      <a:endParaRPr lang="en-GB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271" marR="118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 dirty="0">
                          <a:effectLst/>
                        </a:rPr>
                        <a:t>96%</a:t>
                      </a:r>
                      <a:endParaRPr lang="en-GB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271" marR="118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>
                          <a:effectLst/>
                        </a:rPr>
                        <a:t>79%</a:t>
                      </a:r>
                      <a:endParaRPr lang="en-GB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271" marR="118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>
                          <a:effectLst/>
                        </a:rPr>
                        <a:t>78%</a:t>
                      </a:r>
                      <a:endParaRPr lang="en-GB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271" marR="118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>
                          <a:effectLst/>
                        </a:rPr>
                        <a:t>78%</a:t>
                      </a:r>
                      <a:endParaRPr lang="en-GB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271" marR="118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>
                          <a:effectLst/>
                        </a:rPr>
                        <a:t>78%</a:t>
                      </a:r>
                      <a:endParaRPr lang="en-GB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271" marR="118271" marT="0" marB="0"/>
                </a:tc>
                <a:extLst>
                  <a:ext uri="{0D108BD9-81ED-4DB2-BD59-A6C34878D82A}">
                    <a16:rowId xmlns:a16="http://schemas.microsoft.com/office/drawing/2014/main" val="622720293"/>
                  </a:ext>
                </a:extLst>
              </a:tr>
              <a:tr h="9551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>
                          <a:effectLst/>
                        </a:rPr>
                        <a:t>Logistic Regression with TFIDF</a:t>
                      </a:r>
                      <a:endParaRPr lang="en-GB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271" marR="118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>
                          <a:effectLst/>
                        </a:rPr>
                        <a:t>88%</a:t>
                      </a:r>
                      <a:endParaRPr lang="en-GB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271" marR="118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>
                          <a:effectLst/>
                        </a:rPr>
                        <a:t>75%</a:t>
                      </a:r>
                      <a:endParaRPr lang="en-GB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271" marR="118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>
                          <a:effectLst/>
                        </a:rPr>
                        <a:t>87%</a:t>
                      </a:r>
                      <a:endParaRPr lang="en-GB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271" marR="118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>
                          <a:effectLst/>
                        </a:rPr>
                        <a:t>69%</a:t>
                      </a:r>
                      <a:endParaRPr lang="en-GB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271" marR="118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>
                          <a:effectLst/>
                        </a:rPr>
                        <a:t>77%</a:t>
                      </a:r>
                      <a:endParaRPr lang="en-GB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271" marR="118271" marT="0" marB="0"/>
                </a:tc>
                <a:extLst>
                  <a:ext uri="{0D108BD9-81ED-4DB2-BD59-A6C34878D82A}">
                    <a16:rowId xmlns:a16="http://schemas.microsoft.com/office/drawing/2014/main" val="1222652348"/>
                  </a:ext>
                </a:extLst>
              </a:tr>
              <a:tr h="6432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>
                          <a:effectLst/>
                        </a:rPr>
                        <a:t>SVM with TFIDF</a:t>
                      </a:r>
                      <a:endParaRPr lang="en-GB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271" marR="118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>
                          <a:effectLst/>
                        </a:rPr>
                        <a:t>94%</a:t>
                      </a:r>
                      <a:endParaRPr lang="en-GB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271" marR="118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>
                          <a:effectLst/>
                        </a:rPr>
                        <a:t>78%</a:t>
                      </a:r>
                      <a:endParaRPr lang="en-GB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271" marR="118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>
                          <a:effectLst/>
                        </a:rPr>
                        <a:t>78%</a:t>
                      </a:r>
                      <a:endParaRPr lang="en-GB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271" marR="118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>
                          <a:effectLst/>
                        </a:rPr>
                        <a:t>76%</a:t>
                      </a:r>
                      <a:endParaRPr lang="en-GB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271" marR="118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>
                          <a:effectLst/>
                        </a:rPr>
                        <a:t>77%</a:t>
                      </a:r>
                      <a:endParaRPr lang="en-GB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271" marR="118271" marT="0" marB="0"/>
                </a:tc>
                <a:extLst>
                  <a:ext uri="{0D108BD9-81ED-4DB2-BD59-A6C34878D82A}">
                    <a16:rowId xmlns:a16="http://schemas.microsoft.com/office/drawing/2014/main" val="1554415703"/>
                  </a:ext>
                </a:extLst>
              </a:tr>
              <a:tr h="3312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 dirty="0">
                          <a:effectLst/>
                        </a:rPr>
                        <a:t>Gated Recurrent Unit(GRU)</a:t>
                      </a:r>
                      <a:endParaRPr lang="en-GB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271" marR="118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>
                          <a:effectLst/>
                        </a:rPr>
                        <a:t>98%</a:t>
                      </a:r>
                      <a:endParaRPr lang="en-GB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271" marR="118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>
                          <a:effectLst/>
                        </a:rPr>
                        <a:t>85%</a:t>
                      </a:r>
                      <a:endParaRPr lang="en-GB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271" marR="118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>
                          <a:effectLst/>
                        </a:rPr>
                        <a:t>87%</a:t>
                      </a:r>
                      <a:endParaRPr lang="en-GB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271" marR="118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>
                          <a:effectLst/>
                        </a:rPr>
                        <a:t>83%</a:t>
                      </a:r>
                      <a:endParaRPr lang="en-GB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271" marR="118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 dirty="0">
                          <a:effectLst/>
                        </a:rPr>
                        <a:t>85%</a:t>
                      </a:r>
                      <a:endParaRPr lang="en-GB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271" marR="118271" marT="0" marB="0"/>
                </a:tc>
                <a:extLst>
                  <a:ext uri="{0D108BD9-81ED-4DB2-BD59-A6C34878D82A}">
                    <a16:rowId xmlns:a16="http://schemas.microsoft.com/office/drawing/2014/main" val="341840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49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C4062-AD47-4F09-9F51-42344D1D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Limitations and Improvements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FE8EB-CEFC-48DE-BD5E-0295E8B16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GB" sz="2200" b="1" dirty="0"/>
              <a:t>Limitations:</a:t>
            </a:r>
          </a:p>
          <a:p>
            <a:pPr marL="0" indent="0">
              <a:buNone/>
            </a:pPr>
            <a:r>
              <a:rPr lang="en-GB" sz="2200" b="1" dirty="0"/>
              <a:t>-</a:t>
            </a:r>
            <a:r>
              <a:rPr lang="en-GB" sz="2200" dirty="0"/>
              <a:t>Grammatical errors</a:t>
            </a:r>
          </a:p>
          <a:p>
            <a:pPr marL="0" indent="0">
              <a:buNone/>
            </a:pPr>
            <a:r>
              <a:rPr lang="en-GB" sz="2200" dirty="0"/>
              <a:t>-Spelling mistakes</a:t>
            </a:r>
          </a:p>
          <a:p>
            <a:pPr marL="0" indent="0">
              <a:buNone/>
            </a:pPr>
            <a:r>
              <a:rPr lang="en-GB" sz="2200" dirty="0"/>
              <a:t>-Sarcasm in hate reviews is an unsolved problem.</a:t>
            </a:r>
          </a:p>
          <a:p>
            <a:r>
              <a:rPr lang="en-GB" sz="2200" b="1" dirty="0"/>
              <a:t>Improvements</a:t>
            </a:r>
          </a:p>
          <a:p>
            <a:pPr marL="0" indent="0">
              <a:buNone/>
            </a:pPr>
            <a:r>
              <a:rPr lang="en-GB" sz="2200" dirty="0"/>
              <a:t>-Implementing this framework on large dataset of reviews</a:t>
            </a:r>
          </a:p>
          <a:p>
            <a:pPr marL="0" indent="0">
              <a:buNone/>
            </a:pPr>
            <a:r>
              <a:rPr lang="en-GB" sz="2200" dirty="0"/>
              <a:t>-Correcting Spelling mistakes and excluding non vocabulary words</a:t>
            </a:r>
          </a:p>
          <a:p>
            <a:pPr marL="0" indent="0">
              <a:buNone/>
            </a:pPr>
            <a:r>
              <a:rPr lang="en-GB" sz="2200" dirty="0"/>
              <a:t>-Considering learning word embeddings form scratch</a:t>
            </a:r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529936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4D9F2-3573-4B15-A8DB-5B892B473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F53B6-F35D-4042-85CD-9B3F20594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GB" sz="2200" dirty="0"/>
              <a:t>We Classified text by sentiment using different feature extraction, Machine learning and Deep learning techniques.</a:t>
            </a:r>
          </a:p>
          <a:p>
            <a:endParaRPr lang="en-GB" sz="2200" dirty="0"/>
          </a:p>
          <a:p>
            <a:r>
              <a:rPr lang="en-GB" sz="2200" dirty="0"/>
              <a:t>Word Embedding is the most powerful feature extraction technique as compare to Bag of words and TFIDF.</a:t>
            </a:r>
          </a:p>
          <a:p>
            <a:endParaRPr lang="en-GB" sz="2200" dirty="0"/>
          </a:p>
          <a:p>
            <a:r>
              <a:rPr lang="en-GB" sz="2200" dirty="0"/>
              <a:t>Gated Recurrent Unit model outperforms SVM and  Logistic Regression.</a:t>
            </a:r>
          </a:p>
          <a:p>
            <a:endParaRPr lang="en-GB" sz="2200" dirty="0"/>
          </a:p>
          <a:p>
            <a:endParaRPr lang="en-GB" sz="2200" dirty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803460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DEDBC-678F-4021-A487-0E8C51A1B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07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7200" dirty="0">
                <a:latin typeface="Arial" panose="020B0604020202020204" pitchFamily="34" charset="0"/>
                <a:cs typeface="Arial" panose="020B0604020202020204" pitchFamily="34" charset="0"/>
              </a:rPr>
              <a:t> 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68972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2E7B7-D223-4BEA-9F64-DCE51E0A6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+mn-lt"/>
              </a:rPr>
              <a:t>Agenda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05A0-AC8A-4E5C-B492-2D65FD6A6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Dataset Overview</a:t>
            </a:r>
          </a:p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Limitations and Improvements</a:t>
            </a:r>
          </a:p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6181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8B3B0-74A1-4A80-9425-3A8B74CBD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CEE99-4346-4A09-9CE2-ABDC68CB6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huge amount of comments, opinions and reviews are shared on social medial and online resources everyday.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Most of these reviews are unstructured which makes it hard for businesses to analyse customers feedback at scale.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Being able to quickly determine the sentiment of these reviews helps businesses </a:t>
            </a:r>
            <a:r>
              <a:rPr lang="en-GB" sz="2000" dirty="0"/>
              <a:t>to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identify customers views towards their product and services.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This allows organizations to make intelligent decisions, improve their products and services.</a:t>
            </a:r>
          </a:p>
        </p:txBody>
      </p:sp>
    </p:spTree>
    <p:extLst>
      <p:ext uri="{BB962C8B-B14F-4D97-AF65-F5344CB8AC3E}">
        <p14:creationId xmlns:p14="http://schemas.microsoft.com/office/powerpoint/2010/main" val="3677125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B2FCC-7F3F-4F02-B291-8BD89AF7A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21BA-DD4A-4EAD-B715-F2E3311D5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i="1" dirty="0">
                <a:latin typeface="Arial" panose="020B0604020202020204" pitchFamily="34" charset="0"/>
                <a:cs typeface="Arial" panose="020B0604020202020204" pitchFamily="34" charset="0"/>
              </a:rPr>
              <a:t>“This project intends to build a binary classification model (positive/ negative) for customer reviews.”</a:t>
            </a:r>
          </a:p>
          <a:p>
            <a:pPr marL="0" indent="0">
              <a:buNone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69831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1" name="Freeform: Shape 80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B8AF9-4DB7-4EE4-88F5-00231C6D4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Dataset Overview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9CB26-2FFF-4C0C-A544-17A8A842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The Sentiment Labelled Sentences dataset was obtained from the UCI Machine Learning repository.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The dataset is composed of 3000 text sentences extracted from reviews of products, movies and restaurants.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Each sentence is labelled  positive or negative.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The reviews came from amazon, IMDb and yelp websites with equal ratio of positive and negative reviews.</a:t>
            </a:r>
          </a:p>
          <a:p>
            <a:pPr marL="0" indent="0">
              <a:buNone/>
            </a:pPr>
            <a:endParaRPr lang="en-GB" sz="1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9C47D04-8DB2-476C-A10E-7A9DAB2E7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602177"/>
              </p:ext>
            </p:extLst>
          </p:nvPr>
        </p:nvGraphicFramePr>
        <p:xfrm>
          <a:off x="4901184" y="861021"/>
          <a:ext cx="6922009" cy="52365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86969">
                  <a:extLst>
                    <a:ext uri="{9D8B030D-6E8A-4147-A177-3AD203B41FA5}">
                      <a16:colId xmlns:a16="http://schemas.microsoft.com/office/drawing/2014/main" val="3168443479"/>
                    </a:ext>
                  </a:extLst>
                </a:gridCol>
                <a:gridCol w="2535040">
                  <a:extLst>
                    <a:ext uri="{9D8B030D-6E8A-4147-A177-3AD203B41FA5}">
                      <a16:colId xmlns:a16="http://schemas.microsoft.com/office/drawing/2014/main" val="2790551159"/>
                    </a:ext>
                  </a:extLst>
                </a:gridCol>
              </a:tblGrid>
              <a:tr h="965831">
                <a:tc>
                  <a:txBody>
                    <a:bodyPr/>
                    <a:lstStyle/>
                    <a:p>
                      <a:r>
                        <a:rPr lang="en-GB" sz="3000" b="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Reviews</a:t>
                      </a:r>
                    </a:p>
                  </a:txBody>
                  <a:tcPr marL="379623" marR="227775" marT="227775" marB="227775" anchor="b"/>
                </a:tc>
                <a:tc>
                  <a:txBody>
                    <a:bodyPr/>
                    <a:lstStyle/>
                    <a:p>
                      <a:r>
                        <a:rPr lang="en-GB" sz="3000" b="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Sentiment</a:t>
                      </a:r>
                      <a:endParaRPr lang="en-GB" sz="3000" b="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9623" marR="227775" marT="227775" marB="227775" anchor="b"/>
                </a:tc>
                <a:extLst>
                  <a:ext uri="{0D108BD9-81ED-4DB2-BD59-A6C34878D82A}">
                    <a16:rowId xmlns:a16="http://schemas.microsoft.com/office/drawing/2014/main" val="2127974109"/>
                  </a:ext>
                </a:extLst>
              </a:tr>
              <a:tr h="1505420">
                <a:tc>
                  <a:txBody>
                    <a:bodyPr/>
                    <a:lstStyle/>
                    <a:p>
                      <a:r>
                        <a:rPr lang="en-GB" sz="2300" b="0" kern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 bought it for my mother and she had a problem with the battery.</a:t>
                      </a:r>
                      <a:endParaRPr lang="en-GB" sz="23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79623" marR="197404" marT="197404" marB="197404" anchor="ctr"/>
                </a:tc>
                <a:tc>
                  <a:txBody>
                    <a:bodyPr/>
                    <a:lstStyle/>
                    <a:p>
                      <a:r>
                        <a:rPr lang="en-GB" sz="23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379623" marR="197404" marT="197404" marB="197404" anchor="ctr"/>
                </a:tc>
                <a:extLst>
                  <a:ext uri="{0D108BD9-81ED-4DB2-BD59-A6C34878D82A}">
                    <a16:rowId xmlns:a16="http://schemas.microsoft.com/office/drawing/2014/main" val="3046458717"/>
                  </a:ext>
                </a:extLst>
              </a:tr>
              <a:tr h="1155227">
                <a:tc>
                  <a:txBody>
                    <a:bodyPr/>
                    <a:lstStyle/>
                    <a:p>
                      <a:r>
                        <a:rPr lang="en-GB" sz="23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needless to say, i wasted my money.</a:t>
                      </a:r>
                    </a:p>
                  </a:txBody>
                  <a:tcPr marL="379623" marR="197404" marT="197404" marB="197404" anchor="ctr"/>
                </a:tc>
                <a:tc>
                  <a:txBody>
                    <a:bodyPr/>
                    <a:lstStyle/>
                    <a:p>
                      <a:r>
                        <a:rPr lang="en-GB" sz="23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379623" marR="197404" marT="197404" marB="197404" anchor="ctr"/>
                </a:tc>
                <a:extLst>
                  <a:ext uri="{0D108BD9-81ED-4DB2-BD59-A6C34878D82A}">
                    <a16:rowId xmlns:a16="http://schemas.microsoft.com/office/drawing/2014/main" val="4200669361"/>
                  </a:ext>
                </a:extLst>
              </a:tr>
              <a:tr h="805034">
                <a:tc>
                  <a:txBody>
                    <a:bodyPr/>
                    <a:lstStyle/>
                    <a:p>
                      <a:r>
                        <a:rPr lang="en-GB" sz="2300" b="0" kern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The mic is great.</a:t>
                      </a:r>
                      <a:endParaRPr lang="en-GB" sz="23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79623" marR="197404" marT="197404" marB="197404" anchor="ctr"/>
                </a:tc>
                <a:tc>
                  <a:txBody>
                    <a:bodyPr/>
                    <a:lstStyle/>
                    <a:p>
                      <a:r>
                        <a:rPr lang="en-GB" sz="23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379623" marR="197404" marT="197404" marB="197404" anchor="ctr"/>
                </a:tc>
                <a:extLst>
                  <a:ext uri="{0D108BD9-81ED-4DB2-BD59-A6C34878D82A}">
                    <a16:rowId xmlns:a16="http://schemas.microsoft.com/office/drawing/2014/main" val="295572068"/>
                  </a:ext>
                </a:extLst>
              </a:tr>
              <a:tr h="805034">
                <a:tc>
                  <a:txBody>
                    <a:bodyPr/>
                    <a:lstStyle/>
                    <a:p>
                      <a:r>
                        <a:rPr lang="en-GB" sz="2300" b="0" kern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very good quality though</a:t>
                      </a:r>
                      <a:endParaRPr lang="en-GB" sz="23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79623" marR="197404" marT="197404" marB="197404" anchor="ctr"/>
                </a:tc>
                <a:tc>
                  <a:txBody>
                    <a:bodyPr/>
                    <a:lstStyle/>
                    <a:p>
                      <a:r>
                        <a:rPr lang="en-GB" sz="23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379623" marR="197404" marT="197404" marB="197404" anchor="ctr"/>
                </a:tc>
                <a:extLst>
                  <a:ext uri="{0D108BD9-81ED-4DB2-BD59-A6C34878D82A}">
                    <a16:rowId xmlns:a16="http://schemas.microsoft.com/office/drawing/2014/main" val="1424138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91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B2FCC-7F3F-4F02-B291-8BD89AF7A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Dataset 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21BA-DD4A-4EAD-B715-F2E3311D5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endParaRPr lang="en-GB" sz="2200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8078A095-5449-44D0-95D6-CC8A2D870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058" y="2797534"/>
            <a:ext cx="5431536" cy="2793361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2F7CF389-F066-49FE-9DC6-55E0676CC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3811" y="2810949"/>
            <a:ext cx="5206729" cy="275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9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6152AB-DB4E-43E1-BE8B-9E2B5DE4C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74329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729038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DA19D-984B-4129-8330-04458811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347730"/>
            <a:ext cx="10168128" cy="2052034"/>
          </a:xfrm>
        </p:spPr>
        <p:txBody>
          <a:bodyPr>
            <a:normAutofit/>
          </a:bodyPr>
          <a:lstStyle/>
          <a:p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Dataset Overview</a:t>
            </a:r>
            <a:endParaRPr lang="en-GB" sz="4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01050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997EAB-133A-4D28-A1B2-270DE9D3BF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037347"/>
              </p:ext>
            </p:extLst>
          </p:nvPr>
        </p:nvGraphicFramePr>
        <p:xfrm>
          <a:off x="1115568" y="3445965"/>
          <a:ext cx="10168128" cy="23342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4064">
                  <a:extLst>
                    <a:ext uri="{9D8B030D-6E8A-4147-A177-3AD203B41FA5}">
                      <a16:colId xmlns:a16="http://schemas.microsoft.com/office/drawing/2014/main" val="1841419925"/>
                    </a:ext>
                  </a:extLst>
                </a:gridCol>
                <a:gridCol w="5084064">
                  <a:extLst>
                    <a:ext uri="{9D8B030D-6E8A-4147-A177-3AD203B41FA5}">
                      <a16:colId xmlns:a16="http://schemas.microsoft.com/office/drawing/2014/main" val="4014889951"/>
                    </a:ext>
                  </a:extLst>
                </a:gridCol>
              </a:tblGrid>
              <a:tr h="389042">
                <a:tc>
                  <a:txBody>
                    <a:bodyPr/>
                    <a:lstStyle/>
                    <a:p>
                      <a:r>
                        <a:rPr lang="en-GB" sz="1700" dirty="0"/>
                        <a:t>Reviews with Highest Polarity</a:t>
                      </a:r>
                    </a:p>
                  </a:txBody>
                  <a:tcPr marL="88419" marR="88419" marT="44209" marB="44209"/>
                </a:tc>
                <a:tc>
                  <a:txBody>
                    <a:bodyPr/>
                    <a:lstStyle/>
                    <a:p>
                      <a:r>
                        <a:rPr lang="en-GB" sz="1700"/>
                        <a:t>Reviews with Lowest Polarity</a:t>
                      </a:r>
                    </a:p>
                  </a:txBody>
                  <a:tcPr marL="88419" marR="88419" marT="44209" marB="44209"/>
                </a:tc>
                <a:extLst>
                  <a:ext uri="{0D108BD9-81ED-4DB2-BD59-A6C34878D82A}">
                    <a16:rowId xmlns:a16="http://schemas.microsoft.com/office/drawing/2014/main" val="3376311257"/>
                  </a:ext>
                </a:extLst>
              </a:tr>
              <a:tr h="389042">
                <a:tc>
                  <a:txBody>
                    <a:bodyPr/>
                    <a:lstStyle/>
                    <a:p>
                      <a:r>
                        <a:rPr lang="en-GB" sz="1700" b="0" kern="1200" dirty="0">
                          <a:solidFill>
                            <a:schemeClr val="dk1"/>
                          </a:solidFill>
                          <a:effectLst/>
                        </a:rPr>
                        <a:t>Excellent </a:t>
                      </a:r>
                      <a:r>
                        <a:rPr lang="en-GB" sz="1700" b="0" kern="1200" dirty="0" err="1">
                          <a:solidFill>
                            <a:schemeClr val="dk1"/>
                          </a:solidFill>
                          <a:effectLst/>
                        </a:rPr>
                        <a:t>bluetooth</a:t>
                      </a:r>
                      <a:r>
                        <a:rPr lang="en-GB" sz="1700" b="0" kern="1200" dirty="0">
                          <a:solidFill>
                            <a:schemeClr val="dk1"/>
                          </a:solidFill>
                          <a:effectLst/>
                        </a:rPr>
                        <a:t> headset.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419" marR="88419" marT="44209" marB="44209"/>
                </a:tc>
                <a:tc>
                  <a:txBody>
                    <a:bodyPr/>
                    <a:lstStyle/>
                    <a:p>
                      <a:r>
                        <a:rPr lang="en-GB" sz="1700" b="0" kern="1200">
                          <a:solidFill>
                            <a:schemeClr val="dk1"/>
                          </a:solidFill>
                          <a:effectLst/>
                        </a:rPr>
                        <a:t>Worst customer service.</a:t>
                      </a:r>
                      <a:endParaRPr lang="en-GB" sz="1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419" marR="88419" marT="44209" marB="44209"/>
                </a:tc>
                <a:extLst>
                  <a:ext uri="{0D108BD9-81ED-4DB2-BD59-A6C34878D82A}">
                    <a16:rowId xmlns:a16="http://schemas.microsoft.com/office/drawing/2014/main" val="3889554968"/>
                  </a:ext>
                </a:extLst>
              </a:tr>
              <a:tr h="389042">
                <a:tc>
                  <a:txBody>
                    <a:bodyPr/>
                    <a:lstStyle/>
                    <a:p>
                      <a:r>
                        <a:rPr lang="en-GB" sz="1700" b="0" kern="1200" dirty="0">
                          <a:solidFill>
                            <a:schemeClr val="dk1"/>
                          </a:solidFill>
                          <a:effectLst/>
                        </a:rPr>
                        <a:t>EXCELLENT SERVICE!!!!!!!!.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419" marR="88419" marT="44209" marB="44209"/>
                </a:tc>
                <a:tc>
                  <a:txBody>
                    <a:bodyPr/>
                    <a:lstStyle/>
                    <a:p>
                      <a:r>
                        <a:rPr lang="en-GB" sz="1700" b="0" kern="1200">
                          <a:solidFill>
                            <a:schemeClr val="dk1"/>
                          </a:solidFill>
                          <a:effectLst/>
                        </a:rPr>
                        <a:t>It's A PIECE OF CRAP!</a:t>
                      </a:r>
                      <a:endParaRPr lang="en-GB" sz="1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419" marR="88419" marT="44209" marB="44209"/>
                </a:tc>
                <a:extLst>
                  <a:ext uri="{0D108BD9-81ED-4DB2-BD59-A6C34878D82A}">
                    <a16:rowId xmlns:a16="http://schemas.microsoft.com/office/drawing/2014/main" val="3923912084"/>
                  </a:ext>
                </a:extLst>
              </a:tr>
              <a:tr h="389042">
                <a:tc>
                  <a:txBody>
                    <a:bodyPr/>
                    <a:lstStyle/>
                    <a:p>
                      <a:r>
                        <a:rPr lang="en-GB" sz="1700" b="0" kern="1200" dirty="0">
                          <a:solidFill>
                            <a:schemeClr val="dk1"/>
                          </a:solidFill>
                          <a:effectLst/>
                        </a:rPr>
                        <a:t>best </a:t>
                      </a:r>
                      <a:r>
                        <a:rPr lang="en-GB" sz="1700" b="0" kern="1200" dirty="0" err="1">
                          <a:solidFill>
                            <a:schemeClr val="dk1"/>
                          </a:solidFill>
                          <a:effectLst/>
                        </a:rPr>
                        <a:t>bluetooth</a:t>
                      </a:r>
                      <a:r>
                        <a:rPr lang="en-GB" sz="1700" b="0" kern="1200" dirty="0">
                          <a:solidFill>
                            <a:schemeClr val="dk1"/>
                          </a:solidFill>
                          <a:effectLst/>
                        </a:rPr>
                        <a:t> on the market.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419" marR="88419" marT="44209" marB="44209"/>
                </a:tc>
                <a:tc>
                  <a:txBody>
                    <a:bodyPr/>
                    <a:lstStyle/>
                    <a:p>
                      <a:r>
                        <a:rPr lang="en-GB" sz="1700" b="0" kern="1200">
                          <a:solidFill>
                            <a:schemeClr val="dk1"/>
                          </a:solidFill>
                          <a:effectLst/>
                        </a:rPr>
                        <a:t>The movie is terribly boring in places.</a:t>
                      </a:r>
                      <a:endParaRPr lang="en-GB" sz="1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419" marR="88419" marT="44209" marB="44209"/>
                </a:tc>
                <a:extLst>
                  <a:ext uri="{0D108BD9-81ED-4DB2-BD59-A6C34878D82A}">
                    <a16:rowId xmlns:a16="http://schemas.microsoft.com/office/drawing/2014/main" val="79375184"/>
                  </a:ext>
                </a:extLst>
              </a:tr>
              <a:tr h="389042">
                <a:tc>
                  <a:txBody>
                    <a:bodyPr/>
                    <a:lstStyle/>
                    <a:p>
                      <a:r>
                        <a:rPr lang="en-GB" sz="1700" b="0" kern="1200" dirty="0">
                          <a:solidFill>
                            <a:schemeClr val="dk1"/>
                          </a:solidFill>
                          <a:effectLst/>
                        </a:rPr>
                        <a:t>I am also very happy with the price.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419" marR="88419" marT="44209" marB="44209"/>
                </a:tc>
                <a:tc>
                  <a:txBody>
                    <a:bodyPr/>
                    <a:lstStyle/>
                    <a:p>
                      <a:r>
                        <a:rPr lang="en-GB" sz="1700" b="0" kern="1200" dirty="0">
                          <a:solidFill>
                            <a:schemeClr val="dk1"/>
                          </a:solidFill>
                          <a:effectLst/>
                        </a:rPr>
                        <a:t>Food quality has been horrible.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419" marR="88419" marT="44209" marB="44209"/>
                </a:tc>
                <a:extLst>
                  <a:ext uri="{0D108BD9-81ED-4DB2-BD59-A6C34878D82A}">
                    <a16:rowId xmlns:a16="http://schemas.microsoft.com/office/drawing/2014/main" val="679484231"/>
                  </a:ext>
                </a:extLst>
              </a:tr>
              <a:tr h="389042">
                <a:tc>
                  <a:txBody>
                    <a:bodyPr/>
                    <a:lstStyle/>
                    <a:p>
                      <a:r>
                        <a:rPr lang="en-GB" sz="1700" b="0" kern="1200">
                          <a:solidFill>
                            <a:schemeClr val="dk1"/>
                          </a:solidFill>
                          <a:effectLst/>
                        </a:rPr>
                        <a:t>The reception is excellent!</a:t>
                      </a:r>
                      <a:endParaRPr lang="en-GB" sz="17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419" marR="88419" marT="44209" marB="44209"/>
                </a:tc>
                <a:tc>
                  <a:txBody>
                    <a:bodyPr/>
                    <a:lstStyle/>
                    <a:p>
                      <a:r>
                        <a:rPr lang="en-GB" sz="1700" b="0" kern="1200" dirty="0">
                          <a:solidFill>
                            <a:schemeClr val="dk1"/>
                          </a:solidFill>
                          <a:effectLst/>
                        </a:rPr>
                        <a:t>The kids play area is NASTY!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419" marR="88419" marT="44209" marB="44209"/>
                </a:tc>
                <a:extLst>
                  <a:ext uri="{0D108BD9-81ED-4DB2-BD59-A6C34878D82A}">
                    <a16:rowId xmlns:a16="http://schemas.microsoft.com/office/drawing/2014/main" val="2275664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780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6260C-E335-40AC-AD7B-6411B350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F86838-717C-459A-BD4B-C336A6DD9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8887" y="1123487"/>
            <a:ext cx="4459773" cy="445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45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67772-5FE1-407B-8597-ED9924B01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>
                <a:latin typeface="Arial" panose="020B0604020202020204" pitchFamily="34" charset="0"/>
                <a:cs typeface="Arial" panose="020B0604020202020204" pitchFamily="34" charset="0"/>
              </a:rPr>
              <a:t>Methodology: Data Cleaning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43DA-4F44-46E2-B865-B1C0A4DF6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Converting text to lowercase</a:t>
            </a:r>
          </a:p>
          <a:p>
            <a:endParaRPr 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Removing stop words</a:t>
            </a:r>
          </a:p>
          <a:p>
            <a:endParaRPr 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Removing special characters and numbers</a:t>
            </a:r>
          </a:p>
          <a:p>
            <a:endParaRPr 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Tokenization</a:t>
            </a:r>
          </a:p>
          <a:p>
            <a:endParaRPr 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Lemmatization</a:t>
            </a:r>
          </a:p>
        </p:txBody>
      </p:sp>
    </p:spTree>
    <p:extLst>
      <p:ext uri="{BB962C8B-B14F-4D97-AF65-F5344CB8AC3E}">
        <p14:creationId xmlns:p14="http://schemas.microsoft.com/office/powerpoint/2010/main" val="3072101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1808</TotalTime>
  <Words>936</Words>
  <Application>Microsoft Office PowerPoint</Application>
  <PresentationFormat>Widescreen</PresentationFormat>
  <Paragraphs>170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charter</vt:lpstr>
      <vt:lpstr>Segoe UI</vt:lpstr>
      <vt:lpstr>Office Theme</vt:lpstr>
      <vt:lpstr>Sentiment Analysis of Customer Reviews</vt:lpstr>
      <vt:lpstr>Agenda</vt:lpstr>
      <vt:lpstr>Motivation</vt:lpstr>
      <vt:lpstr>Objective</vt:lpstr>
      <vt:lpstr>Dataset Overview</vt:lpstr>
      <vt:lpstr>Dataset Overview</vt:lpstr>
      <vt:lpstr>Dataset Overview</vt:lpstr>
      <vt:lpstr>Methodology</vt:lpstr>
      <vt:lpstr>Methodology: Data Cleaning</vt:lpstr>
      <vt:lpstr>Methodology: Feature Extraction</vt:lpstr>
      <vt:lpstr>Methodology: Machine Learning Models</vt:lpstr>
      <vt:lpstr>Methodology: Deep Learning Model</vt:lpstr>
      <vt:lpstr>Results</vt:lpstr>
      <vt:lpstr>Limitations and Improvements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PG-Mahmood, Aqsa Mannahn</dc:creator>
  <cp:lastModifiedBy>PG-Mahmood, Aqsa Mannahn</cp:lastModifiedBy>
  <cp:revision>33</cp:revision>
  <dcterms:created xsi:type="dcterms:W3CDTF">2021-09-23T10:57:43Z</dcterms:created>
  <dcterms:modified xsi:type="dcterms:W3CDTF">2021-10-28T16:21:27Z</dcterms:modified>
</cp:coreProperties>
</file>