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sldIdLst>
    <p:sldId id="282" r:id="rId3"/>
    <p:sldId id="283" r:id="rId4"/>
    <p:sldId id="290" r:id="rId5"/>
    <p:sldId id="291" r:id="rId6"/>
    <p:sldId id="292" r:id="rId7"/>
    <p:sldId id="289" r:id="rId8"/>
    <p:sldId id="286" r:id="rId9"/>
    <p:sldId id="287" r:id="rId10"/>
    <p:sldId id="293" r:id="rId11"/>
    <p:sldId id="284" r:id="rId12"/>
    <p:sldId id="280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53B8BB2-E4C8-471D-BB9E-C1A922E17B4F}">
          <p14:sldIdLst>
            <p14:sldId id="282"/>
            <p14:sldId id="283"/>
            <p14:sldId id="290"/>
            <p14:sldId id="291"/>
            <p14:sldId id="292"/>
            <p14:sldId id="289"/>
            <p14:sldId id="286"/>
            <p14:sldId id="287"/>
            <p14:sldId id="293"/>
            <p14:sldId id="284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3721" autoAdjust="0"/>
  </p:normalViewPr>
  <p:slideViewPr>
    <p:cSldViewPr>
      <p:cViewPr varScale="1">
        <p:scale>
          <a:sx n="77" d="100"/>
          <a:sy n="77" d="100"/>
        </p:scale>
        <p:origin x="17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D12C1-9A79-4B6A-BA92-B0EC09DBF4DA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AA916-7E6A-41E5-8FFA-F7F72295C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23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defTabSz="931863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defTabSz="931863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defTabSz="931863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defTabSz="931863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CB715E9F-A11C-4D57-923D-7E41ADC7CEC3}" type="slidenum">
              <a:rPr lang="zh-CN" altLang="en-US" sz="1200">
                <a:latin typeface="Arial" panose="020B0604020202020204" pitchFamily="34" charset="0"/>
              </a:rPr>
              <a:pPr eaLnBrk="1" hangingPunct="1"/>
              <a:t>1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428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尊敬的各位领导大家好， 我今天来给大家分享一下，我们公司 在应用通用软件开发平台中的</a:t>
            </a:r>
            <a:r>
              <a:rPr lang="en-US" altLang="zh-CN" dirty="0" smtClean="0"/>
              <a:t>Rational Software Architect</a:t>
            </a:r>
            <a:r>
              <a:rPr lang="zh-CN" altLang="en-US" dirty="0" smtClean="0"/>
              <a:t>的一些新的体会。 我首先做一下自我介绍，我姓张名晨，目前在泰兰特电子科技有限公司从事软件设计与开发的工作。主要针对于。</a:t>
            </a:r>
            <a:r>
              <a:rPr lang="en-US" altLang="zh-CN" dirty="0" smtClean="0"/>
              <a:t>Net</a:t>
            </a:r>
            <a:r>
              <a:rPr lang="zh-CN" altLang="en-US" dirty="0" smtClean="0"/>
              <a:t>平台的网络与桌面开发。我们公司于</a:t>
            </a:r>
            <a:r>
              <a:rPr lang="en-US" altLang="zh-CN" dirty="0" smtClean="0"/>
              <a:t>2009</a:t>
            </a:r>
            <a:r>
              <a:rPr lang="zh-CN" altLang="en-US" dirty="0" smtClean="0"/>
              <a:t>年成立，主要从事软硬件开发，产品包括医疗信息化系统，消毒供应室管理系统，智能电动车锁等。从去年下半年到年底</a:t>
            </a:r>
            <a:r>
              <a:rPr lang="zh-CN" altLang="en-US" baseline="0" dirty="0" smtClean="0"/>
              <a:t> 园区开始推广</a:t>
            </a:r>
            <a:r>
              <a:rPr lang="en-US" altLang="zh-CN" baseline="0" dirty="0" smtClean="0"/>
              <a:t>Rational</a:t>
            </a:r>
            <a:r>
              <a:rPr lang="zh-CN" altLang="en-US" baseline="0" dirty="0" smtClean="0"/>
              <a:t>软件开发平台，我们有幸成为第一批用户，通过这个平台我们也进行了一两个项目。有一些经验和心得体会。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AA916-7E6A-41E5-8FFA-F7F72295C01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35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首先我来介绍一下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这个软件   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是</a:t>
            </a:r>
            <a:r>
              <a:rPr lang="en-US" altLang="zh-CN" dirty="0" smtClean="0"/>
              <a:t>IBM</a:t>
            </a:r>
            <a:r>
              <a:rPr lang="zh-CN" altLang="en-US" dirty="0" smtClean="0"/>
              <a:t>五大软件产品线之一。</a:t>
            </a:r>
            <a:r>
              <a:rPr lang="en-US" altLang="zh-CN" dirty="0" smtClean="0"/>
              <a:t>IBM</a:t>
            </a:r>
            <a:r>
              <a:rPr lang="zh-CN" altLang="en-US" dirty="0" smtClean="0"/>
              <a:t>主要提供商用的的基础软件，主要包括数据库</a:t>
            </a:r>
            <a:r>
              <a:rPr lang="en-US" altLang="zh-CN" dirty="0" smtClean="0"/>
              <a:t>DB2</a:t>
            </a:r>
            <a:r>
              <a:rPr lang="zh-CN" altLang="en-US" dirty="0" smtClean="0"/>
              <a:t>，网站集成的</a:t>
            </a:r>
            <a:r>
              <a:rPr lang="en-US" altLang="zh-CN" dirty="0" smtClean="0"/>
              <a:t>WebSphere</a:t>
            </a:r>
            <a:r>
              <a:rPr lang="zh-CN" altLang="en-US" dirty="0" smtClean="0"/>
              <a:t>，企业邮件系统</a:t>
            </a:r>
            <a:r>
              <a:rPr lang="en-US" altLang="zh-CN" dirty="0" smtClean="0"/>
              <a:t>Lotus</a:t>
            </a:r>
            <a:r>
              <a:rPr lang="zh-CN" altLang="en-US" dirty="0" smtClean="0"/>
              <a:t>，企业</a:t>
            </a:r>
            <a:r>
              <a:rPr lang="en-US" altLang="zh-CN" dirty="0" smtClean="0"/>
              <a:t>IT</a:t>
            </a:r>
            <a:r>
              <a:rPr lang="zh-CN" altLang="en-US" dirty="0" smtClean="0"/>
              <a:t>管理系统</a:t>
            </a:r>
            <a:r>
              <a:rPr lang="en-US" altLang="zh-CN" dirty="0" smtClean="0"/>
              <a:t>Tivoli</a:t>
            </a:r>
            <a:r>
              <a:rPr lang="zh-CN" altLang="en-US" dirty="0" smtClean="0"/>
              <a:t>。以及软件开发平台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。而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中最为核心的软件，就是</a:t>
            </a:r>
            <a:r>
              <a:rPr lang="en-US" altLang="zh-CN" dirty="0" smtClean="0"/>
              <a:t>RSA </a:t>
            </a:r>
            <a:r>
              <a:rPr lang="zh-CN" altLang="en-US" dirty="0" smtClean="0"/>
              <a:t>。</a:t>
            </a:r>
            <a:r>
              <a:rPr lang="en-US" altLang="zh-CN" dirty="0" smtClean="0"/>
              <a:t>RSA</a:t>
            </a:r>
            <a:r>
              <a:rPr lang="zh-CN" altLang="en-US" dirty="0" smtClean="0"/>
              <a:t>体现的是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的核心功能，软件设计功能。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AA916-7E6A-41E5-8FFA-F7F72295C01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825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软件设计是一个学术性很强的领域，在这个领域有多种学说和方法论，最早的有瀑布模型 </a:t>
            </a:r>
            <a:r>
              <a:rPr lang="en-US" altLang="zh-CN" dirty="0" smtClean="0"/>
              <a:t>CMMI</a:t>
            </a:r>
            <a:r>
              <a:rPr lang="zh-CN" altLang="en-US" dirty="0" smtClean="0"/>
              <a:t>模型，现在比较新的有敏捷开发 极限编程，但是其中最著名的就是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所倡导</a:t>
            </a:r>
            <a:r>
              <a:rPr lang="zh-CN" altLang="en-US" dirty="0" smtClean="0"/>
              <a:t>的统一开发过程</a:t>
            </a:r>
            <a:r>
              <a:rPr lang="en-US" altLang="zh-CN" dirty="0" smtClean="0"/>
              <a:t>RUP  RSA</a:t>
            </a:r>
            <a:r>
              <a:rPr lang="zh-CN" altLang="en-US" dirty="0" smtClean="0"/>
              <a:t>的核心优势在于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可以</a:t>
            </a:r>
            <a:r>
              <a:rPr lang="en-US" altLang="zh-CN" dirty="0" smtClean="0"/>
              <a:t>RUP</a:t>
            </a:r>
            <a:r>
              <a:rPr lang="zh-CN" altLang="en-US" dirty="0" smtClean="0"/>
              <a:t>过程相结合，并且体现出</a:t>
            </a:r>
            <a:r>
              <a:rPr lang="en-US" altLang="zh-CN" dirty="0" smtClean="0"/>
              <a:t>RUP</a:t>
            </a:r>
            <a:r>
              <a:rPr lang="zh-CN" altLang="en-US" dirty="0" smtClean="0"/>
              <a:t>的核心理念。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RUP）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是，它可以为所有方面和层次的程序开发提供指导方针，最近兴起的极限编程，和敏捷软件开发都可以看做是从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过程演化出的编程方法。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的核心理念是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）软件开发是一个迭代过程，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）软件开发是由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Case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驱动的，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）软件开发是以架构设计（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Architectural Design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）为中心的。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AA916-7E6A-41E5-8FFA-F7F72295C0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796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RSA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RUP</a:t>
            </a:r>
            <a:r>
              <a:rPr lang="zh-CN" altLang="en-US" dirty="0" smtClean="0"/>
              <a:t>过程主要体现在三个层面上，一个是业务模型层面。在业务模型层面，</a:t>
            </a:r>
            <a:r>
              <a:rPr lang="en-US" altLang="zh-CN" dirty="0" smtClean="0"/>
              <a:t>RSA</a:t>
            </a:r>
            <a:r>
              <a:rPr lang="zh-CN" altLang="en-US" dirty="0" smtClean="0"/>
              <a:t>支持构造各种用例图，来描绘系统使用的各个场景。这个对应</a:t>
            </a:r>
            <a:r>
              <a:rPr lang="en-US" altLang="zh-CN" dirty="0" smtClean="0"/>
              <a:t>RUP</a:t>
            </a:r>
            <a:r>
              <a:rPr lang="zh-CN" altLang="en-US" dirty="0" smtClean="0"/>
              <a:t>过程的先启阶段，在</a:t>
            </a:r>
            <a:r>
              <a:rPr lang="en-US" altLang="zh-CN" dirty="0" smtClean="0"/>
              <a:t>RSA</a:t>
            </a:r>
            <a:r>
              <a:rPr lang="zh-CN" altLang="en-US" dirty="0" smtClean="0"/>
              <a:t>中设计出用例图之后，通过对用例图的分析，在</a:t>
            </a:r>
            <a:r>
              <a:rPr lang="en-US" altLang="zh-CN" dirty="0" smtClean="0"/>
              <a:t>RSA</a:t>
            </a:r>
            <a:r>
              <a:rPr lang="zh-CN" altLang="en-US" dirty="0" smtClean="0"/>
              <a:t>构建出概念模型，对应</a:t>
            </a:r>
            <a:r>
              <a:rPr lang="en-US" altLang="zh-CN" dirty="0" smtClean="0"/>
              <a:t>RUP</a:t>
            </a:r>
            <a:r>
              <a:rPr lang="zh-CN" altLang="en-US" dirty="0" smtClean="0"/>
              <a:t>过程中的细化阶段，有了概念模型之后，通过对概念建模，在</a:t>
            </a:r>
            <a:r>
              <a:rPr lang="en-US" altLang="zh-CN" dirty="0" smtClean="0"/>
              <a:t>RSA</a:t>
            </a:r>
            <a:r>
              <a:rPr lang="zh-CN" altLang="en-US" dirty="0" smtClean="0"/>
              <a:t>中设计出类图，这个就是设计模型。对应</a:t>
            </a:r>
            <a:r>
              <a:rPr lang="en-US" altLang="zh-CN" dirty="0" smtClean="0"/>
              <a:t>RUP</a:t>
            </a:r>
            <a:r>
              <a:rPr lang="zh-CN" altLang="en-US" dirty="0" smtClean="0"/>
              <a:t>过程中的构建阶段。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AA916-7E6A-41E5-8FFA-F7F72295C0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869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以</a:t>
            </a:r>
            <a:r>
              <a:rPr lang="en-US" altLang="zh-CN" dirty="0" smtClean="0"/>
              <a:t>RUP</a:t>
            </a:r>
            <a:r>
              <a:rPr lang="zh-CN" altLang="en-US" dirty="0" smtClean="0"/>
              <a:t>过程的基本概念为核心，可以覆盖软件开发设计的全部流程。除了设计必须的 用例模型</a:t>
            </a:r>
            <a:r>
              <a:rPr lang="zh-CN" altLang="en-US" baseline="0" dirty="0" smtClean="0"/>
              <a:t> 概念模型和设计模型之外，还支持构造部署模型，比如系统拓扑图，安装图，适合复杂产品的产品安装。也适合在一个设计项目中保存全部的设计文档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AA916-7E6A-41E5-8FFA-F7F72295C0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91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给我们的软件开发工作带来了什么的改变？ 以往</a:t>
            </a:r>
            <a:r>
              <a:rPr lang="zh-CN" altLang="en-US" dirty="0" smtClean="0"/>
              <a:t>的软件开发过程中往往是头痛以头 脚痛医脚，先从遗留工程复制代码开始工作，久而久之代码会混乱而</a:t>
            </a:r>
            <a:r>
              <a:rPr lang="zh-CN" altLang="en-US" dirty="0" smtClean="0"/>
              <a:t>复杂，。</a:t>
            </a:r>
            <a:r>
              <a:rPr lang="zh-CN" altLang="en-US" dirty="0" smtClean="0"/>
              <a:t>维护困难，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层出不穷</a:t>
            </a:r>
            <a:r>
              <a:rPr lang="zh-CN" altLang="en-US" dirty="0" smtClean="0"/>
              <a:t>。我们公司的项目初期也存在这一类的问题，原来员工留下的代码 新员工看不懂 搞不清  产生大量问题 修改代码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层出不穷。</a:t>
            </a:r>
            <a:r>
              <a:rPr lang="en-US" altLang="zh-CN" dirty="0" smtClean="0"/>
              <a:t>RSA</a:t>
            </a:r>
            <a:r>
              <a:rPr lang="zh-CN" altLang="en-US" dirty="0" smtClean="0"/>
              <a:t>体现了以软件架构为核心的开发，就像一根指挥棒一样，所有的开发工作都围绕模型这个中心进行，在</a:t>
            </a:r>
            <a:r>
              <a:rPr lang="zh-CN" altLang="en-US" dirty="0" smtClean="0"/>
              <a:t>引入</a:t>
            </a:r>
            <a:r>
              <a:rPr lang="en-US" altLang="zh-CN" dirty="0" smtClean="0"/>
              <a:t>RSA</a:t>
            </a:r>
            <a:r>
              <a:rPr lang="zh-CN" altLang="en-US" dirty="0" smtClean="0"/>
              <a:t>之后，软件开发先从模型设计开始，条理清楚明白。任何软件变更与修改首先从模型上加以</a:t>
            </a:r>
            <a:r>
              <a:rPr lang="zh-CN" altLang="en-US" dirty="0" smtClean="0"/>
              <a:t>体现  也就是说 新加一个功能 首先会在设计模型上体现出来，对功能的修改，也是首先对模型进行改变，软件的结构都体现在设计模型上 清清楚楚。</a:t>
            </a:r>
            <a:r>
              <a:rPr lang="zh-CN" altLang="en-US" dirty="0" smtClean="0"/>
              <a:t>同时</a:t>
            </a:r>
            <a:r>
              <a:rPr lang="en-US" altLang="zh-CN" dirty="0" smtClean="0"/>
              <a:t>RSA</a:t>
            </a:r>
            <a:r>
              <a:rPr lang="zh-CN" altLang="en-US" dirty="0" smtClean="0"/>
              <a:t>更支持双向工程，可以由模型生成代码，也可以由代码生成模型。对于遗留项目，可以很轻松的生成对应模型，方便修改</a:t>
            </a:r>
            <a:r>
              <a:rPr lang="zh-CN" altLang="en-US" dirty="0" smtClean="0"/>
              <a:t>。这个对于开始使用的时候特别有用 很多工程早期都是只有代码 没有设计，可以通过双向工程生成软件设计模型 方便进一步的修改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AA916-7E6A-41E5-8FFA-F7F72295C0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020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还有</a:t>
            </a:r>
            <a:r>
              <a:rPr lang="zh-CN" altLang="en-US" dirty="0" smtClean="0"/>
              <a:t>许多先进特性优点</a:t>
            </a:r>
            <a:r>
              <a:rPr lang="zh-CN" altLang="en-US" dirty="0" smtClean="0"/>
              <a:t>。支持</a:t>
            </a:r>
            <a:r>
              <a:rPr lang="en-US" altLang="zh-CN" dirty="0" smtClean="0"/>
              <a:t>UML</a:t>
            </a:r>
            <a:r>
              <a:rPr lang="zh-CN" altLang="en-US" dirty="0" smtClean="0"/>
              <a:t>所有图。 和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其他软件结合，基于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是目前广泛使用的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语言的默认开发平台，对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有了解的设计人员对</a:t>
            </a:r>
            <a:r>
              <a:rPr lang="en-US" altLang="zh-CN" dirty="0" err="1" smtClean="0"/>
              <a:t>rsa</a:t>
            </a:r>
            <a:r>
              <a:rPr lang="zh-CN" altLang="en-US" dirty="0" smtClean="0"/>
              <a:t>的使用都能轻易上手，易学易用。和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的其他软件结合紧密，支持</a:t>
            </a:r>
            <a:r>
              <a:rPr lang="en-US" altLang="zh-CN" dirty="0" smtClean="0"/>
              <a:t>Rose</a:t>
            </a:r>
            <a:r>
              <a:rPr lang="zh-CN" altLang="en-US" dirty="0" smtClean="0"/>
              <a:t>的升级。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AA916-7E6A-41E5-8FFA-F7F72295C0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099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一般说道</a:t>
            </a:r>
            <a:r>
              <a:rPr lang="en-US" altLang="zh-CN" dirty="0" smtClean="0"/>
              <a:t>RSA</a:t>
            </a:r>
            <a:r>
              <a:rPr lang="zh-CN" altLang="en-US" dirty="0" smtClean="0"/>
              <a:t>都会想到这是大型软件项目才会使用的，我们小微企业随便找两个高手搞搞就行了，以快糙猛为主。这个概念其实是个误区，在小型企业中进行的软件开发项目，经常因为缺乏设计阶段错误的评估了工期，增加了软件开发时间。第二是会增加软件开发风险，比如高手不干了。接手会非常困难。可以</a:t>
            </a:r>
            <a:r>
              <a:rPr lang="zh-CN" altLang="en-US" smtClean="0"/>
              <a:t>说是</a:t>
            </a:r>
            <a:r>
              <a:rPr lang="zh-CN" altLang="en-US" smtClean="0"/>
              <a:t>欲速则不达。第三就是说 软件项目，可能一开始代码比较少 但是时间长了工程也会变大 ，到不得不引入设计的时候已经太晚，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对于设计和实现之间的整合做的非常好，可以说进行设计的同时就能够产生对应的代码，而对设计的修改也能很快体现在代码上。可以说对软件开发的速度会有极大的提高。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敏捷开发 极限编程的核心概念还是来自于</a:t>
            </a:r>
            <a:r>
              <a:rPr lang="en-US" altLang="zh-CN" dirty="0" smtClean="0"/>
              <a:t>RUP</a:t>
            </a:r>
            <a:r>
              <a:rPr lang="zh-CN" altLang="en-US" dirty="0" smtClean="0"/>
              <a:t>过程，只是这两者的核心思想是提倡对于需求变动快速响应，而</a:t>
            </a:r>
            <a:r>
              <a:rPr lang="en-US" altLang="zh-CN" dirty="0" smtClean="0"/>
              <a:t>RSA</a:t>
            </a:r>
            <a:r>
              <a:rPr lang="zh-CN" altLang="en-US" dirty="0" smtClean="0"/>
              <a:t>对于设计和实现的整合正好能大大促进这一过程。可以为敏捷开发提供助力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RSA</a:t>
            </a:r>
            <a:r>
              <a:rPr lang="zh-CN" altLang="en-US" dirty="0" smtClean="0"/>
              <a:t>和其他的一些设计软件如微软出品的</a:t>
            </a:r>
            <a:r>
              <a:rPr lang="en-US" altLang="zh-CN" dirty="0" smtClean="0"/>
              <a:t>VS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Enterprise Architect</a:t>
            </a:r>
            <a:r>
              <a:rPr lang="zh-CN" altLang="en-US" dirty="0" smtClean="0"/>
              <a:t>相比，最大的好处就是跨语言跨平台的能力强，在现在的软件开发中 ，很少在一个语言和一个平台上开发，比如很多时候需要在服务器，</a:t>
            </a:r>
            <a:r>
              <a:rPr lang="en-US" altLang="zh-CN" dirty="0" smtClean="0"/>
              <a:t>PC</a:t>
            </a:r>
            <a:r>
              <a:rPr lang="zh-CN" altLang="en-US" dirty="0" smtClean="0"/>
              <a:t>机与手机平台进行同时开发。并且使用多种语言，目前只有</a:t>
            </a:r>
            <a:r>
              <a:rPr lang="en-US" altLang="zh-CN" dirty="0" smtClean="0"/>
              <a:t>RSA</a:t>
            </a:r>
            <a:r>
              <a:rPr lang="zh-CN" altLang="en-US" dirty="0" smtClean="0"/>
              <a:t>能够支持这一点。可以吧模型转换成</a:t>
            </a:r>
            <a:r>
              <a:rPr lang="en-US" altLang="zh-CN" dirty="0" smtClean="0"/>
              <a:t>C# VB java</a:t>
            </a:r>
            <a:r>
              <a:rPr lang="zh-CN" altLang="en-US" dirty="0" smtClean="0"/>
              <a:t>等多种语言，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AA916-7E6A-41E5-8FFA-F7F72295C0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06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>
            <a:spLocks noChangeArrowheads="1"/>
          </p:cNvSpPr>
          <p:nvPr/>
        </p:nvSpPr>
        <p:spPr bwMode="auto">
          <a:xfrm>
            <a:off x="8004175" y="6121400"/>
            <a:ext cx="1139825" cy="736600"/>
          </a:xfrm>
          <a:prstGeom prst="rect">
            <a:avLst/>
          </a:prstGeom>
          <a:solidFill>
            <a:srgbClr val="CBCB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0" y="1495425"/>
            <a:ext cx="9144000" cy="34417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8004175" y="3705225"/>
            <a:ext cx="1139825" cy="12350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8004175" y="2474913"/>
            <a:ext cx="1139825" cy="1235075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8004175" y="4940300"/>
            <a:ext cx="1139825" cy="12350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6862763" y="3705225"/>
            <a:ext cx="1139825" cy="1235075"/>
          </a:xfrm>
          <a:prstGeom prst="rect">
            <a:avLst/>
          </a:prstGeom>
          <a:solidFill>
            <a:srgbClr val="CBCB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6862763" y="4940300"/>
            <a:ext cx="1139825" cy="1235075"/>
          </a:xfrm>
          <a:prstGeom prst="rect">
            <a:avLst/>
          </a:prstGeom>
          <a:solidFill>
            <a:srgbClr val="DCDCDC">
              <a:alpha val="9882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pic>
        <p:nvPicPr>
          <p:cNvPr id="11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7013"/>
            <a:ext cx="25908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01516" y="3005138"/>
            <a:ext cx="6235212" cy="1892300"/>
          </a:xfrm>
        </p:spPr>
        <p:txBody>
          <a:bodyPr/>
          <a:lstStyle>
            <a:lvl1pPr>
              <a:defRPr sz="2215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01515" y="5016500"/>
            <a:ext cx="6249866" cy="920750"/>
          </a:xfrm>
        </p:spPr>
        <p:txBody>
          <a:bodyPr/>
          <a:lstStyle>
            <a:lvl1pPr>
              <a:lnSpc>
                <a:spcPct val="145000"/>
              </a:lnSpc>
              <a:spcBef>
                <a:spcPct val="0"/>
              </a:spcBef>
              <a:defRPr sz="1662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</p:spTree>
    <p:extLst>
      <p:ext uri="{BB962C8B-B14F-4D97-AF65-F5344CB8AC3E}">
        <p14:creationId xmlns:p14="http://schemas.microsoft.com/office/powerpoint/2010/main" val="340085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93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8789" y="212726"/>
            <a:ext cx="2126273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969" y="212726"/>
            <a:ext cx="6238143" cy="5865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112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22041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286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68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71184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970" y="1276350"/>
            <a:ext cx="4182208" cy="4802188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854" y="1276350"/>
            <a:ext cx="4182208" cy="4802188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702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347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336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5673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4512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5540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2476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7127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8789" y="212726"/>
            <a:ext cx="2126273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969" y="212726"/>
            <a:ext cx="6238143" cy="5865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3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4482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970" y="1276350"/>
            <a:ext cx="4182208" cy="4802188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854" y="1276350"/>
            <a:ext cx="4182208" cy="4802188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46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26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23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62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6873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588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1"/>
          <p:cNvSpPr>
            <a:spLocks noChangeArrowheads="1"/>
          </p:cNvSpPr>
          <p:nvPr/>
        </p:nvSpPr>
        <p:spPr bwMode="auto">
          <a:xfrm>
            <a:off x="0" y="0"/>
            <a:ext cx="6994525" cy="1162050"/>
          </a:xfrm>
          <a:prstGeom prst="rect">
            <a:avLst/>
          </a:prstGeom>
          <a:gradFill rotWithShape="1">
            <a:gsLst>
              <a:gs pos="0">
                <a:srgbClr val="D8D8D8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1027" name="Rectangle 18"/>
          <p:cNvSpPr>
            <a:spLocks noChangeArrowheads="1"/>
          </p:cNvSpPr>
          <p:nvPr/>
        </p:nvSpPr>
        <p:spPr bwMode="auto">
          <a:xfrm flipH="1">
            <a:off x="0" y="579438"/>
            <a:ext cx="539750" cy="584200"/>
          </a:xfrm>
          <a:prstGeom prst="rect">
            <a:avLst/>
          </a:prstGeom>
          <a:solidFill>
            <a:srgbClr val="E9E9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1028" name="Rectangle 19"/>
          <p:cNvSpPr>
            <a:spLocks noChangeArrowheads="1"/>
          </p:cNvSpPr>
          <p:nvPr/>
        </p:nvSpPr>
        <p:spPr bwMode="auto">
          <a:xfrm flipH="1">
            <a:off x="0" y="0"/>
            <a:ext cx="539750" cy="584200"/>
          </a:xfrm>
          <a:prstGeom prst="rect">
            <a:avLst/>
          </a:prstGeom>
          <a:solidFill>
            <a:schemeClr val="folHlink">
              <a:alpha val="2509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1029" name="Rectangle 20"/>
          <p:cNvSpPr>
            <a:spLocks noChangeArrowheads="1"/>
          </p:cNvSpPr>
          <p:nvPr/>
        </p:nvSpPr>
        <p:spPr bwMode="auto">
          <a:xfrm flipH="1">
            <a:off x="534988" y="579438"/>
            <a:ext cx="539750" cy="584200"/>
          </a:xfrm>
          <a:prstGeom prst="rect">
            <a:avLst/>
          </a:prstGeom>
          <a:solidFill>
            <a:srgbClr val="D5D5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39725" y="212725"/>
            <a:ext cx="6716713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3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9725" y="1276350"/>
            <a:ext cx="8505825" cy="480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1032" name="Rectangle 13"/>
          <p:cNvSpPr>
            <a:spLocks noChangeArrowheads="1"/>
          </p:cNvSpPr>
          <p:nvPr/>
        </p:nvSpPr>
        <p:spPr bwMode="auto">
          <a:xfrm>
            <a:off x="3338513" y="6640513"/>
            <a:ext cx="2466975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923" dirty="0"/>
              <a:t>© </a:t>
            </a:r>
            <a:r>
              <a:rPr lang="en-US" altLang="zh-CN" sz="923" dirty="0" smtClean="0"/>
              <a:t>2013 </a:t>
            </a:r>
            <a:r>
              <a:rPr lang="zh-CN" altLang="en-US" sz="923" dirty="0" smtClean="0"/>
              <a:t>泰兰特科技</a:t>
            </a:r>
            <a:r>
              <a:rPr lang="en-US" altLang="zh-CN" sz="923" dirty="0" smtClean="0"/>
              <a:t> </a:t>
            </a:r>
            <a:r>
              <a:rPr lang="en-US" altLang="zh-CN" sz="923" dirty="0" err="1" smtClean="0"/>
              <a:t>TalentTech</a:t>
            </a:r>
            <a:r>
              <a:rPr lang="en-US" altLang="zh-CN" sz="923" dirty="0" smtClean="0"/>
              <a:t>, </a:t>
            </a:r>
            <a:r>
              <a:rPr lang="en-US" altLang="zh-CN" sz="923" dirty="0"/>
              <a:t>Inc.</a:t>
            </a:r>
          </a:p>
        </p:txBody>
      </p:sp>
      <p:sp>
        <p:nvSpPr>
          <p:cNvPr id="1033" name="Rectangle 14"/>
          <p:cNvSpPr>
            <a:spLocks noChangeArrowheads="1"/>
          </p:cNvSpPr>
          <p:nvPr/>
        </p:nvSpPr>
        <p:spPr bwMode="auto">
          <a:xfrm>
            <a:off x="7008813" y="6640513"/>
            <a:ext cx="192405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defRPr/>
            </a:pPr>
            <a:fld id="{081B5523-A9B9-47EC-8866-8FAB51F7D374}" type="slidenum">
              <a:rPr lang="en-US" altLang="zh-CN" sz="923"/>
              <a:pPr algn="r" eaLnBrk="1" hangingPunct="1">
                <a:defRPr/>
              </a:pPr>
              <a:t>‹#›</a:t>
            </a:fld>
            <a:endParaRPr lang="en-US" altLang="zh-CN" sz="923"/>
          </a:p>
        </p:txBody>
      </p:sp>
      <p:pic>
        <p:nvPicPr>
          <p:cNvPr id="1034" name="图片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0" y="130175"/>
            <a:ext cx="1382713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Verdana" pitchFamily="34" charset="0"/>
          <a:ea typeface="黑体" pitchFamily="49" charset="-122"/>
        </a:defRPr>
      </a:lvl2pPr>
      <a:lvl3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Verdana" pitchFamily="34" charset="0"/>
          <a:ea typeface="黑体" pitchFamily="49" charset="-122"/>
        </a:defRPr>
      </a:lvl3pPr>
      <a:lvl4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Verdana" pitchFamily="34" charset="0"/>
          <a:ea typeface="黑体" pitchFamily="49" charset="-122"/>
        </a:defRPr>
      </a:lvl4pPr>
      <a:lvl5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Verdana" pitchFamily="34" charset="0"/>
          <a:ea typeface="黑体" pitchFamily="49" charset="-122"/>
        </a:defRPr>
      </a:lvl5pPr>
      <a:lvl6pPr marL="422041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1846">
          <a:solidFill>
            <a:schemeClr val="tx1"/>
          </a:solidFill>
          <a:latin typeface="Verdana" pitchFamily="34" charset="0"/>
          <a:ea typeface="黑体" pitchFamily="49" charset="-122"/>
        </a:defRPr>
      </a:lvl6pPr>
      <a:lvl7pPr marL="84408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1846">
          <a:solidFill>
            <a:schemeClr val="tx1"/>
          </a:solidFill>
          <a:latin typeface="Verdana" pitchFamily="34" charset="0"/>
          <a:ea typeface="黑体" pitchFamily="49" charset="-122"/>
        </a:defRPr>
      </a:lvl7pPr>
      <a:lvl8pPr marL="1266124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1846">
          <a:solidFill>
            <a:schemeClr val="tx1"/>
          </a:solidFill>
          <a:latin typeface="Verdana" pitchFamily="34" charset="0"/>
          <a:ea typeface="黑体" pitchFamily="49" charset="-122"/>
        </a:defRPr>
      </a:lvl8pPr>
      <a:lvl9pPr marL="168816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1846">
          <a:solidFill>
            <a:schemeClr val="tx1"/>
          </a:solidFill>
          <a:latin typeface="Verdana" pitchFamily="34" charset="0"/>
          <a:ea typeface="黑体" pitchFamily="49" charset="-122"/>
        </a:defRPr>
      </a:lvl9pPr>
    </p:titleStyle>
    <p:bodyStyle>
      <a:lvl1pPr marL="315913" indent="-315913" algn="l" rtl="0" eaLnBrk="0" fontAlgn="base" hangingPunct="0">
        <a:spcBef>
          <a:spcPct val="50000"/>
        </a:spcBef>
        <a:spcAft>
          <a:spcPct val="0"/>
        </a:spcAft>
        <a:buClr>
          <a:schemeClr val="bg2"/>
        </a:buClr>
        <a:buFont typeface="Verdana" panose="020B0604030504040204" pitchFamily="34" charset="0"/>
        <a:defRPr>
          <a:solidFill>
            <a:schemeClr val="bg2"/>
          </a:solidFill>
          <a:latin typeface="+mn-lt"/>
          <a:ea typeface="+mn-ea"/>
          <a:cs typeface="+mn-cs"/>
        </a:defRPr>
      </a:lvl1pPr>
      <a:lvl2pPr indent="4191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Wingdings" panose="05000000000000000000" pitchFamily="2" charset="2"/>
        <a:defRPr>
          <a:solidFill>
            <a:schemeClr val="tx1"/>
          </a:solidFill>
          <a:latin typeface="+mn-lt"/>
          <a:ea typeface="+mn-ea"/>
        </a:defRPr>
      </a:lvl2pPr>
      <a:lvl3pPr marL="423863" indent="-200025" algn="l" rtl="0" eaLnBrk="0" fontAlgn="base" hangingPunct="0">
        <a:spcBef>
          <a:spcPct val="5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3pPr>
      <a:lvl4pPr marL="738188" indent="-207963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Times" panose="02020603050405020304" pitchFamily="18" charset="0"/>
        <a:buChar char="─"/>
        <a:defRPr>
          <a:solidFill>
            <a:schemeClr val="tx1"/>
          </a:solidFill>
          <a:latin typeface="+mn-lt"/>
          <a:ea typeface="+mn-ea"/>
        </a:defRPr>
      </a:lvl4pPr>
      <a:lvl5pPr marL="1479550" indent="-263525" algn="l" rtl="0" eaLnBrk="0" fontAlgn="base" hangingPunct="0">
        <a:spcBef>
          <a:spcPct val="5000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1902117" indent="-263776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324158" indent="-263776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746199" indent="-263776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168241" indent="-263776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3"/>
          <p:cNvSpPr>
            <a:spLocks noChangeArrowheads="1"/>
          </p:cNvSpPr>
          <p:nvPr/>
        </p:nvSpPr>
        <p:spPr bwMode="auto">
          <a:xfrm>
            <a:off x="0" y="0"/>
            <a:ext cx="6994525" cy="1162050"/>
          </a:xfrm>
          <a:prstGeom prst="rect">
            <a:avLst/>
          </a:prstGeom>
          <a:gradFill rotWithShape="1">
            <a:gsLst>
              <a:gs pos="0">
                <a:srgbClr val="D8D8D8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 flipH="1">
            <a:off x="0" y="579438"/>
            <a:ext cx="539750" cy="584200"/>
          </a:xfrm>
          <a:prstGeom prst="rect">
            <a:avLst/>
          </a:prstGeom>
          <a:solidFill>
            <a:srgbClr val="E9E9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 flipH="1">
            <a:off x="0" y="0"/>
            <a:ext cx="539750" cy="584200"/>
          </a:xfrm>
          <a:prstGeom prst="rect">
            <a:avLst/>
          </a:prstGeom>
          <a:solidFill>
            <a:schemeClr val="folHlink">
              <a:alpha val="2509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 flipH="1">
            <a:off x="534988" y="579438"/>
            <a:ext cx="539750" cy="584200"/>
          </a:xfrm>
          <a:prstGeom prst="rect">
            <a:avLst/>
          </a:prstGeom>
          <a:solidFill>
            <a:srgbClr val="D5D5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39725" y="212725"/>
            <a:ext cx="6716713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9725" y="1276350"/>
            <a:ext cx="8505825" cy="480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338513" y="6640513"/>
            <a:ext cx="2466975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923"/>
              <a:t>© 2008 BearingPoint, Inc.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7008813" y="6640513"/>
            <a:ext cx="192405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defRPr/>
            </a:pPr>
            <a:fld id="{17DFAF8F-4A5F-4F2D-8812-17B2BDA9D3BD}" type="slidenum">
              <a:rPr lang="en-US" altLang="zh-CN" sz="923"/>
              <a:pPr algn="r" eaLnBrk="1" hangingPunct="1">
                <a:defRPr/>
              </a:pPr>
              <a:t>‹#›</a:t>
            </a:fld>
            <a:endParaRPr lang="en-US" altLang="zh-CN" sz="923"/>
          </a:p>
        </p:txBody>
      </p:sp>
      <p:graphicFrame>
        <p:nvGraphicFramePr>
          <p:cNvPr id="2058" name="Object 11"/>
          <p:cNvGraphicFramePr>
            <a:graphicFrameLocks noChangeAspect="1"/>
          </p:cNvGraphicFramePr>
          <p:nvPr/>
        </p:nvGraphicFramePr>
        <p:xfrm>
          <a:off x="7942263" y="96838"/>
          <a:ext cx="83820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9" name="Photo Editor Photo" r:id="rId14" imgW="876190" imgH="1000000" progId="">
                  <p:embed/>
                </p:oleObj>
              </mc:Choice>
              <mc:Fallback>
                <p:oleObj name="Photo Editor Photo" r:id="rId14" imgW="876190" imgH="100000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2263" y="96838"/>
                        <a:ext cx="838200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6C0F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51B2E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Rectangle 14"/>
          <p:cNvSpPr>
            <a:spLocks noChangeArrowheads="1"/>
          </p:cNvSpPr>
          <p:nvPr/>
        </p:nvSpPr>
        <p:spPr bwMode="auto">
          <a:xfrm>
            <a:off x="228600" y="6640513"/>
            <a:ext cx="2466975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zh-CN" sz="923"/>
              <a:t>中国石油炼油与化工运行系统二期工程项目 </a:t>
            </a:r>
            <a:endParaRPr lang="en-US" altLang="zh-CN" sz="923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Verdana" pitchFamily="34" charset="0"/>
          <a:ea typeface="黑体" pitchFamily="49" charset="-122"/>
        </a:defRPr>
      </a:lvl2pPr>
      <a:lvl3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Verdana" pitchFamily="34" charset="0"/>
          <a:ea typeface="黑体" pitchFamily="49" charset="-122"/>
        </a:defRPr>
      </a:lvl3pPr>
      <a:lvl4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Verdana" pitchFamily="34" charset="0"/>
          <a:ea typeface="黑体" pitchFamily="49" charset="-122"/>
        </a:defRPr>
      </a:lvl4pPr>
      <a:lvl5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Verdana" pitchFamily="34" charset="0"/>
          <a:ea typeface="黑体" pitchFamily="49" charset="-122"/>
        </a:defRPr>
      </a:lvl5pPr>
      <a:lvl6pPr marL="422041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1846">
          <a:solidFill>
            <a:schemeClr val="tx1"/>
          </a:solidFill>
          <a:latin typeface="Verdana" pitchFamily="34" charset="0"/>
          <a:ea typeface="黑体" pitchFamily="49" charset="-122"/>
        </a:defRPr>
      </a:lvl6pPr>
      <a:lvl7pPr marL="84408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1846">
          <a:solidFill>
            <a:schemeClr val="tx1"/>
          </a:solidFill>
          <a:latin typeface="Verdana" pitchFamily="34" charset="0"/>
          <a:ea typeface="黑体" pitchFamily="49" charset="-122"/>
        </a:defRPr>
      </a:lvl7pPr>
      <a:lvl8pPr marL="1266124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1846">
          <a:solidFill>
            <a:schemeClr val="tx1"/>
          </a:solidFill>
          <a:latin typeface="Verdana" pitchFamily="34" charset="0"/>
          <a:ea typeface="黑体" pitchFamily="49" charset="-122"/>
        </a:defRPr>
      </a:lvl8pPr>
      <a:lvl9pPr marL="168816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1846">
          <a:solidFill>
            <a:schemeClr val="tx1"/>
          </a:solidFill>
          <a:latin typeface="Verdana" pitchFamily="34" charset="0"/>
          <a:ea typeface="黑体" pitchFamily="49" charset="-122"/>
        </a:defRPr>
      </a:lvl9pPr>
    </p:titleStyle>
    <p:bodyStyle>
      <a:lvl1pPr marL="280988" indent="-280988" algn="l" rtl="0" eaLnBrk="0" fontAlgn="base" hangingPunct="0">
        <a:spcBef>
          <a:spcPct val="50000"/>
        </a:spcBef>
        <a:spcAft>
          <a:spcPct val="0"/>
        </a:spcAft>
        <a:buClr>
          <a:schemeClr val="bg2"/>
        </a:buClr>
        <a:buFont typeface="Verdana" panose="020B0604030504040204" pitchFamily="34" charset="0"/>
        <a:defRPr>
          <a:solidFill>
            <a:schemeClr val="bg2"/>
          </a:solidFill>
          <a:latin typeface="+mn-lt"/>
          <a:ea typeface="+mn-ea"/>
          <a:cs typeface="+mn-cs"/>
        </a:defRPr>
      </a:lvl1pPr>
      <a:lvl2pPr marL="282575" indent="-280988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Wingdings" panose="05000000000000000000" pitchFamily="2" charset="2"/>
        <a:defRPr>
          <a:solidFill>
            <a:schemeClr val="tx1"/>
          </a:solidFill>
          <a:latin typeface="+mn-lt"/>
          <a:ea typeface="+mn-ea"/>
        </a:defRPr>
      </a:lvl2pPr>
      <a:lvl3pPr marL="469900" indent="-246063" algn="l" rtl="0" eaLnBrk="0" fontAlgn="base" hangingPunct="0">
        <a:spcBef>
          <a:spcPct val="5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AutoNum type="arabicPeriod"/>
        <a:defRPr sz="1400">
          <a:solidFill>
            <a:schemeClr val="tx1"/>
          </a:solidFill>
          <a:latin typeface="+mn-lt"/>
          <a:ea typeface="+mn-ea"/>
        </a:defRPr>
      </a:lvl3pPr>
      <a:lvl4pPr marL="776288" indent="-246063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Times" panose="02020603050405020304" pitchFamily="18" charset="0"/>
        <a:buAutoNum type="circleNumDbPlain"/>
        <a:defRPr sz="1400">
          <a:solidFill>
            <a:schemeClr val="tx1"/>
          </a:solidFill>
          <a:latin typeface="+mn-lt"/>
          <a:ea typeface="+mn-ea"/>
        </a:defRPr>
      </a:lvl4pPr>
      <a:lvl5pPr marL="1531938" indent="-315913" algn="l" rtl="0" eaLnBrk="0" fontAlgn="base" hangingPunct="0">
        <a:spcBef>
          <a:spcPct val="5000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1954872" indent="-316531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376913" indent="-316531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798955" indent="-316531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220996" indent="-316531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Rational Software Architect</a:t>
            </a:r>
            <a:br>
              <a:rPr lang="en-US" altLang="zh-CN" dirty="0" smtClean="0"/>
            </a:br>
            <a:r>
              <a:rPr lang="zh-CN" altLang="en-US" dirty="0" smtClean="0"/>
              <a:t>在软件开发中的使用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01515" y="5046785"/>
            <a:ext cx="6249866" cy="849923"/>
          </a:xfrm>
        </p:spPr>
        <p:txBody>
          <a:bodyPr/>
          <a:lstStyle/>
          <a:p>
            <a:pPr marL="0" indent="0" eaLnBrk="1" hangingPunct="1"/>
            <a:r>
              <a:rPr lang="zh-CN" altLang="en-US" dirty="0"/>
              <a:t>泰兰特电子科技有限公司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158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应用于追溯的软件产品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3898900" y="4921494"/>
            <a:ext cx="1393825" cy="1193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6934200" y="3143494"/>
            <a:ext cx="1393825" cy="1193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990600" y="3143494"/>
            <a:ext cx="1393825" cy="1193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906838" y="3138732"/>
            <a:ext cx="1395412" cy="1193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 sz="120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8" name="AutoShape 7"/>
          <p:cNvCxnSpPr>
            <a:cxnSpLocks noChangeShapeType="1"/>
            <a:stCxn id="6" idx="0"/>
          </p:cNvCxnSpPr>
          <p:nvPr/>
        </p:nvCxnSpPr>
        <p:spPr bwMode="auto">
          <a:xfrm rot="16200000">
            <a:off x="2177257" y="1447250"/>
            <a:ext cx="1206500" cy="2185987"/>
          </a:xfrm>
          <a:prstGeom prst="curvedConnector2">
            <a:avLst/>
          </a:prstGeom>
          <a:noFill/>
          <a:ln w="1270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AutoShape 8"/>
          <p:cNvCxnSpPr>
            <a:cxnSpLocks noChangeShapeType="1"/>
            <a:endCxn id="5" idx="0"/>
          </p:cNvCxnSpPr>
          <p:nvPr/>
        </p:nvCxnSpPr>
        <p:spPr bwMode="auto">
          <a:xfrm>
            <a:off x="5113338" y="1935407"/>
            <a:ext cx="2517775" cy="1208087"/>
          </a:xfrm>
          <a:prstGeom prst="curvedConnector2">
            <a:avLst/>
          </a:prstGeom>
          <a:noFill/>
          <a:ln w="1270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9"/>
          <p:cNvCxnSpPr>
            <a:cxnSpLocks noChangeShapeType="1"/>
            <a:endCxn id="6" idx="4"/>
          </p:cNvCxnSpPr>
          <p:nvPr/>
        </p:nvCxnSpPr>
        <p:spPr bwMode="auto">
          <a:xfrm rot="10800000">
            <a:off x="1687513" y="4337294"/>
            <a:ext cx="2203450" cy="1263650"/>
          </a:xfrm>
          <a:prstGeom prst="curvedConnector2">
            <a:avLst/>
          </a:prstGeom>
          <a:noFill/>
          <a:ln w="1270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11"/>
          <p:cNvCxnSpPr>
            <a:cxnSpLocks noChangeShapeType="1"/>
            <a:stCxn id="6" idx="6"/>
            <a:endCxn id="7" idx="2"/>
          </p:cNvCxnSpPr>
          <p:nvPr/>
        </p:nvCxnSpPr>
        <p:spPr bwMode="auto">
          <a:xfrm flipV="1">
            <a:off x="2384425" y="3735632"/>
            <a:ext cx="1522413" cy="4762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2"/>
          <p:cNvCxnSpPr>
            <a:cxnSpLocks noChangeShapeType="1"/>
            <a:stCxn id="5" idx="2"/>
            <a:endCxn id="7" idx="6"/>
          </p:cNvCxnSpPr>
          <p:nvPr/>
        </p:nvCxnSpPr>
        <p:spPr bwMode="auto">
          <a:xfrm flipH="1" flipV="1">
            <a:off x="5302250" y="3735632"/>
            <a:ext cx="1631950" cy="4762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3"/>
          <p:cNvCxnSpPr>
            <a:cxnSpLocks noChangeShapeType="1"/>
            <a:endCxn id="7" idx="0"/>
          </p:cNvCxnSpPr>
          <p:nvPr/>
        </p:nvCxnSpPr>
        <p:spPr bwMode="auto">
          <a:xfrm>
            <a:off x="4595813" y="2532307"/>
            <a:ext cx="7937" cy="606425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4"/>
          <p:cNvCxnSpPr>
            <a:cxnSpLocks noChangeShapeType="1"/>
            <a:endCxn id="7" idx="4"/>
          </p:cNvCxnSpPr>
          <p:nvPr/>
        </p:nvCxnSpPr>
        <p:spPr bwMode="auto">
          <a:xfrm flipV="1">
            <a:off x="4600575" y="4332532"/>
            <a:ext cx="3175" cy="593725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206500" y="3642986"/>
            <a:ext cx="9398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dirty="0" smtClean="0"/>
              <a:t>发放</a:t>
            </a:r>
            <a:endParaRPr lang="zh-CN" altLang="en-US" sz="1600" dirty="0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4171229" y="5477834"/>
            <a:ext cx="8509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dirty="0" smtClean="0"/>
              <a:t>灭菌</a:t>
            </a:r>
            <a:endParaRPr lang="zh-CN" altLang="en-US" sz="1600" dirty="0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7233444" y="3648883"/>
            <a:ext cx="85566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dirty="0" smtClean="0"/>
              <a:t>洗消</a:t>
            </a:r>
            <a:endParaRPr lang="zh-CN" altLang="en-US" sz="1600" dirty="0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4144963" y="3484807"/>
            <a:ext cx="1050925" cy="51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1600" dirty="0" smtClean="0"/>
              <a:t>CSSD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1600" dirty="0" smtClean="0"/>
              <a:t>管理系统</a:t>
            </a:r>
            <a:endParaRPr lang="zh-CN" altLang="en-US" sz="1600" dirty="0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035175" y="1733794"/>
            <a:ext cx="11938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 dirty="0" smtClean="0"/>
              <a:t>灭菌有效期和发放管理</a:t>
            </a:r>
            <a:endParaRPr lang="zh-CN" altLang="en-US" sz="1400" dirty="0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734175" y="1733794"/>
            <a:ext cx="117792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 dirty="0" smtClean="0"/>
              <a:t>经手人员和回收情况</a:t>
            </a:r>
            <a:endParaRPr lang="zh-CN" altLang="en-US" sz="1400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819275" y="5531094"/>
            <a:ext cx="1854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 dirty="0" smtClean="0"/>
              <a:t>灭菌包标签管理</a:t>
            </a:r>
            <a:endParaRPr lang="zh-CN" altLang="en-US" sz="1400" dirty="0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6619875" y="5442194"/>
            <a:ext cx="19558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 dirty="0" smtClean="0"/>
              <a:t>洗消篮筐和洗消设备</a:t>
            </a:r>
            <a:endParaRPr lang="zh-CN" altLang="en-US" sz="1400" dirty="0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2708275" y="3422894"/>
            <a:ext cx="11938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 dirty="0" smtClean="0"/>
              <a:t>领用科室信息</a:t>
            </a:r>
            <a:endParaRPr lang="zh-CN" altLang="en-US" sz="1400" dirty="0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3482975" y="4400794"/>
            <a:ext cx="1358900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 dirty="0" smtClean="0"/>
              <a:t>灭菌设备和</a:t>
            </a:r>
            <a:endParaRPr lang="en-US" altLang="zh-CN" sz="1400" dirty="0" smtClean="0"/>
          </a:p>
          <a:p>
            <a:pPr algn="l" eaLnBrk="1" hangingPunct="1">
              <a:spcBef>
                <a:spcPct val="50000"/>
              </a:spcBef>
            </a:pPr>
            <a:r>
              <a:rPr lang="zh-CN" altLang="en-US" sz="1400" dirty="0" smtClean="0"/>
              <a:t>灭菌检测信息</a:t>
            </a:r>
            <a:endParaRPr lang="zh-CN" altLang="en-US" sz="1400" dirty="0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311775" y="3864219"/>
            <a:ext cx="939800" cy="34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1400" dirty="0" smtClean="0"/>
              <a:t>洗消设备数据</a:t>
            </a:r>
            <a:endParaRPr lang="zh-CN" altLang="en-US" sz="1400" dirty="0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4905375" y="2498969"/>
            <a:ext cx="1193800" cy="34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1400" dirty="0" smtClean="0"/>
              <a:t>使用时间和使用手术</a:t>
            </a:r>
            <a:endParaRPr lang="zh-CN" altLang="en-US" sz="1400" dirty="0"/>
          </a:p>
        </p:txBody>
      </p:sp>
      <p:sp>
        <p:nvSpPr>
          <p:cNvPr id="27" name="Oval 3"/>
          <p:cNvSpPr>
            <a:spLocks noChangeArrowheads="1"/>
          </p:cNvSpPr>
          <p:nvPr/>
        </p:nvSpPr>
        <p:spPr bwMode="auto">
          <a:xfrm>
            <a:off x="3752056" y="1311519"/>
            <a:ext cx="1393825" cy="1193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3961607" y="1785308"/>
            <a:ext cx="85566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dirty="0" smtClean="0"/>
              <a:t>使用</a:t>
            </a:r>
            <a:endParaRPr lang="zh-CN" altLang="en-US" sz="1600" dirty="0"/>
          </a:p>
        </p:txBody>
      </p:sp>
      <p:cxnSp>
        <p:nvCxnSpPr>
          <p:cNvPr id="29" name="AutoShape 7"/>
          <p:cNvCxnSpPr>
            <a:cxnSpLocks noChangeShapeType="1"/>
          </p:cNvCxnSpPr>
          <p:nvPr/>
        </p:nvCxnSpPr>
        <p:spPr bwMode="auto">
          <a:xfrm rot="16200000" flipH="1" flipV="1">
            <a:off x="5761037" y="3842789"/>
            <a:ext cx="1206500" cy="2185987"/>
          </a:xfrm>
          <a:prstGeom prst="curvedConnector2">
            <a:avLst/>
          </a:prstGeom>
          <a:noFill/>
          <a:ln w="1270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3382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600200" y="2590800"/>
            <a:ext cx="6235212" cy="1892300"/>
          </a:xfrm>
        </p:spPr>
        <p:txBody>
          <a:bodyPr/>
          <a:lstStyle/>
          <a:p>
            <a:pPr algn="ctr"/>
            <a:r>
              <a:rPr lang="zh-CN" altLang="en-US" sz="5400" dirty="0">
                <a:solidFill>
                  <a:srgbClr val="000000"/>
                </a:solidFill>
              </a:rPr>
              <a:t>谢    谢！</a:t>
            </a:r>
            <a:endParaRPr lang="zh-CN" altLang="en-US" sz="5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819400" y="4191000"/>
            <a:ext cx="6249866" cy="920750"/>
          </a:xfrm>
        </p:spPr>
        <p:txBody>
          <a:bodyPr/>
          <a:lstStyle/>
          <a:p>
            <a:r>
              <a:rPr lang="en-US" altLang="zh-CN" dirty="0" smtClean="0"/>
              <a:t>Email: Archen1983@foxmail.com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598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泰兰特公司简介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" y="1524000"/>
            <a:ext cx="2319045" cy="1963738"/>
          </a:xfr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971800" y="2286000"/>
            <a:ext cx="5753221" cy="795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538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7800" indent="-1778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1292" dirty="0">
                <a:solidFill>
                  <a:srgbClr val="000000"/>
                </a:solidFill>
                <a:latin typeface="黑体" panose="02010609060101010101" pitchFamily="49" charset="-122"/>
              </a:rPr>
              <a:t>泰兰特电子科技有限公司</a:t>
            </a:r>
            <a:r>
              <a:rPr lang="en-US" altLang="zh-CN" sz="1292" dirty="0">
                <a:solidFill>
                  <a:srgbClr val="000000"/>
                </a:solidFill>
                <a:latin typeface="黑体" panose="02010609060101010101" pitchFamily="49" charset="-122"/>
              </a:rPr>
              <a:t>2012</a:t>
            </a:r>
            <a:r>
              <a:rPr lang="zh-CN" altLang="en-US" sz="1292" dirty="0">
                <a:solidFill>
                  <a:srgbClr val="000000"/>
                </a:solidFill>
                <a:latin typeface="黑体" panose="02010609060101010101" pitchFamily="49" charset="-122"/>
              </a:rPr>
              <a:t>年</a:t>
            </a:r>
            <a:r>
              <a:rPr lang="en-US" altLang="zh-CN" sz="1292" dirty="0">
                <a:solidFill>
                  <a:srgbClr val="000000"/>
                </a:solidFill>
                <a:latin typeface="黑体" panose="02010609060101010101" pitchFamily="49" charset="-122"/>
              </a:rPr>
              <a:t>10</a:t>
            </a:r>
            <a:r>
              <a:rPr lang="zh-CN" altLang="en-US" sz="1292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月入住</a:t>
            </a:r>
            <a:r>
              <a:rPr lang="zh-CN" altLang="en-US" sz="1292" dirty="0">
                <a:solidFill>
                  <a:srgbClr val="000000"/>
                </a:solidFill>
                <a:latin typeface="黑体" panose="02010609060101010101" pitchFamily="49" charset="-122"/>
              </a:rPr>
              <a:t>洛阳卓阳科技园区，主要产品有车辆智能微电脑防盗电源开关、车辆智能充电器、智能无刷电源控制器等。已申报国家专利</a:t>
            </a:r>
            <a:r>
              <a:rPr lang="en-US" altLang="zh-CN" sz="1292" dirty="0">
                <a:solidFill>
                  <a:srgbClr val="000000"/>
                </a:solidFill>
                <a:latin typeface="黑体" panose="02010609060101010101" pitchFamily="49" charset="-122"/>
              </a:rPr>
              <a:t>30</a:t>
            </a:r>
            <a:r>
              <a:rPr lang="zh-CN" altLang="en-US" sz="1292" dirty="0">
                <a:solidFill>
                  <a:srgbClr val="000000"/>
                </a:solidFill>
                <a:latin typeface="黑体" panose="02010609060101010101" pitchFamily="49" charset="-122"/>
              </a:rPr>
              <a:t>余项。是洛阳地区首家</a:t>
            </a:r>
            <a:r>
              <a:rPr lang="en-US" altLang="zh-CN" sz="1292" dirty="0">
                <a:solidFill>
                  <a:srgbClr val="000000"/>
                </a:solidFill>
                <a:latin typeface="黑体" panose="02010609060101010101" pitchFamily="49" charset="-122"/>
              </a:rPr>
              <a:t>RFID </a:t>
            </a:r>
            <a:r>
              <a:rPr lang="zh-CN" altLang="en-US" sz="1292" dirty="0">
                <a:solidFill>
                  <a:srgbClr val="000000"/>
                </a:solidFill>
                <a:latin typeface="黑体" panose="02010609060101010101" pitchFamily="49" charset="-122"/>
              </a:rPr>
              <a:t>（射频技术）项目研发、产品生产、市场销售于一体的高新技术企业。</a:t>
            </a:r>
          </a:p>
        </p:txBody>
      </p:sp>
      <p:sp>
        <p:nvSpPr>
          <p:cNvPr id="7" name="AutoShape 4" descr="https://lh3.googleusercontent.com/-RPxxR2Tbvu0/U0ZK94EB62I/AAAAAAAAHr8/cucdgWEJqZA/w708-h709-no/IMG_1427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44" y="4009536"/>
            <a:ext cx="1918387" cy="1923814"/>
          </a:xfrm>
          <a:prstGeom prst="rect">
            <a:avLst/>
          </a:prstGeom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971799" y="4772606"/>
            <a:ext cx="5753221" cy="19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538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7800" indent="-1778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1292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张晨</a:t>
            </a:r>
            <a:endParaRPr lang="en-US" altLang="zh-CN" sz="1292" dirty="0" smtClean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980062" y="5557985"/>
            <a:ext cx="5753221" cy="19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538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7800" indent="-1778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1292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6</a:t>
            </a:r>
            <a:r>
              <a:rPr lang="zh-CN" altLang="en-US" sz="1292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年</a:t>
            </a:r>
            <a:r>
              <a:rPr lang="en-US" altLang="zh-CN" sz="1292" dirty="0" err="1" smtClean="0">
                <a:solidFill>
                  <a:srgbClr val="000000"/>
                </a:solidFill>
                <a:latin typeface="黑体" panose="02010609060101010101" pitchFamily="49" charset="-122"/>
              </a:rPr>
              <a:t>.net</a:t>
            </a:r>
            <a:r>
              <a:rPr lang="zh-CN" altLang="en-US" sz="1292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平台研发经验</a:t>
            </a:r>
            <a:endParaRPr lang="en-US" altLang="zh-CN" sz="1292" dirty="0" smtClean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971799" y="5165295"/>
            <a:ext cx="5753221" cy="19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538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7800" indent="-1778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1292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泰兰特电子科技有限公司  软件研发部经理</a:t>
            </a:r>
            <a:endParaRPr lang="en-US" altLang="zh-CN" sz="1292" dirty="0" smtClean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07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IBM</a:t>
            </a:r>
            <a:r>
              <a:rPr lang="zh-CN" altLang="en-US" dirty="0" smtClean="0"/>
              <a:t>的软件群</a:t>
            </a:r>
            <a:endParaRPr lang="zh-CN" altLang="en-US" dirty="0"/>
          </a:p>
        </p:txBody>
      </p:sp>
      <p:pic>
        <p:nvPicPr>
          <p:cNvPr id="5122" name="Picture 2" descr="http://www.it4bc.org/Resources/Pictures/IBM_%20colou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895600"/>
            <a:ext cx="3619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pbs.twimg.com/profile_images/1255275875/db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" y="1254477"/>
            <a:ext cx="25146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697389"/>
            <a:ext cx="2809875" cy="762000"/>
          </a:xfrm>
          <a:prstGeom prst="rect">
            <a:avLst/>
          </a:prstGeom>
        </p:spPr>
      </p:pic>
      <p:pic>
        <p:nvPicPr>
          <p:cNvPr id="5132" name="Picture 12" descr="http://www.massemin.com/images/lotus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06888"/>
            <a:ext cx="1905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4" descr="https://encrypted-tbn2.gstatic.com/images?q=tbn:ANd9GcQTyV2-fQpNVbPEb7XNbWAOE5T7UeIKri0KiqsQoQOO-ZfdJHx0N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36" name="Picture 16" descr="https://encrypted-tbn2.gstatic.com/images?q=tbn:ANd9GcQTyV2-fQpNVbPEb7XNbWAOE5T7UeIKri0KiqsQoQOO-ZfdJHx0N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860042"/>
            <a:ext cx="26670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http://fst.net.au/Data/14/Rational-log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794161"/>
            <a:ext cx="3733800" cy="130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29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RUP</a:t>
            </a:r>
            <a:r>
              <a:rPr lang="zh-CN" altLang="en-US" dirty="0" smtClean="0"/>
              <a:t>过程简介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213" y="1371600"/>
            <a:ext cx="6619875" cy="5124450"/>
          </a:xfrm>
          <a:prstGeom prst="rect">
            <a:avLst/>
          </a:prstGeom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39725" y="2304502"/>
            <a:ext cx="575322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538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7800" indent="-1778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1400" dirty="0"/>
              <a:t>软件开发是一个迭代过程</a:t>
            </a:r>
            <a:endParaRPr lang="en-US" altLang="zh-CN" sz="1292" dirty="0" smtClean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39725" y="3801525"/>
            <a:ext cx="1905000" cy="94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538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7800" indent="-1778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1400" dirty="0" smtClean="0"/>
              <a:t>软件开发</a:t>
            </a:r>
            <a:r>
              <a:rPr lang="zh-CN" altLang="en-US" sz="1400" dirty="0"/>
              <a:t>是以架构设计（</a:t>
            </a:r>
            <a:r>
              <a:rPr lang="en-US" altLang="zh-CN" sz="1400" dirty="0"/>
              <a:t>Architectural Design</a:t>
            </a:r>
            <a:r>
              <a:rPr lang="zh-CN" altLang="en-US" sz="1400" dirty="0"/>
              <a:t>）为中心的。</a:t>
            </a:r>
            <a:endParaRPr lang="en-US" altLang="zh-CN" sz="1400" dirty="0"/>
          </a:p>
          <a:p>
            <a:pPr algn="l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US" altLang="zh-CN" sz="1292" dirty="0" smtClean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39725" y="2945292"/>
            <a:ext cx="204439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538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7800" indent="-1778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1400" dirty="0"/>
              <a:t>软件开发是由</a:t>
            </a:r>
            <a:r>
              <a:rPr lang="en-US" altLang="zh-CN" sz="1400" dirty="0"/>
              <a:t>Use Case</a:t>
            </a:r>
            <a:r>
              <a:rPr lang="zh-CN" altLang="en-US" sz="1400" dirty="0"/>
              <a:t>驱动的</a:t>
            </a:r>
            <a:endParaRPr lang="en-US" altLang="zh-CN" sz="1292" dirty="0" smtClean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999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RUP</a:t>
            </a:r>
            <a:r>
              <a:rPr lang="zh-CN" altLang="en-US" dirty="0" smtClean="0"/>
              <a:t>的设计流程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417" y="1276350"/>
            <a:ext cx="4564328" cy="480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257800" y="1447800"/>
            <a:ext cx="4267200" cy="335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业务模型</a:t>
            </a:r>
          </a:p>
          <a:p>
            <a:pPr lvl="1" algn="l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业务建模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用例模型</a:t>
            </a:r>
          </a:p>
          <a:p>
            <a:pPr lvl="1" algn="l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用例建模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设计模型</a:t>
            </a:r>
          </a:p>
          <a:p>
            <a:pPr lvl="1" algn="l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建模</a:t>
            </a:r>
          </a:p>
          <a:p>
            <a:pPr lvl="1" algn="l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数据建模</a:t>
            </a:r>
          </a:p>
          <a:p>
            <a:pPr lvl="1" algn="l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应用建模</a:t>
            </a:r>
          </a:p>
        </p:txBody>
      </p:sp>
    </p:spTree>
    <p:extLst>
      <p:ext uri="{BB962C8B-B14F-4D97-AF65-F5344CB8AC3E}">
        <p14:creationId xmlns:p14="http://schemas.microsoft.com/office/powerpoint/2010/main" val="325694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软件架构：</a:t>
            </a:r>
            <a:r>
              <a:rPr lang="ko-KR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“</a:t>
            </a:r>
            <a:r>
              <a:rPr lang="en-US" altLang="ko-KR" dirty="0">
                <a:latin typeface="宋体" panose="02010600030101010101" pitchFamily="2" charset="-122"/>
                <a:ea typeface="宋体" panose="02010600030101010101" pitchFamily="2" charset="-122"/>
              </a:rPr>
              <a:t>4+1 View”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1765300"/>
            <a:ext cx="3576638" cy="204628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3873500"/>
            <a:ext cx="3576638" cy="20066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495800" y="1765300"/>
            <a:ext cx="3644900" cy="2046288"/>
          </a:xfrm>
          <a:prstGeom prst="rect">
            <a:avLst/>
          </a:prstGeom>
          <a:solidFill>
            <a:schemeClr val="accent2"/>
          </a:solidFill>
          <a:ln w="12700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0" y="4508500"/>
            <a:ext cx="1706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buClrTx/>
              <a:buFontTx/>
              <a:buNone/>
            </a:pPr>
            <a:r>
              <a:rPr lang="en-US" altLang="ko-KR" b="1">
                <a:ea typeface="Gulim" panose="020B0600000101010101" pitchFamily="34" charset="-127"/>
              </a:rPr>
              <a:t>Process View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508500" y="3873500"/>
            <a:ext cx="3644900" cy="20066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800600" y="4508500"/>
            <a:ext cx="2319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buClrTx/>
              <a:buFontTx/>
              <a:buNone/>
            </a:pPr>
            <a:r>
              <a:rPr lang="en-US" altLang="ko-KR" b="1">
                <a:ea typeface="Gulim" panose="020B0600000101010101" pitchFamily="34" charset="-127"/>
              </a:rPr>
              <a:t>Deployment View</a:t>
            </a:r>
          </a:p>
        </p:txBody>
      </p:sp>
      <p:graphicFrame>
        <p:nvGraphicFramePr>
          <p:cNvPr id="10" name="Object 8"/>
          <p:cNvGraphicFramePr>
            <a:graphicFrameLocks/>
          </p:cNvGraphicFramePr>
          <p:nvPr/>
        </p:nvGraphicFramePr>
        <p:xfrm>
          <a:off x="7010400" y="1841500"/>
          <a:ext cx="10414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" name="CorelDRAW 6.0" r:id="rId4" imgW="741240" imgH="475920" progId="CorelDRAW.Graphic.6">
                  <p:embed/>
                </p:oleObj>
              </mc:Choice>
              <mc:Fallback>
                <p:oleObj name="CorelDRAW 6.0" r:id="rId4" imgW="741240" imgH="475920" progId="CorelDRAW.Graphic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841500"/>
                        <a:ext cx="10414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286000" y="2374900"/>
            <a:ext cx="1611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buClrTx/>
              <a:buFontTx/>
              <a:buNone/>
            </a:pPr>
            <a:r>
              <a:rPr lang="en-US" altLang="ko-KR" b="1">
                <a:ea typeface="Gulim" panose="020B0600000101010101" pitchFamily="34" charset="-127"/>
              </a:rPr>
              <a:t>Logical View</a:t>
            </a:r>
          </a:p>
        </p:txBody>
      </p:sp>
      <p:graphicFrame>
        <p:nvGraphicFramePr>
          <p:cNvPr id="12" name="Object 10"/>
          <p:cNvGraphicFramePr>
            <a:graphicFrameLocks/>
          </p:cNvGraphicFramePr>
          <p:nvPr/>
        </p:nvGraphicFramePr>
        <p:xfrm>
          <a:off x="914400" y="1917700"/>
          <a:ext cx="9652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" name="CorelDRAW 6.0" r:id="rId6" imgW="674640" imgH="483840" progId="CorelDRAW.Graphic.6">
                  <p:embed/>
                </p:oleObj>
              </mc:Choice>
              <mc:Fallback>
                <p:oleObj name="CorelDRAW 6.0" r:id="rId6" imgW="674640" imgH="483840" progId="CorelDRAW.Graphic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17700"/>
                        <a:ext cx="9652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3113088" y="2832100"/>
            <a:ext cx="2830512" cy="1514475"/>
          </a:xfrm>
          <a:prstGeom prst="ellipse">
            <a:avLst/>
          </a:prstGeom>
          <a:solidFill>
            <a:srgbClr val="FFFF99"/>
          </a:solidFill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657600" y="3746500"/>
            <a:ext cx="1811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buClrTx/>
              <a:buFontTx/>
              <a:buNone/>
            </a:pPr>
            <a:r>
              <a:rPr lang="en-US" altLang="ko-KR" b="1">
                <a:solidFill>
                  <a:schemeClr val="bg2"/>
                </a:solidFill>
                <a:ea typeface="Gulim" panose="020B0600000101010101" pitchFamily="34" charset="-127"/>
              </a:rPr>
              <a:t>Use-Case View</a:t>
            </a:r>
            <a:endParaRPr lang="en-US" altLang="ko-KR" b="1">
              <a:ea typeface="Gulim" panose="020B0600000101010101" pitchFamily="34" charset="-127"/>
            </a:endParaRPr>
          </a:p>
        </p:txBody>
      </p:sp>
      <p:graphicFrame>
        <p:nvGraphicFramePr>
          <p:cNvPr id="15" name="Object 13"/>
          <p:cNvGraphicFramePr>
            <a:graphicFrameLocks/>
          </p:cNvGraphicFramePr>
          <p:nvPr/>
        </p:nvGraphicFramePr>
        <p:xfrm>
          <a:off x="4038600" y="2908300"/>
          <a:ext cx="11985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" name="CorelDRAW 6.0" r:id="rId8" imgW="852480" imgH="433080" progId="CorelDRAW.Graphic.6">
                  <p:embed/>
                </p:oleObj>
              </mc:Choice>
              <mc:Fallback>
                <p:oleObj name="CorelDRAW 6.0" r:id="rId8" imgW="852480" imgH="433080" progId="CorelDRAW.Graphic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908300"/>
                        <a:ext cx="119856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4800600" y="2374900"/>
            <a:ext cx="2525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buClrTx/>
              <a:buFontTx/>
              <a:buNone/>
            </a:pPr>
            <a:r>
              <a:rPr lang="en-US" altLang="ko-KR" b="1">
                <a:ea typeface="Gulim" panose="020B0600000101010101" pitchFamily="34" charset="-127"/>
              </a:rPr>
              <a:t>Implementation View</a:t>
            </a:r>
          </a:p>
        </p:txBody>
      </p: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2749550" y="3116263"/>
            <a:ext cx="1303338" cy="534987"/>
            <a:chOff x="1056" y="755"/>
            <a:chExt cx="821" cy="337"/>
          </a:xfrm>
        </p:grpSpPr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056" y="755"/>
              <a:ext cx="643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600" tIns="50800" rIns="101600" bIns="50800">
              <a:spAutoFit/>
            </a:bodyPr>
            <a:lstStyle>
              <a:lvl1pPr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508000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014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522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30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4876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448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020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592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ko-KR" sz="1400" b="1">
                  <a:ea typeface="Gulim" panose="020B0600000101010101" pitchFamily="34" charset="-127"/>
                </a:rPr>
                <a:t>End-user 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056" y="894"/>
              <a:ext cx="821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600" tIns="50800" rIns="101600" bIns="50800">
              <a:spAutoFit/>
            </a:bodyPr>
            <a:lstStyle>
              <a:lvl1pPr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508000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014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522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30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4876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448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020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592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ko-KR" sz="1400" b="1" i="1">
                  <a:ea typeface="Gulim" panose="020B0600000101010101" pitchFamily="34" charset="-127"/>
                </a:rPr>
                <a:t>Functionality</a:t>
              </a:r>
            </a:p>
          </p:txBody>
        </p:sp>
      </p:grp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096000" y="3213100"/>
            <a:ext cx="21526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600" tIns="50800" rIns="101600" bIns="50800">
            <a:spAutoFit/>
          </a:bodyPr>
          <a:lstStyle>
            <a:lvl1pPr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8000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14413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2413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30413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876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448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020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592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0" hangingPunct="0">
              <a:buClrTx/>
              <a:buFontTx/>
              <a:buNone/>
            </a:pPr>
            <a:r>
              <a:rPr lang="en-US" altLang="ko-KR" sz="1400" b="1">
                <a:ea typeface="Gulim" panose="020B0600000101010101" pitchFamily="34" charset="-127"/>
              </a:rPr>
              <a:t>Programmers </a:t>
            </a:r>
          </a:p>
          <a:p>
            <a:pPr algn="r" eaLnBrk="0" hangingPunct="0">
              <a:buClrTx/>
              <a:buFontTx/>
              <a:buNone/>
            </a:pPr>
            <a:r>
              <a:rPr lang="en-US" altLang="ko-KR" sz="1400" b="1" i="1">
                <a:ea typeface="Gulim" panose="020B0600000101010101" pitchFamily="34" charset="-127"/>
              </a:rPr>
              <a:t>Software management</a:t>
            </a:r>
            <a:r>
              <a:rPr lang="en-US" altLang="ko-KR" sz="1600" b="1">
                <a:ea typeface="Gulim" panose="020B0600000101010101" pitchFamily="34" charset="-127"/>
              </a:rPr>
              <a:t> </a:t>
            </a:r>
          </a:p>
        </p:txBody>
      </p: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838200" y="4889500"/>
            <a:ext cx="1809750" cy="968375"/>
            <a:chOff x="1680" y="2832"/>
            <a:chExt cx="1140" cy="610"/>
          </a:xfrm>
        </p:grpSpPr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680" y="2976"/>
              <a:ext cx="812" cy="4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600" tIns="50800" rIns="101600" bIns="50800">
              <a:spAutoFit/>
            </a:bodyPr>
            <a:lstStyle>
              <a:lvl1pPr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508000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014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522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30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4876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448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020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592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ko-KR" sz="1400" b="1" i="1">
                  <a:ea typeface="Gulim" panose="020B0600000101010101" pitchFamily="34" charset="-127"/>
                </a:rPr>
                <a:t>Performance</a:t>
              </a:r>
            </a:p>
            <a:p>
              <a:pPr eaLnBrk="0" hangingPunct="0">
                <a:buClrTx/>
                <a:buFontTx/>
                <a:buNone/>
              </a:pPr>
              <a:r>
                <a:rPr lang="en-US" altLang="ko-KR" sz="1400" b="1" i="1">
                  <a:ea typeface="Gulim" panose="020B0600000101010101" pitchFamily="34" charset="-127"/>
                </a:rPr>
                <a:t>Scalability</a:t>
              </a:r>
            </a:p>
            <a:p>
              <a:pPr eaLnBrk="0" hangingPunct="0">
                <a:buClrTx/>
                <a:buFontTx/>
                <a:buNone/>
              </a:pPr>
              <a:r>
                <a:rPr lang="en-US" altLang="ko-KR" sz="1400" b="1" i="1">
                  <a:ea typeface="Gulim" panose="020B0600000101010101" pitchFamily="34" charset="-127"/>
                </a:rPr>
                <a:t>Throughput</a:t>
              </a:r>
              <a:r>
                <a:rPr lang="en-US" altLang="ko-KR" sz="1400" b="1">
                  <a:ea typeface="Gulim" panose="020B0600000101010101" pitchFamily="34" charset="-127"/>
                </a:rPr>
                <a:t> </a:t>
              </a: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680" y="2832"/>
              <a:ext cx="1140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600" tIns="50800" rIns="101600" bIns="50800">
              <a:spAutoFit/>
            </a:bodyPr>
            <a:lstStyle>
              <a:lvl1pPr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508000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014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522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30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4876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448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020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592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ko-KR" sz="1400" b="1">
                  <a:ea typeface="Gulim" panose="020B0600000101010101" pitchFamily="34" charset="-127"/>
                </a:rPr>
                <a:t>System integrators</a:t>
              </a:r>
            </a:p>
          </p:txBody>
        </p:sp>
      </p:grp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5562600" y="5118100"/>
            <a:ext cx="2566988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600" tIns="50800" rIns="101600" bIns="50800">
            <a:spAutoFit/>
          </a:bodyPr>
          <a:lstStyle>
            <a:lvl1pPr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8000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14413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2413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30413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876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448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020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592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0" hangingPunct="0">
              <a:buClrTx/>
              <a:buFontTx/>
              <a:buNone/>
            </a:pPr>
            <a:r>
              <a:rPr lang="en-US" altLang="ko-KR" sz="1400" b="1" i="1">
                <a:ea typeface="Gulim" panose="020B0600000101010101" pitchFamily="34" charset="-127"/>
              </a:rPr>
              <a:t>System topology</a:t>
            </a:r>
            <a:r>
              <a:rPr lang="en-US" altLang="ko-KR" sz="1400" b="1">
                <a:ea typeface="Gulim" panose="020B0600000101010101" pitchFamily="34" charset="-127"/>
              </a:rPr>
              <a:t> </a:t>
            </a:r>
          </a:p>
          <a:p>
            <a:pPr algn="r" eaLnBrk="0" hangingPunct="0">
              <a:buClrTx/>
              <a:buFontTx/>
              <a:buNone/>
            </a:pPr>
            <a:r>
              <a:rPr lang="en-US" altLang="ko-KR" sz="1400" b="1" i="1">
                <a:ea typeface="Gulim" panose="020B0600000101010101" pitchFamily="34" charset="-127"/>
              </a:rPr>
              <a:t>Delivery, installation</a:t>
            </a:r>
          </a:p>
          <a:p>
            <a:pPr algn="r" eaLnBrk="0" hangingPunct="0">
              <a:buClrTx/>
              <a:buFontTx/>
              <a:buNone/>
            </a:pPr>
            <a:r>
              <a:rPr lang="en-US" altLang="ko-KR" sz="1400" b="1" i="1">
                <a:ea typeface="Gulim" panose="020B0600000101010101" pitchFamily="34" charset="-127"/>
              </a:rPr>
              <a:t>communication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6172200" y="4889500"/>
            <a:ext cx="1887538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600" tIns="50800" rIns="101600" bIns="50800">
            <a:spAutoFit/>
          </a:bodyPr>
          <a:lstStyle>
            <a:lvl1pPr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8000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14413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2413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30413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876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448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020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592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0" hangingPunct="0">
              <a:buClrTx/>
              <a:buFontTx/>
              <a:buNone/>
            </a:pPr>
            <a:r>
              <a:rPr lang="en-US" altLang="ko-KR" sz="1400" b="1">
                <a:solidFill>
                  <a:srgbClr val="FF3300"/>
                </a:solidFill>
                <a:ea typeface="Gulim" panose="020B0600000101010101" pitchFamily="34" charset="-127"/>
              </a:rPr>
              <a:t>System engineering</a:t>
            </a:r>
          </a:p>
        </p:txBody>
      </p:sp>
      <p:graphicFrame>
        <p:nvGraphicFramePr>
          <p:cNvPr id="26" name="Object 24"/>
          <p:cNvGraphicFramePr>
            <a:graphicFrameLocks/>
          </p:cNvGraphicFramePr>
          <p:nvPr/>
        </p:nvGraphicFramePr>
        <p:xfrm>
          <a:off x="914400" y="3975100"/>
          <a:ext cx="10414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" name="CorelDRAW 6.0" r:id="rId10" imgW="741240" imgH="475920" progId="CorelDRAW.Graphic.6">
                  <p:embed/>
                </p:oleObj>
              </mc:Choice>
              <mc:Fallback>
                <p:oleObj name="CorelDRAW 6.0" r:id="rId10" imgW="741240" imgH="475920" progId="CorelDRAW.Graphic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75100"/>
                        <a:ext cx="10414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7007225" y="4052888"/>
            <a:ext cx="693738" cy="769937"/>
            <a:chOff x="5185" y="1876"/>
            <a:chExt cx="437" cy="485"/>
          </a:xfrm>
        </p:grpSpPr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5185" y="1897"/>
              <a:ext cx="102" cy="107"/>
            </a:xfrm>
            <a:prstGeom prst="rect">
              <a:avLst/>
            </a:prstGeom>
            <a:solidFill>
              <a:schemeClr val="bg2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5185" y="1876"/>
              <a:ext cx="142" cy="21"/>
            </a:xfrm>
            <a:custGeom>
              <a:avLst/>
              <a:gdLst>
                <a:gd name="T0" fmla="*/ 0 w 691"/>
                <a:gd name="T1" fmla="*/ 96 h 96"/>
                <a:gd name="T2" fmla="*/ 276 w 691"/>
                <a:gd name="T3" fmla="*/ 0 h 96"/>
                <a:gd name="T4" fmla="*/ 691 w 691"/>
                <a:gd name="T5" fmla="*/ 0 h 96"/>
                <a:gd name="T6" fmla="*/ 495 w 691"/>
                <a:gd name="T7" fmla="*/ 96 h 96"/>
                <a:gd name="T8" fmla="*/ 0 w 691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1" h="96">
                  <a:moveTo>
                    <a:pt x="0" y="96"/>
                  </a:moveTo>
                  <a:lnTo>
                    <a:pt x="276" y="0"/>
                  </a:lnTo>
                  <a:lnTo>
                    <a:pt x="691" y="0"/>
                  </a:lnTo>
                  <a:lnTo>
                    <a:pt x="495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5287" y="1876"/>
              <a:ext cx="40" cy="128"/>
            </a:xfrm>
            <a:custGeom>
              <a:avLst/>
              <a:gdLst>
                <a:gd name="T0" fmla="*/ 0 w 196"/>
                <a:gd name="T1" fmla="*/ 96 h 577"/>
                <a:gd name="T2" fmla="*/ 196 w 196"/>
                <a:gd name="T3" fmla="*/ 0 h 577"/>
                <a:gd name="T4" fmla="*/ 196 w 196"/>
                <a:gd name="T5" fmla="*/ 432 h 577"/>
                <a:gd name="T6" fmla="*/ 0 w 196"/>
                <a:gd name="T7" fmla="*/ 577 h 577"/>
                <a:gd name="T8" fmla="*/ 0 w 196"/>
                <a:gd name="T9" fmla="*/ 96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577">
                  <a:moveTo>
                    <a:pt x="0" y="96"/>
                  </a:moveTo>
                  <a:lnTo>
                    <a:pt x="196" y="0"/>
                  </a:lnTo>
                  <a:lnTo>
                    <a:pt x="196" y="432"/>
                  </a:lnTo>
                  <a:lnTo>
                    <a:pt x="0" y="577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5480" y="1924"/>
              <a:ext cx="102" cy="106"/>
            </a:xfrm>
            <a:prstGeom prst="rect">
              <a:avLst/>
            </a:prstGeom>
            <a:solidFill>
              <a:schemeClr val="bg2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5480" y="1902"/>
              <a:ext cx="142" cy="22"/>
            </a:xfrm>
            <a:custGeom>
              <a:avLst/>
              <a:gdLst>
                <a:gd name="T0" fmla="*/ 0 w 691"/>
                <a:gd name="T1" fmla="*/ 96 h 96"/>
                <a:gd name="T2" fmla="*/ 276 w 691"/>
                <a:gd name="T3" fmla="*/ 0 h 96"/>
                <a:gd name="T4" fmla="*/ 691 w 691"/>
                <a:gd name="T5" fmla="*/ 0 h 96"/>
                <a:gd name="T6" fmla="*/ 495 w 691"/>
                <a:gd name="T7" fmla="*/ 96 h 96"/>
                <a:gd name="T8" fmla="*/ 0 w 691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1" h="96">
                  <a:moveTo>
                    <a:pt x="0" y="96"/>
                  </a:moveTo>
                  <a:lnTo>
                    <a:pt x="276" y="0"/>
                  </a:lnTo>
                  <a:lnTo>
                    <a:pt x="691" y="0"/>
                  </a:lnTo>
                  <a:lnTo>
                    <a:pt x="495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bg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5582" y="1902"/>
              <a:ext cx="40" cy="128"/>
            </a:xfrm>
            <a:custGeom>
              <a:avLst/>
              <a:gdLst>
                <a:gd name="T0" fmla="*/ 0 w 196"/>
                <a:gd name="T1" fmla="*/ 96 h 577"/>
                <a:gd name="T2" fmla="*/ 196 w 196"/>
                <a:gd name="T3" fmla="*/ 0 h 577"/>
                <a:gd name="T4" fmla="*/ 196 w 196"/>
                <a:gd name="T5" fmla="*/ 433 h 577"/>
                <a:gd name="T6" fmla="*/ 0 w 196"/>
                <a:gd name="T7" fmla="*/ 577 h 577"/>
                <a:gd name="T8" fmla="*/ 0 w 196"/>
                <a:gd name="T9" fmla="*/ 96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577">
                  <a:moveTo>
                    <a:pt x="0" y="96"/>
                  </a:moveTo>
                  <a:lnTo>
                    <a:pt x="196" y="0"/>
                  </a:lnTo>
                  <a:lnTo>
                    <a:pt x="196" y="433"/>
                  </a:lnTo>
                  <a:lnTo>
                    <a:pt x="0" y="577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bg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5307" y="1940"/>
              <a:ext cx="173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5185" y="2096"/>
              <a:ext cx="102" cy="106"/>
            </a:xfrm>
            <a:prstGeom prst="rect">
              <a:avLst/>
            </a:prstGeom>
            <a:solidFill>
              <a:schemeClr val="bg2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5185" y="2074"/>
              <a:ext cx="142" cy="22"/>
            </a:xfrm>
            <a:custGeom>
              <a:avLst/>
              <a:gdLst>
                <a:gd name="T0" fmla="*/ 0 w 691"/>
                <a:gd name="T1" fmla="*/ 96 h 96"/>
                <a:gd name="T2" fmla="*/ 276 w 691"/>
                <a:gd name="T3" fmla="*/ 0 h 96"/>
                <a:gd name="T4" fmla="*/ 691 w 691"/>
                <a:gd name="T5" fmla="*/ 0 h 96"/>
                <a:gd name="T6" fmla="*/ 495 w 691"/>
                <a:gd name="T7" fmla="*/ 96 h 96"/>
                <a:gd name="T8" fmla="*/ 0 w 691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1" h="96">
                  <a:moveTo>
                    <a:pt x="0" y="96"/>
                  </a:moveTo>
                  <a:lnTo>
                    <a:pt x="276" y="0"/>
                  </a:lnTo>
                  <a:lnTo>
                    <a:pt x="691" y="0"/>
                  </a:lnTo>
                  <a:lnTo>
                    <a:pt x="495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5287" y="2074"/>
              <a:ext cx="40" cy="128"/>
            </a:xfrm>
            <a:custGeom>
              <a:avLst/>
              <a:gdLst>
                <a:gd name="T0" fmla="*/ 0 w 196"/>
                <a:gd name="T1" fmla="*/ 96 h 577"/>
                <a:gd name="T2" fmla="*/ 196 w 196"/>
                <a:gd name="T3" fmla="*/ 0 h 577"/>
                <a:gd name="T4" fmla="*/ 196 w 196"/>
                <a:gd name="T5" fmla="*/ 433 h 577"/>
                <a:gd name="T6" fmla="*/ 0 w 196"/>
                <a:gd name="T7" fmla="*/ 577 h 577"/>
                <a:gd name="T8" fmla="*/ 0 w 196"/>
                <a:gd name="T9" fmla="*/ 96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577">
                  <a:moveTo>
                    <a:pt x="0" y="96"/>
                  </a:moveTo>
                  <a:lnTo>
                    <a:pt x="196" y="0"/>
                  </a:lnTo>
                  <a:lnTo>
                    <a:pt x="196" y="433"/>
                  </a:lnTo>
                  <a:lnTo>
                    <a:pt x="0" y="577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flipV="1">
              <a:off x="5307" y="1966"/>
              <a:ext cx="173" cy="1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5480" y="2149"/>
              <a:ext cx="102" cy="106"/>
            </a:xfrm>
            <a:prstGeom prst="rect">
              <a:avLst/>
            </a:prstGeom>
            <a:solidFill>
              <a:schemeClr val="bg2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5480" y="2127"/>
              <a:ext cx="142" cy="22"/>
            </a:xfrm>
            <a:custGeom>
              <a:avLst/>
              <a:gdLst>
                <a:gd name="T0" fmla="*/ 0 w 691"/>
                <a:gd name="T1" fmla="*/ 97 h 97"/>
                <a:gd name="T2" fmla="*/ 276 w 691"/>
                <a:gd name="T3" fmla="*/ 0 h 97"/>
                <a:gd name="T4" fmla="*/ 691 w 691"/>
                <a:gd name="T5" fmla="*/ 0 h 97"/>
                <a:gd name="T6" fmla="*/ 495 w 691"/>
                <a:gd name="T7" fmla="*/ 97 h 97"/>
                <a:gd name="T8" fmla="*/ 0 w 691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1" h="97">
                  <a:moveTo>
                    <a:pt x="0" y="97"/>
                  </a:moveTo>
                  <a:lnTo>
                    <a:pt x="276" y="0"/>
                  </a:lnTo>
                  <a:lnTo>
                    <a:pt x="691" y="0"/>
                  </a:lnTo>
                  <a:lnTo>
                    <a:pt x="495" y="97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chemeClr val="bg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5582" y="2127"/>
              <a:ext cx="40" cy="128"/>
            </a:xfrm>
            <a:custGeom>
              <a:avLst/>
              <a:gdLst>
                <a:gd name="T0" fmla="*/ 0 w 196"/>
                <a:gd name="T1" fmla="*/ 97 h 577"/>
                <a:gd name="T2" fmla="*/ 196 w 196"/>
                <a:gd name="T3" fmla="*/ 0 h 577"/>
                <a:gd name="T4" fmla="*/ 196 w 196"/>
                <a:gd name="T5" fmla="*/ 433 h 577"/>
                <a:gd name="T6" fmla="*/ 0 w 196"/>
                <a:gd name="T7" fmla="*/ 577 h 577"/>
                <a:gd name="T8" fmla="*/ 0 w 196"/>
                <a:gd name="T9" fmla="*/ 9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577">
                  <a:moveTo>
                    <a:pt x="0" y="97"/>
                  </a:moveTo>
                  <a:lnTo>
                    <a:pt x="196" y="0"/>
                  </a:lnTo>
                  <a:lnTo>
                    <a:pt x="196" y="433"/>
                  </a:lnTo>
                  <a:lnTo>
                    <a:pt x="0" y="577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chemeClr val="bg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5185" y="2254"/>
              <a:ext cx="102" cy="107"/>
            </a:xfrm>
            <a:prstGeom prst="rect">
              <a:avLst/>
            </a:prstGeom>
            <a:solidFill>
              <a:schemeClr val="bg2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5185" y="2233"/>
              <a:ext cx="142" cy="21"/>
            </a:xfrm>
            <a:custGeom>
              <a:avLst/>
              <a:gdLst>
                <a:gd name="T0" fmla="*/ 0 w 691"/>
                <a:gd name="T1" fmla="*/ 97 h 97"/>
                <a:gd name="T2" fmla="*/ 276 w 691"/>
                <a:gd name="T3" fmla="*/ 0 h 97"/>
                <a:gd name="T4" fmla="*/ 691 w 691"/>
                <a:gd name="T5" fmla="*/ 0 h 97"/>
                <a:gd name="T6" fmla="*/ 495 w 691"/>
                <a:gd name="T7" fmla="*/ 97 h 97"/>
                <a:gd name="T8" fmla="*/ 0 w 691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1" h="97">
                  <a:moveTo>
                    <a:pt x="0" y="97"/>
                  </a:moveTo>
                  <a:lnTo>
                    <a:pt x="276" y="0"/>
                  </a:lnTo>
                  <a:lnTo>
                    <a:pt x="691" y="0"/>
                  </a:lnTo>
                  <a:lnTo>
                    <a:pt x="495" y="97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5287" y="2233"/>
              <a:ext cx="40" cy="128"/>
            </a:xfrm>
            <a:custGeom>
              <a:avLst/>
              <a:gdLst>
                <a:gd name="T0" fmla="*/ 0 w 196"/>
                <a:gd name="T1" fmla="*/ 97 h 577"/>
                <a:gd name="T2" fmla="*/ 196 w 196"/>
                <a:gd name="T3" fmla="*/ 0 h 577"/>
                <a:gd name="T4" fmla="*/ 196 w 196"/>
                <a:gd name="T5" fmla="*/ 433 h 577"/>
                <a:gd name="T6" fmla="*/ 0 w 196"/>
                <a:gd name="T7" fmla="*/ 577 h 577"/>
                <a:gd name="T8" fmla="*/ 0 w 196"/>
                <a:gd name="T9" fmla="*/ 9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577">
                  <a:moveTo>
                    <a:pt x="0" y="97"/>
                  </a:moveTo>
                  <a:lnTo>
                    <a:pt x="196" y="0"/>
                  </a:lnTo>
                  <a:lnTo>
                    <a:pt x="196" y="433"/>
                  </a:lnTo>
                  <a:lnTo>
                    <a:pt x="0" y="577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 flipV="1">
              <a:off x="5307" y="2191"/>
              <a:ext cx="173" cy="10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838200" y="3213100"/>
            <a:ext cx="18351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48" tIns="47874" rIns="95748" bIns="47874">
            <a:spAutoFit/>
          </a:bodyPr>
          <a:lstStyle>
            <a:lvl1pPr algn="l" defTabSz="955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9425" algn="l" defTabSz="955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55675" algn="l" defTabSz="955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35100" algn="l" defTabSz="955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12938" algn="l" defTabSz="955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70138" defTabSz="955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27338" defTabSz="955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84538" defTabSz="955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1738" defTabSz="955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sz="1400" b="1">
                <a:ea typeface="宋体" panose="02010600030101010101" pitchFamily="2" charset="-122"/>
              </a:rPr>
              <a:t>Analysts/Designers</a:t>
            </a:r>
          </a:p>
          <a:p>
            <a:pPr eaLnBrk="0" hangingPunct="0">
              <a:buClrTx/>
              <a:buFontTx/>
              <a:buNone/>
            </a:pPr>
            <a:r>
              <a:rPr lang="en-US" altLang="zh-CN" sz="1400" b="1" i="1">
                <a:ea typeface="宋体" panose="02010600030101010101" pitchFamily="2" charset="-122"/>
              </a:rPr>
              <a:t>Structure</a:t>
            </a:r>
            <a:r>
              <a:rPr lang="en-US" altLang="zh-CN" sz="1400" b="1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1411288" y="1371600"/>
            <a:ext cx="1828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设计模型</a:t>
            </a:r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5122863" y="1398588"/>
            <a:ext cx="15462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实施模型</a:t>
            </a:r>
          </a:p>
        </p:txBody>
      </p:sp>
      <p:sp>
        <p:nvSpPr>
          <p:cNvPr id="49" name="Text Box 48"/>
          <p:cNvSpPr txBox="1">
            <a:spLocks noChangeArrowheads="1"/>
          </p:cNvSpPr>
          <p:nvPr/>
        </p:nvSpPr>
        <p:spPr bwMode="auto">
          <a:xfrm>
            <a:off x="1587500" y="5983288"/>
            <a:ext cx="14239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进程模型</a:t>
            </a:r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auto">
          <a:xfrm>
            <a:off x="5338763" y="5930900"/>
            <a:ext cx="16541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部署模型</a:t>
            </a:r>
          </a:p>
        </p:txBody>
      </p:sp>
    </p:spTree>
    <p:extLst>
      <p:ext uri="{BB962C8B-B14F-4D97-AF65-F5344CB8AC3E}">
        <p14:creationId xmlns:p14="http://schemas.microsoft.com/office/powerpoint/2010/main" val="403333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可以和开发过程紧密结合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68300" y="1223963"/>
            <a:ext cx="8562975" cy="5410200"/>
            <a:chOff x="123" y="672"/>
            <a:chExt cx="5394" cy="3408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144" y="912"/>
              <a:ext cx="4704" cy="2928"/>
            </a:xfrm>
            <a:custGeom>
              <a:avLst/>
              <a:gdLst>
                <a:gd name="T0" fmla="*/ 0 w 4704"/>
                <a:gd name="T1" fmla="*/ 2928 h 2928"/>
                <a:gd name="T2" fmla="*/ 1008 w 4704"/>
                <a:gd name="T3" fmla="*/ 2751 h 2928"/>
                <a:gd name="T4" fmla="*/ 2022 w 4704"/>
                <a:gd name="T5" fmla="*/ 2387 h 2928"/>
                <a:gd name="T6" fmla="*/ 2924 w 4704"/>
                <a:gd name="T7" fmla="*/ 1855 h 2928"/>
                <a:gd name="T8" fmla="*/ 3919 w 4704"/>
                <a:gd name="T9" fmla="*/ 979 h 2928"/>
                <a:gd name="T10" fmla="*/ 4704 w 4704"/>
                <a:gd name="T11" fmla="*/ 0 h 2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04" h="2928">
                  <a:moveTo>
                    <a:pt x="0" y="2928"/>
                  </a:moveTo>
                  <a:lnTo>
                    <a:pt x="1008" y="2751"/>
                  </a:lnTo>
                  <a:lnTo>
                    <a:pt x="2022" y="2387"/>
                  </a:lnTo>
                  <a:lnTo>
                    <a:pt x="2924" y="1855"/>
                  </a:lnTo>
                  <a:lnTo>
                    <a:pt x="3919" y="979"/>
                  </a:lnTo>
                  <a:lnTo>
                    <a:pt x="4704" y="0"/>
                  </a:ln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4494" y="2939"/>
              <a:ext cx="96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eaLnBrk="0" hangingPunct="0">
                <a:buClrTx/>
                <a:buFontTx/>
                <a:buNone/>
              </a:pPr>
              <a:r>
                <a:rPr lang="zh-CN" altLang="en-GB" sz="1600">
                  <a:latin typeface="宋体" panose="02010600030101010101" pitchFamily="2" charset="-122"/>
                  <a:ea typeface="宋体" panose="02010600030101010101" pitchFamily="2" charset="-122"/>
                </a:rPr>
                <a:t>纯粹基于模型的开发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673" y="1463"/>
              <a:ext cx="602" cy="434"/>
            </a:xfrm>
            <a:prstGeom prst="rect">
              <a:avLst/>
            </a:prstGeom>
            <a:solidFill>
              <a:srgbClr val="A3D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buClrTx/>
                <a:buFontTx/>
                <a:buNone/>
              </a:pPr>
              <a:r>
                <a:rPr lang="en-GB" altLang="en-US" sz="2400" u="sng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Model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473" y="1089"/>
              <a:ext cx="10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buClrTx/>
                <a:buFontTx/>
                <a:buNone/>
              </a:pPr>
              <a:r>
                <a:rPr lang="zh-CN" altLang="en-GB" b="1">
                  <a:ea typeface="宋体" panose="02010600030101010101" pitchFamily="2" charset="-122"/>
                </a:rPr>
                <a:t>只有模型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94" y="2939"/>
              <a:ext cx="9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eaLnBrk="0" hangingPunct="0">
                <a:buClrTx/>
                <a:buFontTx/>
                <a:buNone/>
              </a:pPr>
              <a:r>
                <a:rPr lang="zh-CN" altLang="en-GB" sz="1600">
                  <a:latin typeface="宋体" panose="02010600030101010101" pitchFamily="2" charset="-122"/>
                  <a:ea typeface="宋体" panose="02010600030101010101" pitchFamily="2" charset="-122"/>
                </a:rPr>
                <a:t>什么是模型</a:t>
              </a:r>
              <a:r>
                <a:rPr lang="en-GB" altLang="en-US" sz="1600">
                  <a:latin typeface="宋体" panose="02010600030101010101" pitchFamily="2" charset="-122"/>
                  <a:ea typeface="宋体" panose="02010600030101010101" pitchFamily="2" charset="-122"/>
                </a:rPr>
                <a:t>?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73" y="2380"/>
              <a:ext cx="602" cy="43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buClrTx/>
                <a:buFontTx/>
                <a:buNone/>
              </a:pPr>
              <a:r>
                <a:rPr lang="en-GB" altLang="en-US" sz="2400" u="sng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Code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73" y="1089"/>
              <a:ext cx="10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buClrTx/>
                <a:buFontTx/>
                <a:buNone/>
              </a:pPr>
              <a:r>
                <a:rPr lang="zh-CN" altLang="en-GB" b="1">
                  <a:ea typeface="宋体" panose="02010600030101010101" pitchFamily="2" charset="-122"/>
                </a:rPr>
                <a:t>只有代码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362" y="2939"/>
              <a:ext cx="9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eaLnBrk="0" hangingPunct="0">
                <a:buClrTx/>
                <a:buFontTx/>
                <a:buNone/>
              </a:pPr>
              <a:r>
                <a:rPr lang="zh-CN" altLang="en-GB" sz="1600">
                  <a:latin typeface="宋体" panose="02010600030101010101" pitchFamily="2" charset="-122"/>
                  <a:ea typeface="宋体" panose="02010600030101010101" pitchFamily="2" charset="-122"/>
                </a:rPr>
                <a:t>代码就是模型</a:t>
              </a:r>
              <a:endParaRPr lang="en-GB" altLang="en-US" sz="16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1541" y="1463"/>
              <a:ext cx="602" cy="1352"/>
              <a:chOff x="2528" y="1304"/>
              <a:chExt cx="576" cy="1344"/>
            </a:xfrm>
          </p:grpSpPr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2528" y="1304"/>
                <a:ext cx="576" cy="432"/>
              </a:xfrm>
              <a:prstGeom prst="rect">
                <a:avLst/>
              </a:prstGeom>
              <a:solidFill>
                <a:srgbClr val="A3D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buClrTx/>
                  <a:buFontTx/>
                  <a:buNone/>
                </a:pPr>
                <a:r>
                  <a:rPr lang="en-GB" altLang="en-US" sz="24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2528" y="2216"/>
                <a:ext cx="57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buClrTx/>
                  <a:buFontTx/>
                  <a:buNone/>
                </a:pPr>
                <a:r>
                  <a:rPr lang="en-GB" altLang="en-US" sz="2400" u="sng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Code</a:t>
                </a:r>
              </a:p>
            </p:txBody>
          </p:sp>
          <p:sp>
            <p:nvSpPr>
              <p:cNvPr id="45" name="Line 15"/>
              <p:cNvSpPr>
                <a:spLocks noChangeShapeType="1"/>
              </p:cNvSpPr>
              <p:nvPr/>
            </p:nvSpPr>
            <p:spPr bwMode="auto">
              <a:xfrm flipV="1">
                <a:off x="2816" y="1736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5A6DFA"/>
                </a:solidFill>
                <a:round/>
                <a:headEnd type="none" w="med" len="lg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1341" y="1089"/>
              <a:ext cx="10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buClrTx/>
                <a:buFontTx/>
                <a:buNone/>
              </a:pPr>
              <a:r>
                <a:rPr lang="zh-CN" altLang="en-GB" b="1">
                  <a:ea typeface="宋体" panose="02010600030101010101" pitchFamily="2" charset="-122"/>
                </a:rPr>
                <a:t>代码可视化</a:t>
              </a: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1514" y="2071"/>
              <a:ext cx="581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spcBef>
                  <a:spcPct val="25000"/>
                </a:spcBef>
                <a:buClrTx/>
                <a:buFontTx/>
                <a:buNone/>
              </a:pPr>
              <a:r>
                <a:rPr lang="en-US" altLang="zh-CN" sz="1400" b="1" i="1">
                  <a:ea typeface="宋体" panose="02010600030101010101" pitchFamily="2" charset="-122"/>
                </a:rPr>
                <a:t>visualize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3394" y="2939"/>
              <a:ext cx="10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eaLnBrk="0" hangingPunct="0">
                <a:buClrTx/>
                <a:buFontTx/>
                <a:buNone/>
              </a:pPr>
              <a:r>
                <a:rPr lang="zh-CN" altLang="en-GB" sz="1600">
                  <a:latin typeface="宋体" panose="02010600030101010101" pitchFamily="2" charset="-122"/>
                  <a:ea typeface="宋体" panose="02010600030101010101" pitchFamily="2" charset="-122"/>
                </a:rPr>
                <a:t>模型就是代码</a:t>
              </a:r>
            </a:p>
          </p:txBody>
        </p:sp>
        <p:grpSp>
          <p:nvGrpSpPr>
            <p:cNvPr id="17" name="Group 19"/>
            <p:cNvGrpSpPr>
              <a:grpSpLocks/>
            </p:cNvGrpSpPr>
            <p:nvPr/>
          </p:nvGrpSpPr>
          <p:grpSpPr bwMode="auto">
            <a:xfrm>
              <a:off x="3621" y="1463"/>
              <a:ext cx="602" cy="1352"/>
              <a:chOff x="1424" y="1304"/>
              <a:chExt cx="576" cy="1344"/>
            </a:xfrm>
          </p:grpSpPr>
          <p:sp>
            <p:nvSpPr>
              <p:cNvPr id="40" name="Rectangle 20"/>
              <p:cNvSpPr>
                <a:spLocks noChangeArrowheads="1"/>
              </p:cNvSpPr>
              <p:nvPr/>
            </p:nvSpPr>
            <p:spPr bwMode="auto">
              <a:xfrm>
                <a:off x="1424" y="1304"/>
                <a:ext cx="576" cy="432"/>
              </a:xfrm>
              <a:prstGeom prst="rect">
                <a:avLst/>
              </a:prstGeom>
              <a:solidFill>
                <a:srgbClr val="A3D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buClrTx/>
                  <a:buFontTx/>
                  <a:buNone/>
                </a:pPr>
                <a:r>
                  <a:rPr lang="en-GB" altLang="en-US" sz="2400" u="sng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41" name="Rectangle 21"/>
              <p:cNvSpPr>
                <a:spLocks noChangeArrowheads="1"/>
              </p:cNvSpPr>
              <p:nvPr/>
            </p:nvSpPr>
            <p:spPr bwMode="auto">
              <a:xfrm>
                <a:off x="1424" y="2216"/>
                <a:ext cx="576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buClrTx/>
                  <a:buFontTx/>
                  <a:buNone/>
                </a:pPr>
                <a:r>
                  <a:rPr lang="en-GB" altLang="en-US" sz="240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Code</a:t>
                </a:r>
              </a:p>
            </p:txBody>
          </p:sp>
          <p:sp>
            <p:nvSpPr>
              <p:cNvPr id="42" name="Line 22"/>
              <p:cNvSpPr>
                <a:spLocks noChangeShapeType="1"/>
              </p:cNvSpPr>
              <p:nvPr/>
            </p:nvSpPr>
            <p:spPr bwMode="auto">
              <a:xfrm>
                <a:off x="1712" y="1736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5A6DFA"/>
                </a:solidFill>
                <a:round/>
                <a:headEnd type="none" w="med" len="lg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3371" y="1089"/>
              <a:ext cx="11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buClrTx/>
                <a:buFontTx/>
                <a:buNone/>
              </a:pPr>
              <a:r>
                <a:rPr lang="zh-CN" altLang="en-GB" b="1">
                  <a:ea typeface="宋体" panose="02010600030101010101" pitchFamily="2" charset="-122"/>
                </a:rPr>
                <a:t>以模型为中心</a:t>
              </a:r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3607" y="2053"/>
              <a:ext cx="581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spcBef>
                  <a:spcPct val="25000"/>
                </a:spcBef>
                <a:buClrTx/>
                <a:buFontTx/>
                <a:buNone/>
              </a:pPr>
              <a:r>
                <a:rPr lang="en-US" altLang="zh-CN" sz="1400" b="1" i="1">
                  <a:ea typeface="宋体" panose="02010600030101010101" pitchFamily="2" charset="-122"/>
                </a:rPr>
                <a:t>generate</a:t>
              </a:r>
            </a:p>
          </p:txBody>
        </p:sp>
        <p:grpSp>
          <p:nvGrpSpPr>
            <p:cNvPr id="20" name="Group 25"/>
            <p:cNvGrpSpPr>
              <a:grpSpLocks/>
            </p:cNvGrpSpPr>
            <p:nvPr/>
          </p:nvGrpSpPr>
          <p:grpSpPr bwMode="auto">
            <a:xfrm>
              <a:off x="123" y="672"/>
              <a:ext cx="5253" cy="3408"/>
              <a:chOff x="123" y="672"/>
              <a:chExt cx="5253" cy="3408"/>
            </a:xfrm>
          </p:grpSpPr>
          <p:sp>
            <p:nvSpPr>
              <p:cNvPr id="35" name="Rectangle 26"/>
              <p:cNvSpPr>
                <a:spLocks noChangeArrowheads="1"/>
              </p:cNvSpPr>
              <p:nvPr/>
            </p:nvSpPr>
            <p:spPr bwMode="auto">
              <a:xfrm rot="21600000">
                <a:off x="212" y="672"/>
                <a:ext cx="756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>
                  <a:buClrTx/>
                  <a:buFontTx/>
                  <a:buNone/>
                </a:pPr>
                <a:r>
                  <a:rPr lang="zh-CN" altLang="en-US" sz="1600" dirty="0">
                    <a:latin typeface="Arial Narrow" panose="020B0606020202030204" pitchFamily="34" charset="0"/>
                    <a:ea typeface="宋体" panose="02010600030101010101" pitchFamily="2" charset="-122"/>
                  </a:rPr>
                  <a:t>抽象和</a:t>
                </a:r>
              </a:p>
              <a:p>
                <a:pPr algn="l" eaLnBrk="0" hangingPunct="0">
                  <a:buClrTx/>
                  <a:buFontTx/>
                  <a:buNone/>
                </a:pPr>
                <a:r>
                  <a:rPr lang="zh-CN" altLang="en-US" sz="1600" dirty="0">
                    <a:latin typeface="Arial Narrow" panose="020B0606020202030204" pitchFamily="34" charset="0"/>
                    <a:ea typeface="宋体" panose="02010600030101010101" pitchFamily="2" charset="-122"/>
                  </a:rPr>
                  <a:t>自动化程度</a:t>
                </a:r>
                <a:endParaRPr lang="en-US" altLang="zh-CN" sz="1600" i="1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6" name="Group 27"/>
              <p:cNvGrpSpPr>
                <a:grpSpLocks/>
              </p:cNvGrpSpPr>
              <p:nvPr/>
            </p:nvGrpSpPr>
            <p:grpSpPr bwMode="auto">
              <a:xfrm>
                <a:off x="123" y="675"/>
                <a:ext cx="5204" cy="3194"/>
                <a:chOff x="1036" y="756"/>
                <a:chExt cx="4291" cy="2618"/>
              </a:xfrm>
            </p:grpSpPr>
            <p:sp>
              <p:nvSpPr>
                <p:cNvPr id="38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1043" y="756"/>
                  <a:ext cx="0" cy="261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9"/>
                <p:cNvSpPr>
                  <a:spLocks noChangeShapeType="1"/>
                </p:cNvSpPr>
                <p:nvPr/>
              </p:nvSpPr>
              <p:spPr bwMode="auto">
                <a:xfrm>
                  <a:off x="1036" y="3372"/>
                  <a:ext cx="4291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7" name="Text Box 30"/>
              <p:cNvSpPr txBox="1">
                <a:spLocks noChangeArrowheads="1"/>
              </p:cNvSpPr>
              <p:nvPr/>
            </p:nvSpPr>
            <p:spPr bwMode="auto">
              <a:xfrm>
                <a:off x="4970" y="3888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ClrTx/>
                  <a:buFontTx/>
                  <a:buNone/>
                </a:pPr>
                <a:endParaRPr lang="zh-CN" altLang="en-US" sz="1400" b="1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" name="Text Box 31"/>
            <p:cNvSpPr txBox="1">
              <a:spLocks noChangeArrowheads="1"/>
            </p:cNvSpPr>
            <p:nvPr/>
          </p:nvSpPr>
          <p:spPr bwMode="auto">
            <a:xfrm>
              <a:off x="2388" y="2939"/>
              <a:ext cx="9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eaLnBrk="0" hangingPunct="0">
                <a:buClrTx/>
                <a:buFontTx/>
                <a:buNone/>
              </a:pPr>
              <a:r>
                <a:rPr lang="zh-CN" altLang="en-GB" sz="1600">
                  <a:latin typeface="宋体" panose="02010600030101010101" pitchFamily="2" charset="-122"/>
                  <a:ea typeface="宋体" panose="02010600030101010101" pitchFamily="2" charset="-122"/>
                </a:rPr>
                <a:t>同步代码和模型</a:t>
              </a:r>
            </a:p>
          </p:txBody>
        </p:sp>
        <p:grpSp>
          <p:nvGrpSpPr>
            <p:cNvPr id="22" name="Group 32"/>
            <p:cNvGrpSpPr>
              <a:grpSpLocks/>
            </p:cNvGrpSpPr>
            <p:nvPr/>
          </p:nvGrpSpPr>
          <p:grpSpPr bwMode="auto">
            <a:xfrm>
              <a:off x="2567" y="1463"/>
              <a:ext cx="602" cy="1352"/>
              <a:chOff x="3632" y="1304"/>
              <a:chExt cx="576" cy="1344"/>
            </a:xfrm>
          </p:grpSpPr>
          <p:sp>
            <p:nvSpPr>
              <p:cNvPr id="31" name="Rectangle 33"/>
              <p:cNvSpPr>
                <a:spLocks noChangeArrowheads="1"/>
              </p:cNvSpPr>
              <p:nvPr/>
            </p:nvSpPr>
            <p:spPr bwMode="auto">
              <a:xfrm>
                <a:off x="3632" y="1304"/>
                <a:ext cx="576" cy="432"/>
              </a:xfrm>
              <a:prstGeom prst="rect">
                <a:avLst/>
              </a:prstGeom>
              <a:solidFill>
                <a:srgbClr val="A3D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buClrTx/>
                  <a:buFontTx/>
                  <a:buNone/>
                </a:pPr>
                <a:r>
                  <a:rPr lang="en-GB" altLang="en-US" sz="2400" u="sng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32" name="Rectangle 34"/>
              <p:cNvSpPr>
                <a:spLocks noChangeArrowheads="1"/>
              </p:cNvSpPr>
              <p:nvPr/>
            </p:nvSpPr>
            <p:spPr bwMode="auto">
              <a:xfrm>
                <a:off x="3632" y="2216"/>
                <a:ext cx="57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buClrTx/>
                  <a:buFontTx/>
                  <a:buNone/>
                </a:pPr>
                <a:r>
                  <a:rPr lang="en-GB" altLang="en-US" sz="2400" u="sng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Code</a:t>
                </a:r>
              </a:p>
            </p:txBody>
          </p:sp>
          <p:sp>
            <p:nvSpPr>
              <p:cNvPr id="33" name="Line 35"/>
              <p:cNvSpPr>
                <a:spLocks noChangeShapeType="1"/>
              </p:cNvSpPr>
              <p:nvPr/>
            </p:nvSpPr>
            <p:spPr bwMode="auto">
              <a:xfrm>
                <a:off x="3776" y="1736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5A6DFA"/>
                </a:solidFill>
                <a:prstDash val="dash"/>
                <a:round/>
                <a:headEnd type="none" w="med" len="lg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36"/>
              <p:cNvSpPr>
                <a:spLocks noChangeShapeType="1"/>
              </p:cNvSpPr>
              <p:nvPr/>
            </p:nvSpPr>
            <p:spPr bwMode="auto">
              <a:xfrm flipV="1">
                <a:off x="4064" y="1736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5A6DFA"/>
                </a:solidFill>
                <a:prstDash val="dash"/>
                <a:round/>
                <a:headEnd type="none" w="med" len="lg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" name="Text Box 37"/>
            <p:cNvSpPr txBox="1">
              <a:spLocks noChangeArrowheads="1"/>
            </p:cNvSpPr>
            <p:nvPr/>
          </p:nvSpPr>
          <p:spPr bwMode="auto">
            <a:xfrm>
              <a:off x="2367" y="1089"/>
              <a:ext cx="10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buClrTx/>
                <a:buFontTx/>
                <a:buNone/>
              </a:pPr>
              <a:r>
                <a:rPr lang="zh-CN" altLang="en-GB" b="1">
                  <a:ea typeface="宋体" panose="02010600030101010101" pitchFamily="2" charset="-122"/>
                </a:rPr>
                <a:t>双向工程</a:t>
              </a:r>
              <a:endParaRPr lang="zh-CN" altLang="en-GB">
                <a:ea typeface="宋体" panose="02010600030101010101" pitchFamily="2" charset="-122"/>
              </a:endParaRPr>
            </a:p>
          </p:txBody>
        </p:sp>
        <p:sp>
          <p:nvSpPr>
            <p:cNvPr id="24" name="Text Box 38"/>
            <p:cNvSpPr txBox="1">
              <a:spLocks noChangeArrowheads="1"/>
            </p:cNvSpPr>
            <p:nvPr/>
          </p:nvSpPr>
          <p:spPr bwMode="auto">
            <a:xfrm>
              <a:off x="2496" y="2061"/>
              <a:ext cx="76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spcBef>
                  <a:spcPct val="25000"/>
                </a:spcBef>
                <a:buClrTx/>
                <a:buFontTx/>
                <a:buNone/>
              </a:pPr>
              <a:r>
                <a:rPr lang="en-US" altLang="zh-CN" sz="1400" b="1" i="1">
                  <a:ea typeface="宋体" panose="02010600030101010101" pitchFamily="2" charset="-122"/>
                </a:rPr>
                <a:t>synchronize</a:t>
              </a:r>
            </a:p>
          </p:txBody>
        </p:sp>
        <p:grpSp>
          <p:nvGrpSpPr>
            <p:cNvPr id="25" name="Group 39"/>
            <p:cNvGrpSpPr>
              <a:grpSpLocks/>
            </p:cNvGrpSpPr>
            <p:nvPr/>
          </p:nvGrpSpPr>
          <p:grpSpPr bwMode="auto">
            <a:xfrm>
              <a:off x="4461" y="1017"/>
              <a:ext cx="1056" cy="2832"/>
              <a:chOff x="4416" y="1056"/>
              <a:chExt cx="1056" cy="2832"/>
            </a:xfrm>
          </p:grpSpPr>
          <p:sp>
            <p:nvSpPr>
              <p:cNvPr id="29" name="AutoShape 40"/>
              <p:cNvSpPr>
                <a:spLocks noChangeArrowheads="1"/>
              </p:cNvSpPr>
              <p:nvPr/>
            </p:nvSpPr>
            <p:spPr bwMode="auto">
              <a:xfrm>
                <a:off x="4416" y="1056"/>
                <a:ext cx="1056" cy="283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99">
                      <a:alpha val="42999"/>
                    </a:srgbClr>
                  </a:gs>
                  <a:gs pos="100000">
                    <a:srgbClr val="FFFF99">
                      <a:gamma/>
                      <a:shade val="46275"/>
                      <a:invGamma/>
                      <a:alpha val="42999"/>
                    </a:srgbClr>
                  </a:gs>
                </a:gsLst>
                <a:lin ang="5400000" scaled="1"/>
              </a:gradFill>
              <a:ln w="28575" algn="ctr">
                <a:solidFill>
                  <a:schemeClr val="folHlink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41"/>
              <p:cNvSpPr txBox="1">
                <a:spLocks noChangeArrowheads="1"/>
              </p:cNvSpPr>
              <p:nvPr/>
            </p:nvSpPr>
            <p:spPr bwMode="auto">
              <a:xfrm>
                <a:off x="4570" y="2295"/>
                <a:ext cx="75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000" b="1" i="1" u="sng">
                    <a:ea typeface="宋体" panose="02010600030101010101" pitchFamily="2" charset="-122"/>
                  </a:rPr>
                  <a:t>软件开发</a:t>
                </a:r>
                <a:br>
                  <a:rPr lang="zh-CN" altLang="en-US" sz="2000" b="1" i="1" u="sng">
                    <a:ea typeface="宋体" panose="02010600030101010101" pitchFamily="2" charset="-122"/>
                  </a:rPr>
                </a:br>
                <a:r>
                  <a:rPr lang="zh-CN" altLang="en-US" sz="2000" b="1" i="1" u="sng">
                    <a:ea typeface="宋体" panose="02010600030101010101" pitchFamily="2" charset="-122"/>
                  </a:rPr>
                  <a:t>发展方向</a:t>
                </a:r>
              </a:p>
            </p:txBody>
          </p:sp>
        </p:grpSp>
        <p:grpSp>
          <p:nvGrpSpPr>
            <p:cNvPr id="26" name="Group 42"/>
            <p:cNvGrpSpPr>
              <a:grpSpLocks/>
            </p:cNvGrpSpPr>
            <p:nvPr/>
          </p:nvGrpSpPr>
          <p:grpSpPr bwMode="auto">
            <a:xfrm>
              <a:off x="185" y="1028"/>
              <a:ext cx="1223" cy="2832"/>
              <a:chOff x="214" y="979"/>
              <a:chExt cx="1223" cy="2832"/>
            </a:xfrm>
          </p:grpSpPr>
          <p:sp>
            <p:nvSpPr>
              <p:cNvPr id="27" name="AutoShape 43"/>
              <p:cNvSpPr>
                <a:spLocks noChangeArrowheads="1"/>
              </p:cNvSpPr>
              <p:nvPr/>
            </p:nvSpPr>
            <p:spPr bwMode="auto">
              <a:xfrm>
                <a:off x="214" y="979"/>
                <a:ext cx="1223" cy="283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99">
                      <a:alpha val="42999"/>
                    </a:srgbClr>
                  </a:gs>
                  <a:gs pos="100000">
                    <a:srgbClr val="FFFF99">
                      <a:gamma/>
                      <a:shade val="46275"/>
                      <a:invGamma/>
                      <a:alpha val="42999"/>
                    </a:srgbClr>
                  </a:gs>
                </a:gsLst>
                <a:lin ang="5400000" scaled="1"/>
              </a:gradFill>
              <a:ln w="28575" algn="ctr">
                <a:solidFill>
                  <a:schemeClr val="folHlink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44"/>
              <p:cNvSpPr txBox="1">
                <a:spLocks noChangeArrowheads="1"/>
              </p:cNvSpPr>
              <p:nvPr/>
            </p:nvSpPr>
            <p:spPr bwMode="auto">
              <a:xfrm>
                <a:off x="249" y="1594"/>
                <a:ext cx="1141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000" b="1" i="1" u="sng">
                    <a:ea typeface="宋体" panose="02010600030101010101" pitchFamily="2" charset="-122"/>
                  </a:rPr>
                  <a:t>软件开发</a:t>
                </a:r>
                <a:br>
                  <a:rPr lang="zh-CN" altLang="en-US" sz="2000" b="1" i="1" u="sng">
                    <a:ea typeface="宋体" panose="02010600030101010101" pitchFamily="2" charset="-122"/>
                  </a:rPr>
                </a:br>
                <a:r>
                  <a:rPr lang="zh-CN" altLang="en-US" sz="2000" b="1" i="1" u="sng">
                    <a:ea typeface="宋体" panose="02010600030101010101" pitchFamily="2" charset="-122"/>
                  </a:rPr>
                  <a:t>实践现状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287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/>
              <a:t>在</a:t>
            </a:r>
            <a:r>
              <a:rPr lang="zh-CN" altLang="en-US" dirty="0" smtClean="0"/>
              <a:t>建模工具中处于先进地位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 rot="3614369">
            <a:off x="3277394" y="3207544"/>
            <a:ext cx="1397000" cy="125253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835400" y="3576638"/>
            <a:ext cx="1439863" cy="12160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3617553">
            <a:off x="2907506" y="3737769"/>
            <a:ext cx="162242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zh-CN" altLang="en-US" sz="1100" b="1">
                <a:solidFill>
                  <a:srgbClr val="DDDDDD"/>
                </a:solidFill>
                <a:ea typeface="宋体" panose="02010600030101010101" pitchFamily="2" charset="-122"/>
              </a:rPr>
              <a:t>生命周期</a:t>
            </a:r>
          </a:p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zh-CN" altLang="en-US" sz="1100" b="1">
                <a:solidFill>
                  <a:srgbClr val="DDDDDD"/>
                </a:solidFill>
                <a:ea typeface="宋体" panose="02010600030101010101" pitchFamily="2" charset="-122"/>
              </a:rPr>
              <a:t>和团队协作集成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690938" y="4221163"/>
            <a:ext cx="167322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zh-CN" altLang="en-US" sz="1100" b="1">
                <a:solidFill>
                  <a:schemeClr val="bg2"/>
                </a:solidFill>
                <a:ea typeface="宋体" panose="02010600030101010101" pitchFamily="2" charset="-122"/>
              </a:rPr>
              <a:t>无可比拟的</a:t>
            </a:r>
          </a:p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zh-CN" altLang="en-US" sz="1100" b="1">
                <a:solidFill>
                  <a:schemeClr val="bg2"/>
                </a:solidFill>
                <a:ea typeface="宋体" panose="02010600030101010101" pitchFamily="2" charset="-122"/>
              </a:rPr>
              <a:t>易用性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 rot="18025452">
            <a:off x="4452144" y="3196431"/>
            <a:ext cx="1397000" cy="125253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 rot="18025452">
            <a:off x="4676775" y="3836988"/>
            <a:ext cx="16224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en-US" altLang="zh-CN" sz="1100" b="1">
                <a:solidFill>
                  <a:srgbClr val="DDDDDD"/>
                </a:solidFill>
                <a:ea typeface="宋体" panose="02010600030101010101" pitchFamily="2" charset="-122"/>
              </a:rPr>
              <a:t>Rose XDE</a:t>
            </a:r>
            <a:br>
              <a:rPr lang="en-US" altLang="zh-CN" sz="1100" b="1">
                <a:solidFill>
                  <a:srgbClr val="DDDDDD"/>
                </a:solidFill>
                <a:ea typeface="宋体" panose="02010600030101010101" pitchFamily="2" charset="-122"/>
              </a:rPr>
            </a:br>
            <a:r>
              <a:rPr lang="zh-CN" altLang="en-US" sz="1100" b="1">
                <a:solidFill>
                  <a:srgbClr val="DDDDDD"/>
                </a:solidFill>
                <a:ea typeface="宋体" panose="02010600030101010101" pitchFamily="2" charset="-122"/>
              </a:rPr>
              <a:t>迁移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 rot="17985631" flipV="1">
            <a:off x="3286126" y="2557462"/>
            <a:ext cx="1397000" cy="12541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V="1">
            <a:off x="3835400" y="2260600"/>
            <a:ext cx="1439863" cy="12160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 rot="3574548" flipV="1">
            <a:off x="4460876" y="2546350"/>
            <a:ext cx="1397000" cy="12541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708400" y="2247900"/>
            <a:ext cx="167322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zh-CN" altLang="en-US" sz="1100" b="1">
                <a:solidFill>
                  <a:srgbClr val="DDDDDD"/>
                </a:solidFill>
                <a:ea typeface="宋体" panose="02010600030101010101" pitchFamily="2" charset="-122"/>
              </a:rPr>
              <a:t>开放和可扩展的</a:t>
            </a:r>
          </a:p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zh-CN" altLang="en-US" sz="1100" b="1">
                <a:solidFill>
                  <a:srgbClr val="DDDDDD"/>
                </a:solidFill>
                <a:ea typeface="宋体" panose="02010600030101010101" pitchFamily="2" charset="-122"/>
              </a:rPr>
              <a:t>建模平台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 rot="17961140">
            <a:off x="2707482" y="2823369"/>
            <a:ext cx="162083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zh-CN" altLang="en-US" sz="1100" b="1">
                <a:solidFill>
                  <a:schemeClr val="bg2"/>
                </a:solidFill>
                <a:ea typeface="宋体" panose="02010600030101010101" pitchFamily="2" charset="-122"/>
              </a:rPr>
              <a:t>架构规范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 rot="3528995">
            <a:off x="4595019" y="2659857"/>
            <a:ext cx="1620837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en-US" altLang="zh-CN" sz="1100" b="1">
                <a:solidFill>
                  <a:schemeClr val="bg2"/>
                </a:solidFill>
                <a:ea typeface="宋体" panose="02010600030101010101" pitchFamily="2" charset="-122"/>
              </a:rPr>
              <a:t>Java</a:t>
            </a:r>
            <a:r>
              <a:rPr lang="zh-CN" altLang="en-US" sz="1100" b="1">
                <a:solidFill>
                  <a:schemeClr val="bg2"/>
                </a:solidFill>
                <a:ea typeface="宋体" panose="02010600030101010101" pitchFamily="2" charset="-122"/>
              </a:rPr>
              <a:t>应用</a:t>
            </a:r>
          </a:p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zh-CN" altLang="en-US" sz="1100" b="1">
                <a:solidFill>
                  <a:schemeClr val="bg2"/>
                </a:solidFill>
                <a:ea typeface="宋体" panose="02010600030101010101" pitchFamily="2" charset="-122"/>
              </a:rPr>
              <a:t>分析与</a:t>
            </a:r>
          </a:p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zh-CN" altLang="en-US" sz="1100" b="1">
                <a:solidFill>
                  <a:schemeClr val="bg2"/>
                </a:solidFill>
                <a:ea typeface="宋体" panose="02010600030101010101" pitchFamily="2" charset="-122"/>
              </a:rPr>
              <a:t>控制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4256088" y="3232150"/>
            <a:ext cx="592137" cy="557213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31" tIns="41216" rIns="82431" bIns="41216" anchor="ctr"/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buClrTx/>
              <a:buFontTx/>
              <a:buNone/>
            </a:pPr>
            <a:r>
              <a:rPr lang="zh-CN" altLang="en-US" sz="1100" b="1" i="1">
                <a:solidFill>
                  <a:srgbClr val="FFFF00"/>
                </a:solidFill>
                <a:ea typeface="宋体" panose="02010600030101010101" pitchFamily="2" charset="-122"/>
              </a:rPr>
              <a:t>主旋律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036763" y="1755775"/>
            <a:ext cx="4951412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基于</a:t>
            </a:r>
            <a:r>
              <a:rPr lang="en-US" altLang="zh-CN" sz="1100" b="1">
                <a:ea typeface="宋体" panose="02010600030101010101" pitchFamily="2" charset="-122"/>
              </a:rPr>
              <a:t>Eclipse</a:t>
            </a:r>
            <a:r>
              <a:rPr lang="zh-CN" altLang="en-US" sz="1100" b="1">
                <a:ea typeface="宋体" panose="02010600030101010101" pitchFamily="2" charset="-122"/>
              </a:rPr>
              <a:t>平台的模型和变换的扩展能力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561013" y="2093913"/>
            <a:ext cx="2819400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反模式结构的检测，更好支持</a:t>
            </a:r>
            <a:r>
              <a:rPr lang="en-US" altLang="zh-CN" sz="1100" b="1">
                <a:ea typeface="宋体" panose="02010600030101010101" pitchFamily="2" charset="-122"/>
              </a:rPr>
              <a:t>Java</a:t>
            </a:r>
            <a:r>
              <a:rPr lang="zh-CN" altLang="en-US" sz="1100" b="1">
                <a:ea typeface="宋体" panose="02010600030101010101" pitchFamily="2" charset="-122"/>
              </a:rPr>
              <a:t>重构</a:t>
            </a:r>
            <a:endParaRPr lang="en-US" altLang="zh-CN" sz="1100" b="1">
              <a:ea typeface="宋体" panose="02010600030101010101" pitchFamily="2" charset="-122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434975" y="2363788"/>
            <a:ext cx="3071813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支持</a:t>
            </a:r>
            <a:r>
              <a:rPr lang="en-US" altLang="zh-CN" sz="1100" b="1">
                <a:ea typeface="宋体" panose="02010600030101010101" pitchFamily="2" charset="-122"/>
              </a:rPr>
              <a:t>UML 2.1</a:t>
            </a:r>
            <a:r>
              <a:rPr lang="zh-CN" altLang="en-US" sz="1100" b="1">
                <a:ea typeface="宋体" panose="02010600030101010101" pitchFamily="2" charset="-122"/>
              </a:rPr>
              <a:t>应用建模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644525" y="2870200"/>
            <a:ext cx="2819400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利用</a:t>
            </a:r>
            <a:r>
              <a:rPr lang="en-US" altLang="zh-CN" sz="1100" b="1">
                <a:ea typeface="宋体" panose="02010600030101010101" pitchFamily="2" charset="-122"/>
              </a:rPr>
              <a:t>OCL</a:t>
            </a:r>
            <a:r>
              <a:rPr lang="zh-CN" altLang="en-US" sz="1100" b="1">
                <a:ea typeface="宋体" panose="02010600030101010101" pitchFamily="2" charset="-122"/>
              </a:rPr>
              <a:t>描述架构约束 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700713" y="2574925"/>
            <a:ext cx="2819400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支持</a:t>
            </a:r>
            <a:r>
              <a:rPr lang="en-US" altLang="zh-CN" sz="1100" b="1">
                <a:ea typeface="宋体" panose="02010600030101010101" pitchFamily="2" charset="-122"/>
              </a:rPr>
              <a:t>Java</a:t>
            </a:r>
            <a:r>
              <a:rPr lang="zh-CN" altLang="en-US" sz="1100" b="1">
                <a:ea typeface="宋体" panose="02010600030101010101" pitchFamily="2" charset="-122"/>
              </a:rPr>
              <a:t>架构控制的结构规则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857875" y="3055938"/>
            <a:ext cx="29241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支持</a:t>
            </a:r>
            <a:r>
              <a:rPr lang="en-US" altLang="zh-CN" sz="1100" b="1">
                <a:ea typeface="宋体" panose="02010600030101010101" pitchFamily="2" charset="-122"/>
              </a:rPr>
              <a:t>J2EE, Java, </a:t>
            </a:r>
            <a:r>
              <a:rPr lang="zh-CN" altLang="en-US" sz="1100" b="1">
                <a:ea typeface="宋体" panose="02010600030101010101" pitchFamily="2" charset="-122"/>
              </a:rPr>
              <a:t>结构和行为的</a:t>
            </a:r>
            <a:r>
              <a:rPr lang="en-US" altLang="zh-CN" sz="1100" b="1">
                <a:ea typeface="宋体" panose="02010600030101010101" pitchFamily="2" charset="-122"/>
              </a:rPr>
              <a:t>UML</a:t>
            </a:r>
            <a:r>
              <a:rPr lang="zh-CN" altLang="en-US" sz="1100" b="1">
                <a:ea typeface="宋体" panose="02010600030101010101" pitchFamily="2" charset="-122"/>
              </a:rPr>
              <a:t>代码编辑器 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679450" y="3570288"/>
            <a:ext cx="2819400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与</a:t>
            </a:r>
            <a:r>
              <a:rPr lang="en-US" altLang="zh-CN" sz="1100" b="1">
                <a:ea typeface="宋体" panose="02010600030101010101" pitchFamily="2" charset="-122"/>
              </a:rPr>
              <a:t>RequisitePro</a:t>
            </a:r>
            <a:r>
              <a:rPr lang="zh-CN" altLang="en-US" sz="1100" b="1">
                <a:ea typeface="宋体" panose="02010600030101010101" pitchFamily="2" charset="-122"/>
              </a:rPr>
              <a:t>紧密集成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52463" y="3924300"/>
            <a:ext cx="2819400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从需求追踪到设计，从设计追踪到实现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5795963" y="4000500"/>
            <a:ext cx="28194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提供迁移</a:t>
            </a:r>
            <a:r>
              <a:rPr lang="en-US" altLang="zh-CN" sz="1100" b="1">
                <a:ea typeface="宋体" panose="02010600030101010101" pitchFamily="2" charset="-122"/>
              </a:rPr>
              <a:t>Rose</a:t>
            </a:r>
            <a:r>
              <a:rPr lang="zh-CN" altLang="en-US" sz="1100" b="1">
                <a:ea typeface="宋体" panose="02010600030101010101" pitchFamily="2" charset="-122"/>
              </a:rPr>
              <a:t>和</a:t>
            </a:r>
            <a:r>
              <a:rPr lang="en-US" altLang="zh-CN" sz="1100" b="1">
                <a:ea typeface="宋体" panose="02010600030101010101" pitchFamily="2" charset="-122"/>
              </a:rPr>
              <a:t>XDE</a:t>
            </a:r>
            <a:r>
              <a:rPr lang="zh-CN" altLang="en-US" sz="1100" b="1">
                <a:ea typeface="宋体" panose="02010600030101010101" pitchFamily="2" charset="-122"/>
              </a:rPr>
              <a:t>资产的</a:t>
            </a:r>
          </a:p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zh-CN" altLang="en-US" sz="1100" b="1">
                <a:ea typeface="宋体" panose="02010600030101010101" pitchFamily="2" charset="-122"/>
              </a:rPr>
              <a:t>工具和服务 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2584450" y="4837113"/>
            <a:ext cx="3995738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界面简洁、美观</a:t>
            </a:r>
            <a:endParaRPr lang="en-US" altLang="zh-CN" sz="1100" b="1">
              <a:ea typeface="宋体" panose="02010600030101010101" pitchFamily="2" charset="-122"/>
            </a:endParaRP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2924175" y="5064125"/>
            <a:ext cx="3359150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轻松浏览模型图和代码图</a:t>
            </a:r>
            <a:endParaRPr lang="en-US" altLang="zh-CN" sz="1100" b="1">
              <a:ea typeface="宋体" panose="02010600030101010101" pitchFamily="2" charset="-122"/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2967038" y="5283200"/>
            <a:ext cx="336073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自动图形生成</a:t>
            </a:r>
            <a:endParaRPr lang="en-US" altLang="zh-CN" sz="1100" b="1">
              <a:ea typeface="宋体" panose="02010600030101010101" pitchFamily="2" charset="-122"/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3001963" y="5503863"/>
            <a:ext cx="336073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界面响应更加及时、绘图帮助</a:t>
            </a:r>
          </a:p>
        </p:txBody>
      </p:sp>
    </p:spTree>
    <p:extLst>
      <p:ext uri="{BB962C8B-B14F-4D97-AF65-F5344CB8AC3E}">
        <p14:creationId xmlns:p14="http://schemas.microsoft.com/office/powerpoint/2010/main" val="2745967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使用的常见问题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16024" y="1824771"/>
            <a:ext cx="575322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538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7800" indent="-1778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RSA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对大规模项目适用，小项目适用会不会降低开发效率？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96976" y="2895600"/>
            <a:ext cx="575322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538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7800" indent="-1778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现在有敏捷编程，极限编程等新锐开发方法，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RSA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是否过时？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16024" y="4054498"/>
            <a:ext cx="575322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538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7800" indent="-1778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我们已经有了软件开发设计工具，还有必要迁移到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RSA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吗？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638215"/>
      </p:ext>
    </p:extLst>
  </p:cSld>
  <p:clrMapOvr>
    <a:masterClrMapping/>
  </p:clrMapOvr>
</p:sld>
</file>

<file path=ppt/theme/theme1.xml><?xml version="1.0" encoding="utf-8"?>
<a:theme xmlns:a="http://schemas.openxmlformats.org/drawingml/2006/main" name="BE_A4_Powerpoint template_Red.dot">
  <a:themeElements>
    <a:clrScheme name="BE_A4_Powerpoint template_Red.dot 3">
      <a:dk1>
        <a:srgbClr val="000000"/>
      </a:dk1>
      <a:lt1>
        <a:srgbClr val="FFFFFF"/>
      </a:lt1>
      <a:dk2>
        <a:srgbClr val="A9ABAF"/>
      </a:dk2>
      <a:lt2>
        <a:srgbClr val="E51B2E"/>
      </a:lt2>
      <a:accent1>
        <a:srgbClr val="86C0F1"/>
      </a:accent1>
      <a:accent2>
        <a:srgbClr val="BA97D4"/>
      </a:accent2>
      <a:accent3>
        <a:srgbClr val="FFFFFF"/>
      </a:accent3>
      <a:accent4>
        <a:srgbClr val="000000"/>
      </a:accent4>
      <a:accent5>
        <a:srgbClr val="C3DCF7"/>
      </a:accent5>
      <a:accent6>
        <a:srgbClr val="A888C0"/>
      </a:accent6>
      <a:hlink>
        <a:srgbClr val="750B30"/>
      </a:hlink>
      <a:folHlink>
        <a:srgbClr val="B0CA91"/>
      </a:folHlink>
    </a:clrScheme>
    <a:fontScheme name="BE_A4_Powerpoint template_Red.dot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28600" marR="0" indent="-22860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28600" marR="0" indent="-22860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黑体" pitchFamily="49" charset="-122"/>
          </a:defRPr>
        </a:defPPr>
      </a:lstStyle>
    </a:lnDef>
  </a:objectDefaults>
  <a:extraClrSchemeLst>
    <a:extraClrScheme>
      <a:clrScheme name="BE_A4_Powerpoint template_Red.dot 1">
        <a:dk1>
          <a:srgbClr val="000000"/>
        </a:dk1>
        <a:lt1>
          <a:srgbClr val="FFFFFF"/>
        </a:lt1>
        <a:dk2>
          <a:srgbClr val="980F39"/>
        </a:dk2>
        <a:lt2>
          <a:srgbClr val="E51B2E"/>
        </a:lt2>
        <a:accent1>
          <a:srgbClr val="86C0F1"/>
        </a:accent1>
        <a:accent2>
          <a:srgbClr val="BA97D4"/>
        </a:accent2>
        <a:accent3>
          <a:srgbClr val="FFFFFF"/>
        </a:accent3>
        <a:accent4>
          <a:srgbClr val="000000"/>
        </a:accent4>
        <a:accent5>
          <a:srgbClr val="C3DCF7"/>
        </a:accent5>
        <a:accent6>
          <a:srgbClr val="A888C0"/>
        </a:accent6>
        <a:hlink>
          <a:srgbClr val="B0CA91"/>
        </a:hlink>
        <a:folHlink>
          <a:srgbClr val="A9ABA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_A4_Powerpoint template_Red.dot 2">
        <a:dk1>
          <a:srgbClr val="000000"/>
        </a:dk1>
        <a:lt1>
          <a:srgbClr val="FFFFFF"/>
        </a:lt1>
        <a:dk2>
          <a:srgbClr val="515256"/>
        </a:dk2>
        <a:lt2>
          <a:srgbClr val="E51B2E"/>
        </a:lt2>
        <a:accent1>
          <a:srgbClr val="2D5381"/>
        </a:accent1>
        <a:accent2>
          <a:srgbClr val="3D1D3F"/>
        </a:accent2>
        <a:accent3>
          <a:srgbClr val="FFFFFF"/>
        </a:accent3>
        <a:accent4>
          <a:srgbClr val="000000"/>
        </a:accent4>
        <a:accent5>
          <a:srgbClr val="ADB3C1"/>
        </a:accent5>
        <a:accent6>
          <a:srgbClr val="361938"/>
        </a:accent6>
        <a:hlink>
          <a:srgbClr val="980F39"/>
        </a:hlink>
        <a:folHlink>
          <a:srgbClr val="B0CA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_A4_Powerpoint template_Red.dot 3">
        <a:dk1>
          <a:srgbClr val="000000"/>
        </a:dk1>
        <a:lt1>
          <a:srgbClr val="FFFFFF"/>
        </a:lt1>
        <a:dk2>
          <a:srgbClr val="A9ABAF"/>
        </a:dk2>
        <a:lt2>
          <a:srgbClr val="E51B2E"/>
        </a:lt2>
        <a:accent1>
          <a:srgbClr val="86C0F1"/>
        </a:accent1>
        <a:accent2>
          <a:srgbClr val="BA97D4"/>
        </a:accent2>
        <a:accent3>
          <a:srgbClr val="FFFFFF"/>
        </a:accent3>
        <a:accent4>
          <a:srgbClr val="000000"/>
        </a:accent4>
        <a:accent5>
          <a:srgbClr val="C3DCF7"/>
        </a:accent5>
        <a:accent6>
          <a:srgbClr val="A888C0"/>
        </a:accent6>
        <a:hlink>
          <a:srgbClr val="750B30"/>
        </a:hlink>
        <a:folHlink>
          <a:srgbClr val="B0CA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5" id="{76D7EAE4-03AB-4D20-9649-F9DE7522E7F8}" vid="{9C6576C0-329B-4673-A902-F49857D5405D}"/>
    </a:ext>
  </a:extLst>
</a:theme>
</file>

<file path=ppt/theme/theme2.xml><?xml version="1.0" encoding="utf-8"?>
<a:theme xmlns:a="http://schemas.openxmlformats.org/drawingml/2006/main" name="1_BE_A4_Powerpoint template_Red.dot">
  <a:themeElements>
    <a:clrScheme name="1_BE_A4_Powerpoint template_Red.dot 3">
      <a:dk1>
        <a:srgbClr val="000000"/>
      </a:dk1>
      <a:lt1>
        <a:srgbClr val="FFFFFF"/>
      </a:lt1>
      <a:dk2>
        <a:srgbClr val="A9ABAF"/>
      </a:dk2>
      <a:lt2>
        <a:srgbClr val="E51B2E"/>
      </a:lt2>
      <a:accent1>
        <a:srgbClr val="86C0F1"/>
      </a:accent1>
      <a:accent2>
        <a:srgbClr val="BA97D4"/>
      </a:accent2>
      <a:accent3>
        <a:srgbClr val="FFFFFF"/>
      </a:accent3>
      <a:accent4>
        <a:srgbClr val="000000"/>
      </a:accent4>
      <a:accent5>
        <a:srgbClr val="C3DCF7"/>
      </a:accent5>
      <a:accent6>
        <a:srgbClr val="A888C0"/>
      </a:accent6>
      <a:hlink>
        <a:srgbClr val="750B30"/>
      </a:hlink>
      <a:folHlink>
        <a:srgbClr val="B0CA91"/>
      </a:folHlink>
    </a:clrScheme>
    <a:fontScheme name="1_BE_A4_Powerpoint template_Red.dot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28600" marR="0" indent="-22860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28600" marR="0" indent="-22860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黑体" pitchFamily="49" charset="-122"/>
          </a:defRPr>
        </a:defPPr>
      </a:lstStyle>
    </a:lnDef>
  </a:objectDefaults>
  <a:extraClrSchemeLst>
    <a:extraClrScheme>
      <a:clrScheme name="1_BE_A4_Powerpoint template_Red.dot 1">
        <a:dk1>
          <a:srgbClr val="000000"/>
        </a:dk1>
        <a:lt1>
          <a:srgbClr val="FFFFFF"/>
        </a:lt1>
        <a:dk2>
          <a:srgbClr val="980F39"/>
        </a:dk2>
        <a:lt2>
          <a:srgbClr val="E51B2E"/>
        </a:lt2>
        <a:accent1>
          <a:srgbClr val="86C0F1"/>
        </a:accent1>
        <a:accent2>
          <a:srgbClr val="BA97D4"/>
        </a:accent2>
        <a:accent3>
          <a:srgbClr val="FFFFFF"/>
        </a:accent3>
        <a:accent4>
          <a:srgbClr val="000000"/>
        </a:accent4>
        <a:accent5>
          <a:srgbClr val="C3DCF7"/>
        </a:accent5>
        <a:accent6>
          <a:srgbClr val="A888C0"/>
        </a:accent6>
        <a:hlink>
          <a:srgbClr val="B0CA91"/>
        </a:hlink>
        <a:folHlink>
          <a:srgbClr val="A9ABA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_A4_Powerpoint template_Red.dot 2">
        <a:dk1>
          <a:srgbClr val="000000"/>
        </a:dk1>
        <a:lt1>
          <a:srgbClr val="FFFFFF"/>
        </a:lt1>
        <a:dk2>
          <a:srgbClr val="515256"/>
        </a:dk2>
        <a:lt2>
          <a:srgbClr val="E51B2E"/>
        </a:lt2>
        <a:accent1>
          <a:srgbClr val="2D5381"/>
        </a:accent1>
        <a:accent2>
          <a:srgbClr val="3D1D3F"/>
        </a:accent2>
        <a:accent3>
          <a:srgbClr val="FFFFFF"/>
        </a:accent3>
        <a:accent4>
          <a:srgbClr val="000000"/>
        </a:accent4>
        <a:accent5>
          <a:srgbClr val="ADB3C1"/>
        </a:accent5>
        <a:accent6>
          <a:srgbClr val="361938"/>
        </a:accent6>
        <a:hlink>
          <a:srgbClr val="980F39"/>
        </a:hlink>
        <a:folHlink>
          <a:srgbClr val="B0CA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_A4_Powerpoint template_Red.dot 3">
        <a:dk1>
          <a:srgbClr val="000000"/>
        </a:dk1>
        <a:lt1>
          <a:srgbClr val="FFFFFF"/>
        </a:lt1>
        <a:dk2>
          <a:srgbClr val="A9ABAF"/>
        </a:dk2>
        <a:lt2>
          <a:srgbClr val="E51B2E"/>
        </a:lt2>
        <a:accent1>
          <a:srgbClr val="86C0F1"/>
        </a:accent1>
        <a:accent2>
          <a:srgbClr val="BA97D4"/>
        </a:accent2>
        <a:accent3>
          <a:srgbClr val="FFFFFF"/>
        </a:accent3>
        <a:accent4>
          <a:srgbClr val="000000"/>
        </a:accent4>
        <a:accent5>
          <a:srgbClr val="C3DCF7"/>
        </a:accent5>
        <a:accent6>
          <a:srgbClr val="A888C0"/>
        </a:accent6>
        <a:hlink>
          <a:srgbClr val="750B30"/>
        </a:hlink>
        <a:folHlink>
          <a:srgbClr val="B0CA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5" id="{76D7EAE4-03AB-4D20-9649-F9DE7522E7F8}" vid="{3694A3C2-9EC4-4B7A-8A09-ADA5B662970C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吴ppt稿_汇报</Template>
  <TotalTime>2348</TotalTime>
  <Words>1638</Words>
  <Application>Microsoft Office PowerPoint</Application>
  <PresentationFormat>全屏显示(4:3)</PresentationFormat>
  <Paragraphs>142</Paragraphs>
  <Slides>11</Slides>
  <Notes>9</Notes>
  <HiddenSlides>1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Gulim</vt:lpstr>
      <vt:lpstr>黑体</vt:lpstr>
      <vt:lpstr>宋体</vt:lpstr>
      <vt:lpstr>Arial</vt:lpstr>
      <vt:lpstr>Arial Narrow</vt:lpstr>
      <vt:lpstr>Calibri</vt:lpstr>
      <vt:lpstr>Times</vt:lpstr>
      <vt:lpstr>Verdana</vt:lpstr>
      <vt:lpstr>Wingdings</vt:lpstr>
      <vt:lpstr>BE_A4_Powerpoint template_Red.dot</vt:lpstr>
      <vt:lpstr>1_BE_A4_Powerpoint template_Red.dot</vt:lpstr>
      <vt:lpstr>Photo Editor Photo</vt:lpstr>
      <vt:lpstr>CorelDRAW 6.0</vt:lpstr>
      <vt:lpstr>Rational Software Architect 在软件开发中的使用 </vt:lpstr>
      <vt:lpstr>泰兰特公司简介</vt:lpstr>
      <vt:lpstr>IBM的软件群</vt:lpstr>
      <vt:lpstr>RUP过程简介</vt:lpstr>
      <vt:lpstr>RUP的设计流程</vt:lpstr>
      <vt:lpstr>软件架构： “4+1 View” 模型</vt:lpstr>
      <vt:lpstr>RSA可以和开发过程紧密结合</vt:lpstr>
      <vt:lpstr>RSA在建模工具中处于先进地位</vt:lpstr>
      <vt:lpstr>RSA使用的常见问题</vt:lpstr>
      <vt:lpstr>应用于追溯的软件产品</vt:lpstr>
      <vt:lpstr>谢    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Chen Zhang</cp:lastModifiedBy>
  <cp:revision>329</cp:revision>
  <cp:lastPrinted>1601-01-01T00:00:00Z</cp:lastPrinted>
  <dcterms:created xsi:type="dcterms:W3CDTF">1601-01-01T00:00:00Z</dcterms:created>
  <dcterms:modified xsi:type="dcterms:W3CDTF">2014-06-17T01:27:49Z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