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82" r:id="rId3"/>
    <p:sldId id="283" r:id="rId4"/>
    <p:sldId id="290" r:id="rId5"/>
    <p:sldId id="291" r:id="rId6"/>
    <p:sldId id="292" r:id="rId7"/>
    <p:sldId id="288" r:id="rId8"/>
    <p:sldId id="289" r:id="rId9"/>
    <p:sldId id="286" r:id="rId10"/>
    <p:sldId id="287" r:id="rId11"/>
    <p:sldId id="284" r:id="rId12"/>
    <p:sldId id="280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B8BB2-E4C8-471D-BB9E-C1A922E17B4F}">
          <p14:sldIdLst>
            <p14:sldId id="282"/>
            <p14:sldId id="283"/>
            <p14:sldId id="290"/>
            <p14:sldId id="291"/>
            <p14:sldId id="292"/>
            <p14:sldId id="288"/>
            <p14:sldId id="289"/>
            <p14:sldId id="286"/>
            <p14:sldId id="287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D12C1-9A79-4B6A-BA92-B0EC09DBF4DA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AA916-7E6A-41E5-8FFA-F7F72295C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3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715E9F-A11C-4D57-923D-7E41ADC7CEC3}" type="slidenum">
              <a:rPr lang="zh-CN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8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8004175" y="6121400"/>
            <a:ext cx="1139825" cy="736600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1495425"/>
            <a:ext cx="9144000" cy="3441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004175" y="3705225"/>
            <a:ext cx="1139825" cy="1235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8004175" y="2474913"/>
            <a:ext cx="1139825" cy="1235075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004175" y="4940300"/>
            <a:ext cx="1139825" cy="1235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62763" y="3705225"/>
            <a:ext cx="1139825" cy="1235075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862763" y="4940300"/>
            <a:ext cx="1139825" cy="1235075"/>
          </a:xfrm>
          <a:prstGeom prst="rect">
            <a:avLst/>
          </a:prstGeom>
          <a:solidFill>
            <a:srgbClr val="DCDCDC">
              <a:alpha val="988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pic>
        <p:nvPicPr>
          <p:cNvPr id="11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7013"/>
            <a:ext cx="2590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1516" y="3005138"/>
            <a:ext cx="6235212" cy="1892300"/>
          </a:xfrm>
        </p:spPr>
        <p:txBody>
          <a:bodyPr/>
          <a:lstStyle>
            <a:lvl1pPr>
              <a:defRPr sz="2215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16500"/>
            <a:ext cx="6249866" cy="920750"/>
          </a:xfrm>
        </p:spPr>
        <p:txBody>
          <a:bodyPr/>
          <a:lstStyle>
            <a:lvl1pPr>
              <a:lnSpc>
                <a:spcPct val="145000"/>
              </a:lnSpc>
              <a:spcBef>
                <a:spcPct val="0"/>
              </a:spcBef>
              <a:defRPr sz="1662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4008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1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8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6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18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0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36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67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512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54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47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12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48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6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62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87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58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8" name="Rectangle 19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 dirty="0"/>
              <a:t>© </a:t>
            </a:r>
            <a:r>
              <a:rPr lang="en-US" altLang="zh-CN" sz="923" dirty="0" smtClean="0"/>
              <a:t>2013 </a:t>
            </a:r>
            <a:r>
              <a:rPr lang="zh-CN" altLang="en-US" sz="923" dirty="0" smtClean="0"/>
              <a:t>泰兰特科技</a:t>
            </a:r>
            <a:r>
              <a:rPr lang="en-US" altLang="zh-CN" sz="923" dirty="0" smtClean="0"/>
              <a:t> </a:t>
            </a:r>
            <a:r>
              <a:rPr lang="en-US" altLang="zh-CN" sz="923" dirty="0" err="1" smtClean="0"/>
              <a:t>TalentTech</a:t>
            </a:r>
            <a:r>
              <a:rPr lang="en-US" altLang="zh-CN" sz="923" dirty="0" smtClean="0"/>
              <a:t>, </a:t>
            </a:r>
            <a:r>
              <a:rPr lang="en-US" altLang="zh-CN" sz="923" dirty="0"/>
              <a:t>Inc.</a:t>
            </a:r>
          </a:p>
        </p:txBody>
      </p:sp>
      <p:sp>
        <p:nvSpPr>
          <p:cNvPr id="1033" name="Rectangle 14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081B5523-A9B9-47EC-8866-8FAB51F7D374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pic>
        <p:nvPicPr>
          <p:cNvPr id="1034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30175"/>
            <a:ext cx="13827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315913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indent="4191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23863" indent="-2000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738188" indent="-2079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Char char="─"/>
        <a:defRPr>
          <a:solidFill>
            <a:schemeClr val="tx1"/>
          </a:solidFill>
          <a:latin typeface="+mn-lt"/>
          <a:ea typeface="+mn-ea"/>
        </a:defRPr>
      </a:lvl4pPr>
      <a:lvl5pPr marL="1479550" indent="-2635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02117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24158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46199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168241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/>
              <a:t>© 2008 BearingPoint, Inc.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17DFAF8F-4A5F-4F2D-8812-17B2BDA9D3BD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graphicFrame>
        <p:nvGraphicFramePr>
          <p:cNvPr id="2058" name="Object 11"/>
          <p:cNvGraphicFramePr>
            <a:graphicFrameLocks noChangeAspect="1"/>
          </p:cNvGraphicFramePr>
          <p:nvPr/>
        </p:nvGraphicFramePr>
        <p:xfrm>
          <a:off x="7942263" y="96838"/>
          <a:ext cx="8382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Photo Editor Photo" r:id="rId14" imgW="876190" imgH="1000000" progId="">
                  <p:embed/>
                </p:oleObj>
              </mc:Choice>
              <mc:Fallback>
                <p:oleObj name="Photo Editor Photo" r:id="rId14" imgW="876190" imgH="10000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96838"/>
                        <a:ext cx="8382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C0F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51B2E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228600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zh-CN" sz="923"/>
              <a:t>中国石油炼油与化工运行系统二期工程项目 </a:t>
            </a:r>
            <a:endParaRPr lang="en-US" altLang="zh-CN" sz="92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280988" indent="-280988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282575" indent="-280988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69900" indent="-24606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AutoNum type="arabicPeriod"/>
        <a:defRPr sz="1400">
          <a:solidFill>
            <a:schemeClr val="tx1"/>
          </a:solidFill>
          <a:latin typeface="+mn-lt"/>
          <a:ea typeface="+mn-ea"/>
        </a:defRPr>
      </a:lvl3pPr>
      <a:lvl4pPr marL="776288" indent="-2460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AutoNum type="circleNumDbPlain"/>
        <a:defRPr sz="1400">
          <a:solidFill>
            <a:schemeClr val="tx1"/>
          </a:solidFill>
          <a:latin typeface="+mn-lt"/>
          <a:ea typeface="+mn-ea"/>
        </a:defRPr>
      </a:lvl4pPr>
      <a:lvl5pPr marL="1531938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54872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76913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98955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220996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Rational Software Architect</a:t>
            </a:r>
            <a:br>
              <a:rPr lang="en-US" altLang="zh-CN" dirty="0" smtClean="0"/>
            </a:br>
            <a:r>
              <a:rPr lang="zh-CN" altLang="en-US" dirty="0" smtClean="0"/>
              <a:t>在软</a:t>
            </a:r>
            <a:r>
              <a:rPr lang="zh-CN" altLang="en-US" dirty="0" smtClean="0"/>
              <a:t>件开发中的使用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46785"/>
            <a:ext cx="6249866" cy="849923"/>
          </a:xfrm>
        </p:spPr>
        <p:txBody>
          <a:bodyPr/>
          <a:lstStyle/>
          <a:p>
            <a:pPr marL="0" indent="0" eaLnBrk="1" hangingPunct="1"/>
            <a:r>
              <a:rPr lang="zh-CN" altLang="en-US" dirty="0"/>
              <a:t>泰兰特电子科技有限公司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5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应用于追溯的软件产品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898900" y="4921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342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906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06838" y="3138732"/>
            <a:ext cx="1395412" cy="1193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AutoShape 7"/>
          <p:cNvCxnSpPr>
            <a:cxnSpLocks noChangeShapeType="1"/>
            <a:stCxn id="6" idx="0"/>
          </p:cNvCxnSpPr>
          <p:nvPr/>
        </p:nvCxnSpPr>
        <p:spPr bwMode="auto">
          <a:xfrm rot="16200000">
            <a:off x="2177257" y="1447250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8"/>
          <p:cNvCxnSpPr>
            <a:cxnSpLocks noChangeShapeType="1"/>
            <a:endCxn id="5" idx="0"/>
          </p:cNvCxnSpPr>
          <p:nvPr/>
        </p:nvCxnSpPr>
        <p:spPr bwMode="auto">
          <a:xfrm>
            <a:off x="5113338" y="1935407"/>
            <a:ext cx="2517775" cy="12080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endCxn id="6" idx="4"/>
          </p:cNvCxnSpPr>
          <p:nvPr/>
        </p:nvCxnSpPr>
        <p:spPr bwMode="auto">
          <a:xfrm rot="10800000">
            <a:off x="1687513" y="4337294"/>
            <a:ext cx="2203450" cy="1263650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2384425" y="3735632"/>
            <a:ext cx="1522413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5" idx="2"/>
            <a:endCxn id="7" idx="6"/>
          </p:cNvCxnSpPr>
          <p:nvPr/>
        </p:nvCxnSpPr>
        <p:spPr bwMode="auto">
          <a:xfrm flipH="1" flipV="1">
            <a:off x="5302250" y="3735632"/>
            <a:ext cx="1631950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endCxn id="7" idx="0"/>
          </p:cNvCxnSpPr>
          <p:nvPr/>
        </p:nvCxnSpPr>
        <p:spPr bwMode="auto">
          <a:xfrm>
            <a:off x="4595813" y="2532307"/>
            <a:ext cx="7937" cy="6064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endCxn id="7" idx="4"/>
          </p:cNvCxnSpPr>
          <p:nvPr/>
        </p:nvCxnSpPr>
        <p:spPr bwMode="auto">
          <a:xfrm flipV="1">
            <a:off x="4600575" y="4332532"/>
            <a:ext cx="3175" cy="5937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06500" y="3642986"/>
            <a:ext cx="939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发放</a:t>
            </a:r>
            <a:endParaRPr lang="zh-CN" altLang="en-US" sz="16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71229" y="5477834"/>
            <a:ext cx="850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灭菌</a:t>
            </a:r>
            <a:endParaRPr lang="zh-CN" altLang="en-US" sz="1600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233444" y="3648883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洗消</a:t>
            </a:r>
            <a:endParaRPr lang="zh-CN" altLang="en-US" sz="16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44963" y="3484807"/>
            <a:ext cx="1050925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 smtClean="0"/>
              <a:t>CSSD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 dirty="0" smtClean="0"/>
              <a:t>管理系统</a:t>
            </a:r>
            <a:endParaRPr lang="zh-CN" altLang="en-US" sz="1600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035175" y="1733794"/>
            <a:ext cx="1193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灭菌有效期和发放管理</a:t>
            </a:r>
            <a:endParaRPr lang="zh-CN" altLang="en-US" sz="1400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734175" y="1733794"/>
            <a:ext cx="117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经手人员和回收情况</a:t>
            </a:r>
            <a:endParaRPr lang="zh-CN" altLang="en-US" sz="1400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19275" y="5531094"/>
            <a:ext cx="1854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灭菌包标签管理</a:t>
            </a:r>
            <a:endParaRPr lang="zh-CN" altLang="en-US" sz="1400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619875" y="5442194"/>
            <a:ext cx="1955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洗消篮筐和洗消设备</a:t>
            </a:r>
            <a:endParaRPr lang="zh-CN" altLang="en-US" sz="1400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08275" y="3422894"/>
            <a:ext cx="1193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领用科室信息</a:t>
            </a:r>
            <a:endParaRPr lang="zh-CN" altLang="en-US" sz="1400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482975" y="4400794"/>
            <a:ext cx="13589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灭菌设备和</a:t>
            </a:r>
            <a:endParaRPr lang="en-US" altLang="zh-CN" sz="1400" dirty="0" smtClean="0"/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灭菌检测信息</a:t>
            </a:r>
            <a:endParaRPr lang="zh-CN" altLang="en-US" sz="1400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11775" y="3864219"/>
            <a:ext cx="939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洗消设备数据</a:t>
            </a:r>
            <a:endParaRPr lang="zh-CN" altLang="en-US" sz="1400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375" y="2498969"/>
            <a:ext cx="1193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使用时间和使用手术</a:t>
            </a:r>
            <a:endParaRPr lang="zh-CN" altLang="en-US" sz="1400" dirty="0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752056" y="1311519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961607" y="1785308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使用</a:t>
            </a:r>
            <a:endParaRPr lang="zh-CN" altLang="en-US" sz="1600" dirty="0"/>
          </a:p>
        </p:txBody>
      </p:sp>
      <p:cxnSp>
        <p:nvCxnSpPr>
          <p:cNvPr id="29" name="AutoShape 7"/>
          <p:cNvCxnSpPr>
            <a:cxnSpLocks noChangeShapeType="1"/>
          </p:cNvCxnSpPr>
          <p:nvPr/>
        </p:nvCxnSpPr>
        <p:spPr bwMode="auto">
          <a:xfrm rot="16200000" flipH="1" flipV="1">
            <a:off x="5761037" y="3842789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8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0200" y="2590800"/>
            <a:ext cx="6235212" cy="1892300"/>
          </a:xfrm>
        </p:spPr>
        <p:txBody>
          <a:bodyPr/>
          <a:lstStyle/>
          <a:p>
            <a:pPr algn="ctr"/>
            <a:r>
              <a:rPr lang="zh-CN" altLang="en-US" sz="5400" dirty="0">
                <a:solidFill>
                  <a:srgbClr val="000000"/>
                </a:solidFill>
              </a:rPr>
              <a:t>谢    谢！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泰兰特公司简介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0252" y="3058356"/>
            <a:ext cx="8264769" cy="59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泰兰特电子科技有限公司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2012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年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10</a:t>
            </a: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月入住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洛阳卓阳科技园区，主要产品有车辆智能微电脑防盗电源开关、车辆智能充电器、智能无刷电源控制器等。已申报国家专利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30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余项。是洛阳地区首家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RFID 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（射频技术）项目研发、产品生产、市场销售于一体的高新技术企业。</a:t>
            </a:r>
          </a:p>
        </p:txBody>
      </p:sp>
    </p:spTree>
    <p:extLst>
      <p:ext uri="{BB962C8B-B14F-4D97-AF65-F5344CB8AC3E}">
        <p14:creationId xmlns:p14="http://schemas.microsoft.com/office/powerpoint/2010/main" val="610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的软件群</a:t>
            </a:r>
            <a:endParaRPr lang="zh-CN" altLang="en-US" dirty="0"/>
          </a:p>
        </p:txBody>
      </p:sp>
      <p:pic>
        <p:nvPicPr>
          <p:cNvPr id="5122" name="Picture 2" descr="http://www.it4bc.org/Resources/Pictures/IBM_%20colo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3619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bs.twimg.com/profile_images/1255275875/db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" y="1254477"/>
            <a:ext cx="25146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97389"/>
            <a:ext cx="2809875" cy="762000"/>
          </a:xfrm>
          <a:prstGeom prst="rect">
            <a:avLst/>
          </a:prstGeom>
        </p:spPr>
      </p:pic>
      <p:pic>
        <p:nvPicPr>
          <p:cNvPr id="5132" name="Picture 12" descr="http://www.massemin.com/images/lotu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06888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https://encrypted-tbn2.gstatic.com/images?q=tbn:ANd9GcQTyV2-fQpNVbPEb7XNbWAOE5T7UeIKri0KiqsQoQOO-ZfdJHx0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6" name="Picture 16" descr="https://encrypted-tbn2.gstatic.com/images?q=tbn:ANd9GcQTyV2-fQpNVbPEb7XNbWAOE5T7UeIKri0KiqsQoQOO-ZfdJHx0N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860042"/>
            <a:ext cx="2667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://fst.net.au/Data/14/Rational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94161"/>
            <a:ext cx="3733800" cy="1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</a:t>
            </a:r>
            <a:r>
              <a:rPr lang="zh-CN" altLang="en-US" dirty="0" smtClean="0"/>
              <a:t>设计过程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619875" cy="51244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9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</a:t>
            </a:r>
            <a:r>
              <a:rPr lang="zh-CN" altLang="en-US" dirty="0" smtClean="0"/>
              <a:t>的任务分解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1276350"/>
            <a:ext cx="4564328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9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的建模过程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8538" y="1500188"/>
            <a:ext cx="42672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业务模型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业务建模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用例模型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设计模型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应用建模</a:t>
            </a:r>
          </a:p>
        </p:txBody>
      </p:sp>
    </p:spTree>
    <p:extLst>
      <p:ext uri="{BB962C8B-B14F-4D97-AF65-F5344CB8AC3E}">
        <p14:creationId xmlns:p14="http://schemas.microsoft.com/office/powerpoint/2010/main" val="284045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软件架构：</a:t>
            </a:r>
            <a:r>
              <a:rPr lang="ko-KR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en-US" altLang="ko-KR" dirty="0">
                <a:latin typeface="宋体" panose="02010600030101010101" pitchFamily="2" charset="-122"/>
                <a:ea typeface="宋体" panose="02010600030101010101" pitchFamily="2" charset="-122"/>
              </a:rPr>
              <a:t>4+1 View”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765300"/>
            <a:ext cx="3576638" cy="204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873500"/>
            <a:ext cx="3576638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5800" y="1765300"/>
            <a:ext cx="3644900" cy="20462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4508500"/>
            <a:ext cx="170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Process View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08500" y="3873500"/>
            <a:ext cx="3644900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00600" y="4508500"/>
            <a:ext cx="231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Deployment View</a:t>
            </a:r>
          </a:p>
        </p:txBody>
      </p:sp>
      <p:graphicFrame>
        <p:nvGraphicFramePr>
          <p:cNvPr id="10" name="Object 8"/>
          <p:cNvGraphicFramePr>
            <a:graphicFrameLocks/>
          </p:cNvGraphicFramePr>
          <p:nvPr/>
        </p:nvGraphicFramePr>
        <p:xfrm>
          <a:off x="7010400" y="18415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CorelDRAW 6.0" r:id="rId3" imgW="741240" imgH="475920" progId="CorelDRAW.Graphic.6">
                  <p:embed/>
                </p:oleObj>
              </mc:Choice>
              <mc:Fallback>
                <p:oleObj name="CorelDRAW 6.0" r:id="rId3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415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6000" y="2374900"/>
            <a:ext cx="161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Logical View</a:t>
            </a:r>
          </a:p>
        </p:txBody>
      </p:sp>
      <p:graphicFrame>
        <p:nvGraphicFramePr>
          <p:cNvPr id="12" name="Object 10"/>
          <p:cNvGraphicFramePr>
            <a:graphicFrameLocks/>
          </p:cNvGraphicFramePr>
          <p:nvPr/>
        </p:nvGraphicFramePr>
        <p:xfrm>
          <a:off x="914400" y="1917700"/>
          <a:ext cx="965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CorelDRAW 6.0" r:id="rId5" imgW="674640" imgH="483840" progId="CorelDRAW.Graphic.6">
                  <p:embed/>
                </p:oleObj>
              </mc:Choice>
              <mc:Fallback>
                <p:oleObj name="CorelDRAW 6.0" r:id="rId5" imgW="674640" imgH="48384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17700"/>
                        <a:ext cx="965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113088" y="2832100"/>
            <a:ext cx="2830512" cy="1514475"/>
          </a:xfrm>
          <a:prstGeom prst="ellipse">
            <a:avLst/>
          </a:prstGeom>
          <a:solidFill>
            <a:srgbClr val="FFFF99"/>
          </a:solidFill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57600" y="3746500"/>
            <a:ext cx="181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solidFill>
                  <a:schemeClr val="bg2"/>
                </a:solidFill>
                <a:ea typeface="Gulim" panose="020B0600000101010101" pitchFamily="34" charset="-127"/>
              </a:rPr>
              <a:t>Use-Case View</a:t>
            </a:r>
            <a:endParaRPr lang="en-US" altLang="ko-KR" b="1">
              <a:ea typeface="Gulim" panose="020B0600000101010101" pitchFamily="34" charset="-127"/>
            </a:endParaRPr>
          </a:p>
        </p:txBody>
      </p:sp>
      <p:graphicFrame>
        <p:nvGraphicFramePr>
          <p:cNvPr id="15" name="Object 13"/>
          <p:cNvGraphicFramePr>
            <a:graphicFrameLocks/>
          </p:cNvGraphicFramePr>
          <p:nvPr/>
        </p:nvGraphicFramePr>
        <p:xfrm>
          <a:off x="4038600" y="2908300"/>
          <a:ext cx="11985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CorelDRAW 6.0" r:id="rId7" imgW="852480" imgH="433080" progId="CorelDRAW.Graphic.6">
                  <p:embed/>
                </p:oleObj>
              </mc:Choice>
              <mc:Fallback>
                <p:oleObj name="CorelDRAW 6.0" r:id="rId7" imgW="852480" imgH="43308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08300"/>
                        <a:ext cx="11985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800600" y="2374900"/>
            <a:ext cx="2525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Implementation View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749550" y="3116263"/>
            <a:ext cx="1303338" cy="534987"/>
            <a:chOff x="1056" y="755"/>
            <a:chExt cx="821" cy="337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56" y="755"/>
              <a:ext cx="64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End-user 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56" y="894"/>
              <a:ext cx="82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Functionality</a:t>
              </a:r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96000" y="3213100"/>
            <a:ext cx="21526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ea typeface="Gulim" panose="020B0600000101010101" pitchFamily="34" charset="-127"/>
              </a:rPr>
              <a:t>Programmers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Software management</a:t>
            </a:r>
            <a:r>
              <a:rPr lang="en-US" altLang="ko-KR" sz="1600" b="1">
                <a:ea typeface="Gulim" panose="020B0600000101010101" pitchFamily="34" charset="-127"/>
              </a:rPr>
              <a:t> 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838200" y="4889500"/>
            <a:ext cx="1809750" cy="968375"/>
            <a:chOff x="1680" y="2832"/>
            <a:chExt cx="1140" cy="610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680" y="2976"/>
              <a:ext cx="812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Performance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Scalability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Throughput</a:t>
              </a:r>
              <a:r>
                <a:rPr lang="en-US" altLang="ko-KR" sz="1400" b="1">
                  <a:ea typeface="Gulim" panose="020B0600000101010101" pitchFamily="34" charset="-127"/>
                </a:rPr>
                <a:t> 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80" y="2832"/>
              <a:ext cx="1140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System integrators</a:t>
              </a:r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562600" y="5118100"/>
            <a:ext cx="2566988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System topology</a:t>
            </a:r>
            <a:r>
              <a:rPr lang="en-US" altLang="ko-KR" sz="1400" b="1">
                <a:ea typeface="Gulim" panose="020B0600000101010101" pitchFamily="34" charset="-127"/>
              </a:rPr>
              <a:t>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Delivery, installation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communication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72200" y="4889500"/>
            <a:ext cx="188753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solidFill>
                  <a:srgbClr val="FF3300"/>
                </a:solidFill>
                <a:ea typeface="Gulim" panose="020B0600000101010101" pitchFamily="34" charset="-127"/>
              </a:rPr>
              <a:t>System engineering</a:t>
            </a:r>
          </a:p>
        </p:txBody>
      </p:sp>
      <p:graphicFrame>
        <p:nvGraphicFramePr>
          <p:cNvPr id="26" name="Object 24"/>
          <p:cNvGraphicFramePr>
            <a:graphicFrameLocks/>
          </p:cNvGraphicFramePr>
          <p:nvPr/>
        </p:nvGraphicFramePr>
        <p:xfrm>
          <a:off x="914400" y="39751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CorelDRAW 6.0" r:id="rId9" imgW="741240" imgH="475920" progId="CorelDRAW.Graphic.6">
                  <p:embed/>
                </p:oleObj>
              </mc:Choice>
              <mc:Fallback>
                <p:oleObj name="CorelDRAW 6.0" r:id="rId9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751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007225" y="4052888"/>
            <a:ext cx="693738" cy="769937"/>
            <a:chOff x="5185" y="1876"/>
            <a:chExt cx="437" cy="485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185" y="1897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185" y="1876"/>
              <a:ext cx="142" cy="21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287" y="1876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2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2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480" y="1924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480" y="1902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582" y="1902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307" y="1940"/>
              <a:ext cx="173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85" y="2096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5185" y="2074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287" y="2074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5307" y="1966"/>
              <a:ext cx="173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480" y="2149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480" y="2127"/>
              <a:ext cx="142" cy="22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582" y="2127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185" y="2254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5185" y="2233"/>
              <a:ext cx="142" cy="21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5287" y="2233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V="1">
              <a:off x="5307" y="2191"/>
              <a:ext cx="173" cy="1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838200" y="3213100"/>
            <a:ext cx="1835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48" tIns="47874" rIns="95748" bIns="47874">
            <a:spAutoFit/>
          </a:bodyPr>
          <a:lstStyle>
            <a:lvl1pPr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42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5567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35100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2938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01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273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845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17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Analysts/Designers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400" b="1" i="1">
                <a:ea typeface="宋体" panose="02010600030101010101" pitchFamily="2" charset="-122"/>
              </a:rPr>
              <a:t>Structure</a:t>
            </a:r>
            <a:r>
              <a:rPr lang="en-US" altLang="zh-CN" sz="1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411288" y="13716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设计模型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122863" y="1398588"/>
            <a:ext cx="1546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实施模型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587500" y="5983288"/>
            <a:ext cx="1423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进程模型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338763" y="5930900"/>
            <a:ext cx="1654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部署模型</a:t>
            </a:r>
          </a:p>
        </p:txBody>
      </p:sp>
    </p:spTree>
    <p:extLst>
      <p:ext uri="{BB962C8B-B14F-4D97-AF65-F5344CB8AC3E}">
        <p14:creationId xmlns:p14="http://schemas.microsoft.com/office/powerpoint/2010/main" val="40333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的作用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68300" y="1223963"/>
            <a:ext cx="8562975" cy="5410200"/>
            <a:chOff x="123" y="672"/>
            <a:chExt cx="5394" cy="340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44" y="912"/>
              <a:ext cx="4704" cy="2928"/>
            </a:xfrm>
            <a:custGeom>
              <a:avLst/>
              <a:gdLst>
                <a:gd name="T0" fmla="*/ 0 w 4704"/>
                <a:gd name="T1" fmla="*/ 2928 h 2928"/>
                <a:gd name="T2" fmla="*/ 1008 w 4704"/>
                <a:gd name="T3" fmla="*/ 2751 h 2928"/>
                <a:gd name="T4" fmla="*/ 2022 w 4704"/>
                <a:gd name="T5" fmla="*/ 2387 h 2928"/>
                <a:gd name="T6" fmla="*/ 2924 w 4704"/>
                <a:gd name="T7" fmla="*/ 1855 h 2928"/>
                <a:gd name="T8" fmla="*/ 3919 w 4704"/>
                <a:gd name="T9" fmla="*/ 979 h 2928"/>
                <a:gd name="T10" fmla="*/ 4704 w 4704"/>
                <a:gd name="T11" fmla="*/ 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4" h="2928">
                  <a:moveTo>
                    <a:pt x="0" y="2928"/>
                  </a:moveTo>
                  <a:lnTo>
                    <a:pt x="1008" y="2751"/>
                  </a:lnTo>
                  <a:lnTo>
                    <a:pt x="2022" y="2387"/>
                  </a:lnTo>
                  <a:lnTo>
                    <a:pt x="2924" y="1855"/>
                  </a:lnTo>
                  <a:lnTo>
                    <a:pt x="3919" y="979"/>
                  </a:lnTo>
                  <a:lnTo>
                    <a:pt x="4704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94" y="2939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纯粹基于模型的开发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73" y="1463"/>
              <a:ext cx="602" cy="434"/>
            </a:xfrm>
            <a:prstGeom prst="rect">
              <a:avLst/>
            </a:prstGeom>
            <a:solidFill>
              <a:srgbClr val="A3D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Model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4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只有模型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4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什么是模型</a:t>
              </a:r>
              <a:r>
                <a:rPr lang="en-GB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3" y="2380"/>
              <a:ext cx="602" cy="4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Code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只有代码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62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代码就是模型</a:t>
              </a:r>
              <a:endParaRPr lang="en-GB" altLang="en-US" sz="1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41" y="1463"/>
              <a:ext cx="602" cy="1352"/>
              <a:chOff x="2528" y="1304"/>
              <a:chExt cx="576" cy="1344"/>
            </a:xfrm>
          </p:grpSpPr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2528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2528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281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341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代码可视化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514" y="2071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visualize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94" y="2939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模型就是代码</a:t>
              </a:r>
            </a:p>
          </p:txBody>
        </p: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621" y="1463"/>
              <a:ext cx="602" cy="1352"/>
              <a:chOff x="1424" y="1304"/>
              <a:chExt cx="576" cy="1344"/>
            </a:xfrm>
          </p:grpSpPr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424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1424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1712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371" y="1089"/>
              <a:ext cx="11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以模型为中心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607" y="2053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generate</a:t>
              </a:r>
            </a:p>
          </p:txBody>
        </p: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123" y="672"/>
              <a:ext cx="5253" cy="3408"/>
              <a:chOff x="123" y="672"/>
              <a:chExt cx="5253" cy="3408"/>
            </a:xfrm>
          </p:grpSpPr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 rot="21600000">
                <a:off x="212" y="672"/>
                <a:ext cx="75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抽象和</a:t>
                </a:r>
              </a:p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自动化程度</a:t>
                </a:r>
                <a:endParaRPr lang="en-US" altLang="zh-CN" sz="1600" i="1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Group 27"/>
              <p:cNvGrpSpPr>
                <a:grpSpLocks/>
              </p:cNvGrpSpPr>
              <p:nvPr/>
            </p:nvGrpSpPr>
            <p:grpSpPr bwMode="auto">
              <a:xfrm>
                <a:off x="123" y="675"/>
                <a:ext cx="5204" cy="3194"/>
                <a:chOff x="1036" y="756"/>
                <a:chExt cx="4291" cy="2618"/>
              </a:xfrm>
            </p:grpSpPr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043" y="756"/>
                  <a:ext cx="0" cy="26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>
                  <a:off x="1036" y="3372"/>
                  <a:ext cx="429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4970" y="3888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zh-CN" altLang="en-US" sz="1400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2388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同步代码和模型</a:t>
              </a:r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2567" y="1463"/>
              <a:ext cx="602" cy="1352"/>
              <a:chOff x="3632" y="1304"/>
              <a:chExt cx="576" cy="1344"/>
            </a:xfrm>
          </p:grpSpPr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3632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3632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377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V="1">
                <a:off x="4064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67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双向工程</a:t>
              </a:r>
              <a:endParaRPr lang="zh-CN" altLang="en-GB">
                <a:ea typeface="宋体" panose="02010600030101010101" pitchFamily="2" charset="-122"/>
              </a:endParaRP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496" y="2061"/>
              <a:ext cx="76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synchronize</a:t>
              </a:r>
            </a:p>
          </p:txBody>
        </p: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461" y="1017"/>
              <a:ext cx="1056" cy="2832"/>
              <a:chOff x="4416" y="1056"/>
              <a:chExt cx="1056" cy="2832"/>
            </a:xfrm>
          </p:grpSpPr>
          <p:sp>
            <p:nvSpPr>
              <p:cNvPr id="29" name="AutoShape 40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1056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4570" y="2295"/>
                <a:ext cx="75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>
                    <a:ea typeface="宋体" panose="02010600030101010101" pitchFamily="2" charset="-122"/>
                  </a:rPr>
                </a:br>
                <a:r>
                  <a:rPr lang="zh-CN" altLang="en-US" sz="2000" b="1" i="1" u="sng">
                    <a:ea typeface="宋体" panose="02010600030101010101" pitchFamily="2" charset="-122"/>
                  </a:rPr>
                  <a:t>发展方向</a:t>
                </a:r>
              </a:p>
            </p:txBody>
          </p:sp>
        </p:grpSp>
        <p:grpSp>
          <p:nvGrpSpPr>
            <p:cNvPr id="26" name="Group 42"/>
            <p:cNvGrpSpPr>
              <a:grpSpLocks/>
            </p:cNvGrpSpPr>
            <p:nvPr/>
          </p:nvGrpSpPr>
          <p:grpSpPr bwMode="auto">
            <a:xfrm>
              <a:off x="185" y="1028"/>
              <a:ext cx="1223" cy="2832"/>
              <a:chOff x="214" y="979"/>
              <a:chExt cx="1223" cy="2832"/>
            </a:xfrm>
          </p:grpSpPr>
          <p:sp>
            <p:nvSpPr>
              <p:cNvPr id="27" name="AutoShape 43"/>
              <p:cNvSpPr>
                <a:spLocks noChangeArrowheads="1"/>
              </p:cNvSpPr>
              <p:nvPr/>
            </p:nvSpPr>
            <p:spPr bwMode="auto">
              <a:xfrm>
                <a:off x="214" y="979"/>
                <a:ext cx="1223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4"/>
              <p:cNvSpPr txBox="1">
                <a:spLocks noChangeArrowheads="1"/>
              </p:cNvSpPr>
              <p:nvPr/>
            </p:nvSpPr>
            <p:spPr bwMode="auto">
              <a:xfrm>
                <a:off x="249" y="1594"/>
                <a:ext cx="114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>
                    <a:ea typeface="宋体" panose="02010600030101010101" pitchFamily="2" charset="-122"/>
                  </a:rPr>
                </a:br>
                <a:r>
                  <a:rPr lang="zh-CN" altLang="en-US" sz="2000" b="1" i="1" u="sng">
                    <a:ea typeface="宋体" panose="02010600030101010101" pitchFamily="2" charset="-122"/>
                  </a:rPr>
                  <a:t>实践现状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8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的优点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3614369">
            <a:off x="3277394" y="3207544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35400" y="3576638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17553">
            <a:off x="2907506" y="3737769"/>
            <a:ext cx="16224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生命周期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和团队协作集成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90938" y="4221163"/>
            <a:ext cx="16732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无可比拟的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易用性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8025452">
            <a:off x="4452144" y="3196431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 rot="18025452">
            <a:off x="4676775" y="3836988"/>
            <a:ext cx="1622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  <a:t>Rose XDE</a:t>
            </a:r>
            <a:b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</a:b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迁移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7985631" flipV="1">
            <a:off x="3286126" y="2557462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V="1">
            <a:off x="3835400" y="2260600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3574548" flipV="1">
            <a:off x="4460876" y="2546350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708400" y="2247900"/>
            <a:ext cx="16732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开放和可扩展的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建模平台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rot="17961140">
            <a:off x="2707482" y="2823369"/>
            <a:ext cx="16208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架构规范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 rot="3528995">
            <a:off x="4595019" y="2659857"/>
            <a:ext cx="16208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chemeClr val="bg2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应用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分析与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256088" y="3232150"/>
            <a:ext cx="592137" cy="5572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31" tIns="41216" rIns="82431" bIns="41216" anchor="ctr"/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zh-CN" altLang="en-US" sz="1100" b="1" i="1">
                <a:solidFill>
                  <a:srgbClr val="FFFF00"/>
                </a:solidFill>
                <a:ea typeface="宋体" panose="02010600030101010101" pitchFamily="2" charset="-122"/>
              </a:rPr>
              <a:t>主旋律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036763" y="1755775"/>
            <a:ext cx="495141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基于</a:t>
            </a:r>
            <a:r>
              <a:rPr lang="en-US" altLang="zh-CN" sz="1100" b="1">
                <a:ea typeface="宋体" panose="02010600030101010101" pitchFamily="2" charset="-122"/>
              </a:rPr>
              <a:t>Eclipse</a:t>
            </a:r>
            <a:r>
              <a:rPr lang="zh-CN" altLang="en-US" sz="1100" b="1">
                <a:ea typeface="宋体" panose="02010600030101010101" pitchFamily="2" charset="-122"/>
              </a:rPr>
              <a:t>平台的模型和变换的扩展能力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61013" y="2093913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反模式结构的检测，更好支持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重构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34975" y="2363788"/>
            <a:ext cx="307181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UML 2.1</a:t>
            </a:r>
            <a:r>
              <a:rPr lang="zh-CN" altLang="en-US" sz="1100" b="1">
                <a:ea typeface="宋体" panose="02010600030101010101" pitchFamily="2" charset="-122"/>
              </a:rPr>
              <a:t>应用建模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44525" y="28702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利用</a:t>
            </a:r>
            <a:r>
              <a:rPr lang="en-US" altLang="zh-CN" sz="1100" b="1">
                <a:ea typeface="宋体" panose="02010600030101010101" pitchFamily="2" charset="-122"/>
              </a:rPr>
              <a:t>OCL</a:t>
            </a:r>
            <a:r>
              <a:rPr lang="zh-CN" altLang="en-US" sz="1100" b="1">
                <a:ea typeface="宋体" panose="02010600030101010101" pitchFamily="2" charset="-122"/>
              </a:rPr>
              <a:t>描述架构约束 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700713" y="2574925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架构控制的结构规则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857875" y="3055938"/>
            <a:ext cx="29241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J2EE, Java, </a:t>
            </a:r>
            <a:r>
              <a:rPr lang="zh-CN" altLang="en-US" sz="1100" b="1">
                <a:ea typeface="宋体" panose="02010600030101010101" pitchFamily="2" charset="-122"/>
              </a:rPr>
              <a:t>结构和行为的</a:t>
            </a:r>
            <a:r>
              <a:rPr lang="en-US" altLang="zh-CN" sz="1100" b="1">
                <a:ea typeface="宋体" panose="02010600030101010101" pitchFamily="2" charset="-122"/>
              </a:rPr>
              <a:t>UML</a:t>
            </a:r>
            <a:r>
              <a:rPr lang="zh-CN" altLang="en-US" sz="1100" b="1">
                <a:ea typeface="宋体" panose="02010600030101010101" pitchFamily="2" charset="-122"/>
              </a:rPr>
              <a:t>代码编辑器 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79450" y="3570288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与</a:t>
            </a:r>
            <a:r>
              <a:rPr lang="en-US" altLang="zh-CN" sz="1100" b="1">
                <a:ea typeface="宋体" panose="02010600030101010101" pitchFamily="2" charset="-122"/>
              </a:rPr>
              <a:t>RequisitePro</a:t>
            </a:r>
            <a:r>
              <a:rPr lang="zh-CN" altLang="en-US" sz="1100" b="1">
                <a:ea typeface="宋体" panose="02010600030101010101" pitchFamily="2" charset="-122"/>
              </a:rPr>
              <a:t>紧密集成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2463" y="39243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从需求追踪到设计，从设计追踪到实现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5963" y="4000500"/>
            <a:ext cx="2819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提供迁移</a:t>
            </a:r>
            <a:r>
              <a:rPr lang="en-US" altLang="zh-CN" sz="1100" b="1">
                <a:ea typeface="宋体" panose="02010600030101010101" pitchFamily="2" charset="-122"/>
              </a:rPr>
              <a:t>Rose</a:t>
            </a:r>
            <a:r>
              <a:rPr lang="zh-CN" altLang="en-US" sz="1100" b="1">
                <a:ea typeface="宋体" panose="02010600030101010101" pitchFamily="2" charset="-122"/>
              </a:rPr>
              <a:t>和</a:t>
            </a:r>
            <a:r>
              <a:rPr lang="en-US" altLang="zh-CN" sz="1100" b="1">
                <a:ea typeface="宋体" panose="02010600030101010101" pitchFamily="2" charset="-122"/>
              </a:rPr>
              <a:t>XDE</a:t>
            </a:r>
            <a:r>
              <a:rPr lang="zh-CN" altLang="en-US" sz="1100" b="1">
                <a:ea typeface="宋体" panose="02010600030101010101" pitchFamily="2" charset="-122"/>
              </a:rPr>
              <a:t>资产的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ea typeface="宋体" panose="02010600030101010101" pitchFamily="2" charset="-122"/>
              </a:rPr>
              <a:t>工具和服务 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584450" y="4837113"/>
            <a:ext cx="399573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界面简洁、美观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924175" y="5064125"/>
            <a:ext cx="335915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轻松浏览模型图和代码图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967038" y="5283200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自动图形生成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001963" y="5503863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界面响应更加及时、绘图帮助</a:t>
            </a:r>
          </a:p>
        </p:txBody>
      </p:sp>
    </p:spTree>
    <p:extLst>
      <p:ext uri="{BB962C8B-B14F-4D97-AF65-F5344CB8AC3E}">
        <p14:creationId xmlns:p14="http://schemas.microsoft.com/office/powerpoint/2010/main" val="2745967503"/>
      </p:ext>
    </p:extLst>
  </p:cSld>
  <p:clrMapOvr>
    <a:masterClrMapping/>
  </p:clrMapOvr>
</p:sld>
</file>

<file path=ppt/theme/theme1.xml><?xml version="1.0" encoding="utf-8"?>
<a:theme xmlns:a="http://schemas.openxmlformats.org/drawingml/2006/main" name="BE_A4_Powerpoint template_Red.dot">
  <a:themeElements>
    <a:clrScheme name="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9C6576C0-329B-4673-A902-F49857D5405D}"/>
    </a:ext>
  </a:extLst>
</a:theme>
</file>

<file path=ppt/theme/theme2.xml><?xml version="1.0" encoding="utf-8"?>
<a:theme xmlns:a="http://schemas.openxmlformats.org/drawingml/2006/main" name="1_BE_A4_Powerpoint template_Red.dot">
  <a:themeElements>
    <a:clrScheme name="1_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1_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_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3694A3C2-9EC4-4B7A-8A09-ADA5B662970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吴ppt稿_汇报</Template>
  <TotalTime>1552</TotalTime>
  <Words>637</Words>
  <Application>Microsoft Office PowerPoint</Application>
  <PresentationFormat>On-screen Show (4:3)</PresentationFormat>
  <Paragraphs>111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Gulim</vt:lpstr>
      <vt:lpstr>宋体</vt:lpstr>
      <vt:lpstr>黑体</vt:lpstr>
      <vt:lpstr>Arial</vt:lpstr>
      <vt:lpstr>Arial Narrow</vt:lpstr>
      <vt:lpstr>Calibri</vt:lpstr>
      <vt:lpstr>Times</vt:lpstr>
      <vt:lpstr>Verdana</vt:lpstr>
      <vt:lpstr>Wingdings</vt:lpstr>
      <vt:lpstr>BE_A4_Powerpoint template_Red.dot</vt:lpstr>
      <vt:lpstr>1_BE_A4_Powerpoint template_Red.dot</vt:lpstr>
      <vt:lpstr>Photo Editor Photo</vt:lpstr>
      <vt:lpstr>CorelDRAW 6.0</vt:lpstr>
      <vt:lpstr>Rational Software Architect 在软件开发中的使用 </vt:lpstr>
      <vt:lpstr>泰兰特公司简介</vt:lpstr>
      <vt:lpstr>IBM的软件群</vt:lpstr>
      <vt:lpstr>RUP设计过程</vt:lpstr>
      <vt:lpstr>RUP的任务分解</vt:lpstr>
      <vt:lpstr>基于UML的建模过程</vt:lpstr>
      <vt:lpstr>软件架构： “4+1 View” 模型</vt:lpstr>
      <vt:lpstr>RSA的作用</vt:lpstr>
      <vt:lpstr>RSA的优点</vt:lpstr>
      <vt:lpstr>应用于追溯的软件产品</vt:lpstr>
      <vt:lpstr>谢    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Zhang</cp:lastModifiedBy>
  <cp:revision>200</cp:revision>
  <cp:lastPrinted>1601-01-01T00:00:00Z</cp:lastPrinted>
  <dcterms:created xsi:type="dcterms:W3CDTF">1601-01-01T00:00:00Z</dcterms:created>
  <dcterms:modified xsi:type="dcterms:W3CDTF">2014-06-05T17:39:31Z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