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82" r:id="rId3"/>
    <p:sldId id="283" r:id="rId4"/>
    <p:sldId id="288" r:id="rId5"/>
    <p:sldId id="289" r:id="rId6"/>
    <p:sldId id="286" r:id="rId7"/>
    <p:sldId id="287" r:id="rId8"/>
    <p:sldId id="284" r:id="rId9"/>
    <p:sldId id="280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3B8BB2-E4C8-471D-BB9E-C1A922E17B4F}">
          <p14:sldIdLst>
            <p14:sldId id="282"/>
            <p14:sldId id="283"/>
            <p14:sldId id="288"/>
            <p14:sldId id="289"/>
            <p14:sldId id="286"/>
            <p14:sldId id="287"/>
            <p14:sldId id="284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5" autoAdjust="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D12C1-9A79-4B6A-BA92-B0EC09DBF4DA}" type="datetimeFigureOut">
              <a:rPr lang="zh-CN" altLang="en-US" smtClean="0"/>
              <a:t>2014/6/5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AA916-7E6A-41E5-8FFA-F7F72295C0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3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defTabSz="931863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defTabSz="931863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defTabSz="931863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defTabSz="931863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B715E9F-A11C-4D57-923D-7E41ADC7CEC3}" type="slidenum">
              <a:rPr lang="zh-CN" altLang="en-US" sz="1200">
                <a:latin typeface="Arial" panose="020B0604020202020204" pitchFamily="34" charset="0"/>
              </a:rPr>
              <a:pPr eaLnBrk="1" hangingPunct="1"/>
              <a:t>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428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8004175" y="6121400"/>
            <a:ext cx="1139825" cy="736600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0" y="1495425"/>
            <a:ext cx="9144000" cy="34417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8D8D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8004175" y="3705225"/>
            <a:ext cx="1139825" cy="12350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8004175" y="2474913"/>
            <a:ext cx="1139825" cy="1235075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8004175" y="4940300"/>
            <a:ext cx="1139825" cy="1235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6862763" y="3705225"/>
            <a:ext cx="1139825" cy="1235075"/>
          </a:xfrm>
          <a:prstGeom prst="rect">
            <a:avLst/>
          </a:prstGeom>
          <a:solidFill>
            <a:srgbClr val="CBCB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6862763" y="4940300"/>
            <a:ext cx="1139825" cy="1235075"/>
          </a:xfrm>
          <a:prstGeom prst="rect">
            <a:avLst/>
          </a:prstGeom>
          <a:solidFill>
            <a:srgbClr val="DCDCDC">
              <a:alpha val="9882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pic>
        <p:nvPicPr>
          <p:cNvPr id="11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7013"/>
            <a:ext cx="25908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01516" y="3005138"/>
            <a:ext cx="6235212" cy="1892300"/>
          </a:xfrm>
        </p:spPr>
        <p:txBody>
          <a:bodyPr/>
          <a:lstStyle>
            <a:lvl1pPr>
              <a:defRPr sz="2215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01515" y="5016500"/>
            <a:ext cx="6249866" cy="920750"/>
          </a:xfrm>
        </p:spPr>
        <p:txBody>
          <a:bodyPr/>
          <a:lstStyle>
            <a:lvl1pPr>
              <a:lnSpc>
                <a:spcPct val="145000"/>
              </a:lnSpc>
              <a:spcBef>
                <a:spcPct val="0"/>
              </a:spcBef>
              <a:defRPr sz="1662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  <p:extLst>
      <p:ext uri="{BB962C8B-B14F-4D97-AF65-F5344CB8AC3E}">
        <p14:creationId xmlns:p14="http://schemas.microsoft.com/office/powerpoint/2010/main" val="340085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3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789" y="212726"/>
            <a:ext cx="2126273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969" y="212726"/>
            <a:ext cx="6238143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1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286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68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1184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970" y="1276350"/>
            <a:ext cx="4182208" cy="48021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854" y="1276350"/>
            <a:ext cx="4182208" cy="48021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702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47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336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567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512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54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2476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127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789" y="212726"/>
            <a:ext cx="2126273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969" y="212726"/>
            <a:ext cx="6238143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3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482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970" y="1276350"/>
            <a:ext cx="4182208" cy="48021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854" y="1276350"/>
            <a:ext cx="4182208" cy="4802188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6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6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3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62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873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588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1"/>
          <p:cNvSpPr>
            <a:spLocks noChangeArrowheads="1"/>
          </p:cNvSpPr>
          <p:nvPr/>
        </p:nvSpPr>
        <p:spPr bwMode="auto">
          <a:xfrm>
            <a:off x="0" y="0"/>
            <a:ext cx="6994525" cy="1162050"/>
          </a:xfrm>
          <a:prstGeom prst="rect">
            <a:avLst/>
          </a:prstGeom>
          <a:gradFill rotWithShape="1">
            <a:gsLst>
              <a:gs pos="0">
                <a:srgbClr val="D8D8D8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1027" name="Rectangle 18"/>
          <p:cNvSpPr>
            <a:spLocks noChangeArrowheads="1"/>
          </p:cNvSpPr>
          <p:nvPr/>
        </p:nvSpPr>
        <p:spPr bwMode="auto">
          <a:xfrm flipH="1">
            <a:off x="0" y="579438"/>
            <a:ext cx="539750" cy="584200"/>
          </a:xfrm>
          <a:prstGeom prst="rect">
            <a:avLst/>
          </a:prstGeom>
          <a:solidFill>
            <a:srgbClr val="E9E9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1028" name="Rectangle 19"/>
          <p:cNvSpPr>
            <a:spLocks noChangeArrowheads="1"/>
          </p:cNvSpPr>
          <p:nvPr/>
        </p:nvSpPr>
        <p:spPr bwMode="auto">
          <a:xfrm flipH="1">
            <a:off x="0" y="0"/>
            <a:ext cx="539750" cy="584200"/>
          </a:xfrm>
          <a:prstGeom prst="rect">
            <a:avLst/>
          </a:prstGeom>
          <a:solidFill>
            <a:schemeClr val="folHlink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1029" name="Rectangle 20"/>
          <p:cNvSpPr>
            <a:spLocks noChangeArrowheads="1"/>
          </p:cNvSpPr>
          <p:nvPr/>
        </p:nvSpPr>
        <p:spPr bwMode="auto">
          <a:xfrm flipH="1">
            <a:off x="534988" y="579438"/>
            <a:ext cx="539750" cy="584200"/>
          </a:xfrm>
          <a:prstGeom prst="rect">
            <a:avLst/>
          </a:prstGeom>
          <a:solidFill>
            <a:srgbClr val="D5D5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212725"/>
            <a:ext cx="671671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9725" y="1276350"/>
            <a:ext cx="8505825" cy="48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032" name="Rectangle 13"/>
          <p:cNvSpPr>
            <a:spLocks noChangeArrowheads="1"/>
          </p:cNvSpPr>
          <p:nvPr/>
        </p:nvSpPr>
        <p:spPr bwMode="auto">
          <a:xfrm>
            <a:off x="3338513" y="6640513"/>
            <a:ext cx="2466975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923" dirty="0"/>
              <a:t>© </a:t>
            </a:r>
            <a:r>
              <a:rPr lang="en-US" altLang="zh-CN" sz="923" dirty="0" smtClean="0"/>
              <a:t>2013 </a:t>
            </a:r>
            <a:r>
              <a:rPr lang="zh-CN" altLang="en-US" sz="923" dirty="0" smtClean="0"/>
              <a:t>泰兰特科技</a:t>
            </a:r>
            <a:r>
              <a:rPr lang="en-US" altLang="zh-CN" sz="923" dirty="0" smtClean="0"/>
              <a:t> </a:t>
            </a:r>
            <a:r>
              <a:rPr lang="en-US" altLang="zh-CN" sz="923" dirty="0" err="1" smtClean="0"/>
              <a:t>TalentTech</a:t>
            </a:r>
            <a:r>
              <a:rPr lang="en-US" altLang="zh-CN" sz="923" dirty="0" smtClean="0"/>
              <a:t>, </a:t>
            </a:r>
            <a:r>
              <a:rPr lang="en-US" altLang="zh-CN" sz="923" dirty="0"/>
              <a:t>Inc.</a:t>
            </a:r>
          </a:p>
        </p:txBody>
      </p:sp>
      <p:sp>
        <p:nvSpPr>
          <p:cNvPr id="1033" name="Rectangle 14"/>
          <p:cNvSpPr>
            <a:spLocks noChangeArrowheads="1"/>
          </p:cNvSpPr>
          <p:nvPr/>
        </p:nvSpPr>
        <p:spPr bwMode="auto">
          <a:xfrm>
            <a:off x="7008813" y="6640513"/>
            <a:ext cx="19240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defRPr/>
            </a:pPr>
            <a:fld id="{081B5523-A9B9-47EC-8866-8FAB51F7D374}" type="slidenum">
              <a:rPr lang="en-US" altLang="zh-CN" sz="923"/>
              <a:pPr algn="r" eaLnBrk="1" hangingPunct="1">
                <a:defRPr/>
              </a:pPr>
              <a:t>‹#›</a:t>
            </a:fld>
            <a:endParaRPr lang="en-US" altLang="zh-CN" sz="923"/>
          </a:p>
        </p:txBody>
      </p:sp>
      <p:pic>
        <p:nvPicPr>
          <p:cNvPr id="1034" name="图片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130175"/>
            <a:ext cx="1382713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5pPr>
      <a:lvl6pPr marL="42204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6pPr>
      <a:lvl7pPr marL="84408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7pPr>
      <a:lvl8pPr marL="1266124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8pPr>
      <a:lvl9pPr marL="168816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9pPr>
    </p:titleStyle>
    <p:bodyStyle>
      <a:lvl1pPr marL="315913" indent="-315913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Font typeface="Verdana" panose="020B0604030504040204" pitchFamily="34" charset="0"/>
        <a:defRPr>
          <a:solidFill>
            <a:schemeClr val="bg2"/>
          </a:solidFill>
          <a:latin typeface="+mn-lt"/>
          <a:ea typeface="+mn-ea"/>
          <a:cs typeface="+mn-cs"/>
        </a:defRPr>
      </a:lvl1pPr>
      <a:lvl2pPr indent="4191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+mn-ea"/>
        </a:defRPr>
      </a:lvl2pPr>
      <a:lvl3pPr marL="423863" indent="-200025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738188" indent="-2079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Times" panose="02020603050405020304" pitchFamily="18" charset="0"/>
        <a:buChar char="─"/>
        <a:defRPr>
          <a:solidFill>
            <a:schemeClr val="tx1"/>
          </a:solidFill>
          <a:latin typeface="+mn-lt"/>
          <a:ea typeface="+mn-ea"/>
        </a:defRPr>
      </a:lvl4pPr>
      <a:lvl5pPr marL="1479550" indent="-263525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902117" indent="-263776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324158" indent="-263776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746199" indent="-263776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168241" indent="-263776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"/>
          <p:cNvSpPr>
            <a:spLocks noChangeArrowheads="1"/>
          </p:cNvSpPr>
          <p:nvPr/>
        </p:nvSpPr>
        <p:spPr bwMode="auto">
          <a:xfrm>
            <a:off x="0" y="0"/>
            <a:ext cx="6994525" cy="1162050"/>
          </a:xfrm>
          <a:prstGeom prst="rect">
            <a:avLst/>
          </a:prstGeom>
          <a:gradFill rotWithShape="1">
            <a:gsLst>
              <a:gs pos="0">
                <a:srgbClr val="D8D8D8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 flipH="1">
            <a:off x="0" y="579438"/>
            <a:ext cx="539750" cy="584200"/>
          </a:xfrm>
          <a:prstGeom prst="rect">
            <a:avLst/>
          </a:prstGeom>
          <a:solidFill>
            <a:srgbClr val="E9E9E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 flipH="1">
            <a:off x="0" y="0"/>
            <a:ext cx="539750" cy="584200"/>
          </a:xfrm>
          <a:prstGeom prst="rect">
            <a:avLst/>
          </a:prstGeom>
          <a:solidFill>
            <a:schemeClr val="folHlink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 flipH="1">
            <a:off x="534988" y="579438"/>
            <a:ext cx="539750" cy="584200"/>
          </a:xfrm>
          <a:prstGeom prst="rect">
            <a:avLst/>
          </a:prstGeom>
          <a:solidFill>
            <a:srgbClr val="D5D5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846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39725" y="212725"/>
            <a:ext cx="671671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9725" y="1276350"/>
            <a:ext cx="8505825" cy="48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338513" y="6640513"/>
            <a:ext cx="2466975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923"/>
              <a:t>© 2008 BearingPoint, Inc.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7008813" y="6640513"/>
            <a:ext cx="1924050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defRPr/>
            </a:pPr>
            <a:fld id="{17DFAF8F-4A5F-4F2D-8812-17B2BDA9D3BD}" type="slidenum">
              <a:rPr lang="en-US" altLang="zh-CN" sz="923"/>
              <a:pPr algn="r" eaLnBrk="1" hangingPunct="1">
                <a:defRPr/>
              </a:pPr>
              <a:t>‹#›</a:t>
            </a:fld>
            <a:endParaRPr lang="en-US" altLang="zh-CN" sz="923"/>
          </a:p>
        </p:txBody>
      </p:sp>
      <p:graphicFrame>
        <p:nvGraphicFramePr>
          <p:cNvPr id="2058" name="Object 11"/>
          <p:cNvGraphicFramePr>
            <a:graphicFrameLocks noChangeAspect="1"/>
          </p:cNvGraphicFramePr>
          <p:nvPr/>
        </p:nvGraphicFramePr>
        <p:xfrm>
          <a:off x="7942263" y="96838"/>
          <a:ext cx="8382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Photo Editor Photo" r:id="rId14" imgW="876190" imgH="1000000" progId="">
                  <p:embed/>
                </p:oleObj>
              </mc:Choice>
              <mc:Fallback>
                <p:oleObj name="Photo Editor Photo" r:id="rId14" imgW="876190" imgH="10000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2263" y="96838"/>
                        <a:ext cx="8382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6C0F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51B2E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Rectangle 14"/>
          <p:cNvSpPr>
            <a:spLocks noChangeArrowheads="1"/>
          </p:cNvSpPr>
          <p:nvPr/>
        </p:nvSpPr>
        <p:spPr bwMode="auto">
          <a:xfrm>
            <a:off x="228600" y="6640513"/>
            <a:ext cx="2466975" cy="14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zh-CN" sz="923"/>
              <a:t>中国石油炼油与化工运行系统二期工程项目 </a:t>
            </a:r>
            <a:endParaRPr lang="en-US" altLang="zh-CN" sz="923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Verdana" pitchFamily="34" charset="0"/>
          <a:ea typeface="黑体" pitchFamily="49" charset="-122"/>
        </a:defRPr>
      </a:lvl5pPr>
      <a:lvl6pPr marL="422041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6pPr>
      <a:lvl7pPr marL="84408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7pPr>
      <a:lvl8pPr marL="1266124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8pPr>
      <a:lvl9pPr marL="168816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1846">
          <a:solidFill>
            <a:schemeClr val="tx1"/>
          </a:solidFill>
          <a:latin typeface="Verdana" pitchFamily="34" charset="0"/>
          <a:ea typeface="黑体" pitchFamily="49" charset="-122"/>
        </a:defRPr>
      </a:lvl9pPr>
    </p:titleStyle>
    <p:bodyStyle>
      <a:lvl1pPr marL="280988" indent="-280988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Font typeface="Verdana" panose="020B0604030504040204" pitchFamily="34" charset="0"/>
        <a:defRPr>
          <a:solidFill>
            <a:schemeClr val="bg2"/>
          </a:solidFill>
          <a:latin typeface="+mn-lt"/>
          <a:ea typeface="+mn-ea"/>
          <a:cs typeface="+mn-cs"/>
        </a:defRPr>
      </a:lvl1pPr>
      <a:lvl2pPr marL="282575" indent="-280988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+mn-ea"/>
        </a:defRPr>
      </a:lvl2pPr>
      <a:lvl3pPr marL="469900" indent="-246063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AutoNum type="arabicPeriod"/>
        <a:defRPr sz="1400">
          <a:solidFill>
            <a:schemeClr val="tx1"/>
          </a:solidFill>
          <a:latin typeface="+mn-lt"/>
          <a:ea typeface="+mn-ea"/>
        </a:defRPr>
      </a:lvl3pPr>
      <a:lvl4pPr marL="776288" indent="-2460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Times" panose="02020603050405020304" pitchFamily="18" charset="0"/>
        <a:buAutoNum type="circleNumDbPlain"/>
        <a:defRPr sz="1400">
          <a:solidFill>
            <a:schemeClr val="tx1"/>
          </a:solidFill>
          <a:latin typeface="+mn-lt"/>
          <a:ea typeface="+mn-ea"/>
        </a:defRPr>
      </a:lvl4pPr>
      <a:lvl5pPr marL="1531938" indent="-315913" algn="l" rtl="0" eaLnBrk="0" fontAlgn="base" hangingPunct="0">
        <a:spcBef>
          <a:spcPct val="5000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1954872" indent="-316531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376913" indent="-316531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2798955" indent="-316531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220996" indent="-316531" algn="l" rtl="0" eaLnBrk="1" fontAlgn="base" hangingPunct="1">
        <a:spcBef>
          <a:spcPct val="5000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Rational Software Architect</a:t>
            </a:r>
            <a:br>
              <a:rPr lang="en-US" altLang="zh-CN" dirty="0" smtClean="0"/>
            </a:br>
            <a:r>
              <a:rPr lang="zh-CN" altLang="en-US" dirty="0" smtClean="0"/>
              <a:t>在快速软件开发中的使用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01515" y="5046785"/>
            <a:ext cx="6249866" cy="849923"/>
          </a:xfrm>
        </p:spPr>
        <p:txBody>
          <a:bodyPr/>
          <a:lstStyle/>
          <a:p>
            <a:pPr marL="0" indent="0" eaLnBrk="1" hangingPunct="1"/>
            <a:r>
              <a:rPr lang="zh-CN" altLang="en-US" dirty="0"/>
              <a:t>泰兰特电子科技有限公司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15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泰兰特公司简介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16"/>
          <p:cNvSpPr>
            <a:spLocks noChangeArrowheads="1"/>
          </p:cNvSpPr>
          <p:nvPr/>
        </p:nvSpPr>
        <p:spPr bwMode="gray">
          <a:xfrm>
            <a:off x="398585" y="2948354"/>
            <a:ext cx="8241323" cy="269631"/>
          </a:xfrm>
          <a:prstGeom prst="rect">
            <a:avLst/>
          </a:prstGeom>
          <a:gradFill rotWithShape="1">
            <a:gsLst>
              <a:gs pos="0">
                <a:srgbClr val="001D56"/>
              </a:gs>
              <a:gs pos="50000">
                <a:srgbClr val="003399"/>
              </a:gs>
              <a:gs pos="100000">
                <a:srgbClr val="001D5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A06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46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0999" y="1881554"/>
            <a:ext cx="8264769" cy="59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D538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177800" indent="-1778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1292" dirty="0">
                <a:solidFill>
                  <a:srgbClr val="000000"/>
                </a:solidFill>
                <a:latin typeface="黑体" panose="02010609060101010101" pitchFamily="49" charset="-122"/>
              </a:rPr>
              <a:t>泰兰特电子科技有限公司</a:t>
            </a:r>
            <a:r>
              <a:rPr lang="en-US" altLang="zh-CN" sz="1292" dirty="0">
                <a:solidFill>
                  <a:srgbClr val="000000"/>
                </a:solidFill>
                <a:latin typeface="黑体" panose="02010609060101010101" pitchFamily="49" charset="-122"/>
              </a:rPr>
              <a:t>2012</a:t>
            </a:r>
            <a:r>
              <a:rPr lang="zh-CN" altLang="en-US" sz="1292" dirty="0">
                <a:solidFill>
                  <a:srgbClr val="000000"/>
                </a:solidFill>
                <a:latin typeface="黑体" panose="02010609060101010101" pitchFamily="49" charset="-122"/>
              </a:rPr>
              <a:t>年</a:t>
            </a:r>
            <a:r>
              <a:rPr lang="en-US" altLang="zh-CN" sz="1292" dirty="0">
                <a:solidFill>
                  <a:srgbClr val="000000"/>
                </a:solidFill>
                <a:latin typeface="黑体" panose="02010609060101010101" pitchFamily="49" charset="-122"/>
              </a:rPr>
              <a:t>10</a:t>
            </a:r>
            <a:r>
              <a:rPr lang="zh-CN" altLang="en-US" sz="1292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月入住</a:t>
            </a:r>
            <a:r>
              <a:rPr lang="zh-CN" altLang="en-US" sz="1292" dirty="0">
                <a:solidFill>
                  <a:srgbClr val="000000"/>
                </a:solidFill>
                <a:latin typeface="黑体" panose="02010609060101010101" pitchFamily="49" charset="-122"/>
              </a:rPr>
              <a:t>洛阳卓阳科技园区，主要产品有车辆智能微电脑防盗电源开关、车辆智能充电器、智能无刷电源控制器等。已申报国家专利</a:t>
            </a:r>
            <a:r>
              <a:rPr lang="en-US" altLang="zh-CN" sz="1292" dirty="0">
                <a:solidFill>
                  <a:srgbClr val="000000"/>
                </a:solidFill>
                <a:latin typeface="黑体" panose="02010609060101010101" pitchFamily="49" charset="-122"/>
              </a:rPr>
              <a:t>30</a:t>
            </a:r>
            <a:r>
              <a:rPr lang="zh-CN" altLang="en-US" sz="1292" dirty="0">
                <a:solidFill>
                  <a:srgbClr val="000000"/>
                </a:solidFill>
                <a:latin typeface="黑体" panose="02010609060101010101" pitchFamily="49" charset="-122"/>
              </a:rPr>
              <a:t>余项。是洛阳地区首家</a:t>
            </a:r>
            <a:r>
              <a:rPr lang="en-US" altLang="zh-CN" sz="1292" dirty="0">
                <a:solidFill>
                  <a:srgbClr val="000000"/>
                </a:solidFill>
                <a:latin typeface="黑体" panose="02010609060101010101" pitchFamily="49" charset="-122"/>
              </a:rPr>
              <a:t>RFID </a:t>
            </a:r>
            <a:r>
              <a:rPr lang="zh-CN" altLang="en-US" sz="1292" dirty="0">
                <a:solidFill>
                  <a:srgbClr val="000000"/>
                </a:solidFill>
                <a:latin typeface="黑体" panose="02010609060101010101" pitchFamily="49" charset="-122"/>
              </a:rPr>
              <a:t>（射频技术）项目研发、产品生产、市场销售于一体的高新技术企业。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6875585" y="3053862"/>
            <a:ext cx="0" cy="3118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413239" y="3219450"/>
            <a:ext cx="8225204" cy="205154"/>
            <a:chOff x="186" y="1809"/>
            <a:chExt cx="5613" cy="140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86" y="1809"/>
              <a:ext cx="5613" cy="140"/>
            </a:xfrm>
            <a:prstGeom prst="rect">
              <a:avLst/>
            </a:prstGeom>
            <a:solidFill>
              <a:srgbClr val="86C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846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86" y="1809"/>
              <a:ext cx="5613" cy="140"/>
            </a:xfrm>
            <a:prstGeom prst="rect">
              <a:avLst/>
            </a:prstGeom>
            <a:noFill/>
            <a:ln w="19050" cap="rnd">
              <a:solidFill>
                <a:srgbClr val="86C0F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1846"/>
            </a:p>
          </p:txBody>
        </p:sp>
      </p:grp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44012" y="3261947"/>
            <a:ext cx="1635369" cy="11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738">
                <a:solidFill>
                  <a:srgbClr val="000000"/>
                </a:solidFill>
              </a:rPr>
              <a:t>1  2  3  4  5  6  7  8  9  10  11 12</a:t>
            </a:r>
            <a:endParaRPr lang="en-US" altLang="zh-CN" sz="1846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413239" y="3037743"/>
            <a:ext cx="8225204" cy="5862"/>
          </a:xfrm>
          <a:prstGeom prst="rect">
            <a:avLst/>
          </a:prstGeom>
          <a:solidFill>
            <a:srgbClr val="A212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46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413239" y="3048000"/>
            <a:ext cx="8225204" cy="2931"/>
          </a:xfrm>
          <a:prstGeom prst="rect">
            <a:avLst/>
          </a:prstGeom>
          <a:solidFill>
            <a:srgbClr val="A61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46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413239" y="3050931"/>
            <a:ext cx="8225204" cy="1466"/>
          </a:xfrm>
          <a:prstGeom prst="rect">
            <a:avLst/>
          </a:prstGeom>
          <a:solidFill>
            <a:srgbClr val="A81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46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13239" y="3052397"/>
            <a:ext cx="8225204" cy="1465"/>
          </a:xfrm>
          <a:prstGeom prst="rect">
            <a:avLst/>
          </a:prstGeom>
          <a:solidFill>
            <a:srgbClr val="AA1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46"/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13239" y="3059723"/>
            <a:ext cx="8225204" cy="1466"/>
          </a:xfrm>
          <a:prstGeom prst="rect">
            <a:avLst/>
          </a:prstGeom>
          <a:solidFill>
            <a:srgbClr val="AF15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46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413239" y="3059723"/>
            <a:ext cx="8225204" cy="2931"/>
          </a:xfrm>
          <a:prstGeom prst="rect">
            <a:avLst/>
          </a:prstGeom>
          <a:solidFill>
            <a:srgbClr val="B115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46"/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413239" y="3064120"/>
            <a:ext cx="8225204" cy="1465"/>
          </a:xfrm>
          <a:prstGeom prst="rect">
            <a:avLst/>
          </a:prstGeom>
          <a:solidFill>
            <a:srgbClr val="B615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46"/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413239" y="3065585"/>
            <a:ext cx="8225204" cy="2931"/>
          </a:xfrm>
          <a:prstGeom prst="rect">
            <a:avLst/>
          </a:prstGeom>
          <a:solidFill>
            <a:srgbClr val="B815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46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413239" y="3072912"/>
            <a:ext cx="8225204" cy="1465"/>
          </a:xfrm>
          <a:prstGeom prst="rect">
            <a:avLst/>
          </a:prstGeom>
          <a:solidFill>
            <a:srgbClr val="C017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46"/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413239" y="3074377"/>
            <a:ext cx="8225204" cy="2931"/>
          </a:xfrm>
          <a:prstGeom prst="rect">
            <a:avLst/>
          </a:prstGeom>
          <a:solidFill>
            <a:srgbClr val="C317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46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413239" y="3077308"/>
            <a:ext cx="8225204" cy="1466"/>
          </a:xfrm>
          <a:prstGeom prst="rect">
            <a:avLst/>
          </a:prstGeom>
          <a:solidFill>
            <a:srgbClr val="C617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46"/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413239" y="3078774"/>
            <a:ext cx="8225204" cy="1465"/>
          </a:xfrm>
          <a:prstGeom prst="rect">
            <a:avLst/>
          </a:prstGeom>
          <a:solidFill>
            <a:srgbClr val="C917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46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413239" y="3083169"/>
            <a:ext cx="8225204" cy="1466"/>
          </a:xfrm>
          <a:prstGeom prst="rect">
            <a:avLst/>
          </a:prstGeom>
          <a:solidFill>
            <a:srgbClr val="CD1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46"/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413239" y="3084635"/>
            <a:ext cx="8225204" cy="2931"/>
          </a:xfrm>
          <a:prstGeom prst="rect">
            <a:avLst/>
          </a:prstGeom>
          <a:solidFill>
            <a:srgbClr val="D019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46"/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413239" y="3087566"/>
            <a:ext cx="8225204" cy="1465"/>
          </a:xfrm>
          <a:prstGeom prst="rect">
            <a:avLst/>
          </a:prstGeom>
          <a:solidFill>
            <a:srgbClr val="D219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46"/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413239" y="3090497"/>
            <a:ext cx="8225204" cy="2931"/>
          </a:xfrm>
          <a:prstGeom prst="rect">
            <a:avLst/>
          </a:prstGeom>
          <a:solidFill>
            <a:srgbClr val="D619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846"/>
          </a:p>
        </p:txBody>
      </p:sp>
      <p:sp>
        <p:nvSpPr>
          <p:cNvPr id="27" name="Line 76"/>
          <p:cNvSpPr>
            <a:spLocks noChangeShapeType="1"/>
          </p:cNvSpPr>
          <p:nvPr/>
        </p:nvSpPr>
        <p:spPr bwMode="auto">
          <a:xfrm>
            <a:off x="6875585" y="3043606"/>
            <a:ext cx="0" cy="31285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77"/>
          <p:cNvSpPr>
            <a:spLocks noChangeShapeType="1"/>
          </p:cNvSpPr>
          <p:nvPr/>
        </p:nvSpPr>
        <p:spPr bwMode="auto">
          <a:xfrm flipH="1">
            <a:off x="5265832" y="3043604"/>
            <a:ext cx="8088" cy="312859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78"/>
          <p:cNvSpPr>
            <a:spLocks noChangeArrowheads="1"/>
          </p:cNvSpPr>
          <p:nvPr/>
        </p:nvSpPr>
        <p:spPr bwMode="auto">
          <a:xfrm>
            <a:off x="999393" y="3040674"/>
            <a:ext cx="403957" cy="17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1108" b="1" dirty="0">
                <a:solidFill>
                  <a:schemeClr val="bg1"/>
                </a:solidFill>
              </a:rPr>
              <a:t>2009</a:t>
            </a:r>
            <a:endParaRPr lang="en-US" altLang="zh-CN" sz="1846" dirty="0">
              <a:solidFill>
                <a:schemeClr val="bg1"/>
              </a:solidFill>
            </a:endParaRPr>
          </a:p>
        </p:txBody>
      </p:sp>
      <p:sp>
        <p:nvSpPr>
          <p:cNvPr id="30" name="Rectangle 79"/>
          <p:cNvSpPr>
            <a:spLocks noChangeArrowheads="1"/>
          </p:cNvSpPr>
          <p:nvPr/>
        </p:nvSpPr>
        <p:spPr bwMode="auto">
          <a:xfrm>
            <a:off x="2643555" y="3040674"/>
            <a:ext cx="403957" cy="17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1108" b="1" dirty="0">
                <a:solidFill>
                  <a:schemeClr val="bg1"/>
                </a:solidFill>
              </a:rPr>
              <a:t>2010</a:t>
            </a:r>
            <a:endParaRPr lang="en-US" altLang="zh-CN" sz="1846" dirty="0">
              <a:solidFill>
                <a:schemeClr val="bg1"/>
              </a:solidFill>
            </a:endParaRPr>
          </a:p>
        </p:txBody>
      </p:sp>
      <p:sp>
        <p:nvSpPr>
          <p:cNvPr id="31" name="Rectangle 80"/>
          <p:cNvSpPr>
            <a:spLocks noChangeArrowheads="1"/>
          </p:cNvSpPr>
          <p:nvPr/>
        </p:nvSpPr>
        <p:spPr bwMode="auto">
          <a:xfrm>
            <a:off x="5836628" y="3040674"/>
            <a:ext cx="403957" cy="17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1108" b="1" dirty="0">
                <a:solidFill>
                  <a:schemeClr val="bg1"/>
                </a:solidFill>
              </a:rPr>
              <a:t>2012</a:t>
            </a:r>
            <a:endParaRPr lang="en-US" altLang="zh-CN" sz="1846" dirty="0">
              <a:solidFill>
                <a:schemeClr val="bg1"/>
              </a:solidFill>
            </a:endParaRPr>
          </a:p>
        </p:txBody>
      </p:sp>
      <p:sp>
        <p:nvSpPr>
          <p:cNvPr id="32" name="Line 81"/>
          <p:cNvSpPr>
            <a:spLocks noChangeShapeType="1"/>
          </p:cNvSpPr>
          <p:nvPr/>
        </p:nvSpPr>
        <p:spPr bwMode="auto">
          <a:xfrm flipH="1">
            <a:off x="396792" y="3421674"/>
            <a:ext cx="16446" cy="275052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3" name="Line 82"/>
          <p:cNvSpPr>
            <a:spLocks noChangeShapeType="1"/>
          </p:cNvSpPr>
          <p:nvPr/>
        </p:nvSpPr>
        <p:spPr bwMode="auto">
          <a:xfrm flipV="1">
            <a:off x="380999" y="6172199"/>
            <a:ext cx="8255979" cy="1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83"/>
          <p:cNvSpPr>
            <a:spLocks noChangeShapeType="1"/>
          </p:cNvSpPr>
          <p:nvPr/>
        </p:nvSpPr>
        <p:spPr bwMode="auto">
          <a:xfrm>
            <a:off x="2105757" y="3043604"/>
            <a:ext cx="10793" cy="312859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84"/>
          <p:cNvSpPr>
            <a:spLocks noChangeShapeType="1"/>
          </p:cNvSpPr>
          <p:nvPr/>
        </p:nvSpPr>
        <p:spPr bwMode="auto">
          <a:xfrm flipH="1">
            <a:off x="3690045" y="3033348"/>
            <a:ext cx="5655" cy="31388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85"/>
          <p:cNvSpPr>
            <a:spLocks noChangeArrowheads="1"/>
          </p:cNvSpPr>
          <p:nvPr/>
        </p:nvSpPr>
        <p:spPr bwMode="auto">
          <a:xfrm>
            <a:off x="4246685" y="3028950"/>
            <a:ext cx="403957" cy="17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1108" b="1" dirty="0">
                <a:solidFill>
                  <a:schemeClr val="bg1"/>
                </a:solidFill>
              </a:rPr>
              <a:t>2011</a:t>
            </a:r>
            <a:endParaRPr lang="en-US" altLang="zh-CN" sz="1846" dirty="0">
              <a:solidFill>
                <a:schemeClr val="bg1"/>
              </a:solidFill>
            </a:endParaRPr>
          </a:p>
        </p:txBody>
      </p:sp>
      <p:sp>
        <p:nvSpPr>
          <p:cNvPr id="37" name="Rectangle 86"/>
          <p:cNvSpPr>
            <a:spLocks noChangeArrowheads="1"/>
          </p:cNvSpPr>
          <p:nvPr/>
        </p:nvSpPr>
        <p:spPr bwMode="auto">
          <a:xfrm>
            <a:off x="7520355" y="3028950"/>
            <a:ext cx="403957" cy="17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1108" b="1" dirty="0">
                <a:solidFill>
                  <a:schemeClr val="bg1"/>
                </a:solidFill>
              </a:rPr>
              <a:t>2013</a:t>
            </a:r>
            <a:endParaRPr lang="en-US" altLang="zh-CN" sz="1846" dirty="0">
              <a:solidFill>
                <a:schemeClr val="bg1"/>
              </a:solidFill>
            </a:endParaRPr>
          </a:p>
        </p:txBody>
      </p:sp>
      <p:grpSp>
        <p:nvGrpSpPr>
          <p:cNvPr id="38" name="Group 88"/>
          <p:cNvGrpSpPr>
            <a:grpSpLocks/>
          </p:cNvGrpSpPr>
          <p:nvPr/>
        </p:nvGrpSpPr>
        <p:grpSpPr bwMode="auto">
          <a:xfrm>
            <a:off x="1804621" y="3605577"/>
            <a:ext cx="1297600" cy="277693"/>
            <a:chOff x="956" y="2000"/>
            <a:chExt cx="1482" cy="122"/>
          </a:xfrm>
        </p:grpSpPr>
        <p:sp>
          <p:nvSpPr>
            <p:cNvPr id="39" name="Freeform 89"/>
            <p:cNvSpPr>
              <a:spLocks/>
            </p:cNvSpPr>
            <p:nvPr/>
          </p:nvSpPr>
          <p:spPr bwMode="auto">
            <a:xfrm>
              <a:off x="956" y="2000"/>
              <a:ext cx="1482" cy="122"/>
            </a:xfrm>
            <a:prstGeom prst="roundRect">
              <a:avLst/>
            </a:prstGeom>
            <a:solidFill>
              <a:srgbClr val="B0C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90"/>
            <p:cNvSpPr>
              <a:spLocks/>
            </p:cNvSpPr>
            <p:nvPr/>
          </p:nvSpPr>
          <p:spPr bwMode="auto">
            <a:xfrm>
              <a:off x="956" y="2000"/>
              <a:ext cx="1482" cy="122"/>
            </a:xfrm>
            <a:prstGeom prst="roundRect">
              <a:avLst/>
            </a:prstGeom>
            <a:noFill/>
            <a:ln w="12700" cap="rnd">
              <a:solidFill>
                <a:srgbClr val="B0CA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Rectangle 91"/>
          <p:cNvSpPr>
            <a:spLocks noChangeArrowheads="1"/>
          </p:cNvSpPr>
          <p:nvPr/>
        </p:nvSpPr>
        <p:spPr bwMode="auto">
          <a:xfrm>
            <a:off x="1883020" y="3643014"/>
            <a:ext cx="1141338" cy="17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108" dirty="0"/>
              <a:t>成立软件研发中心</a:t>
            </a:r>
          </a:p>
        </p:txBody>
      </p:sp>
      <p:sp>
        <p:nvSpPr>
          <p:cNvPr id="42" name="Rectangle 92"/>
          <p:cNvSpPr>
            <a:spLocks noChangeArrowheads="1"/>
          </p:cNvSpPr>
          <p:nvPr/>
        </p:nvSpPr>
        <p:spPr bwMode="auto">
          <a:xfrm>
            <a:off x="2194414" y="3457109"/>
            <a:ext cx="469680" cy="11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738" b="1" dirty="0">
                <a:solidFill>
                  <a:srgbClr val="000000"/>
                </a:solidFill>
              </a:rPr>
              <a:t>2009/12</a:t>
            </a:r>
            <a:endParaRPr lang="en-US" altLang="zh-CN" sz="1846" dirty="0"/>
          </a:p>
        </p:txBody>
      </p:sp>
      <p:sp>
        <p:nvSpPr>
          <p:cNvPr id="43" name="Line 110"/>
          <p:cNvSpPr>
            <a:spLocks noChangeShapeType="1"/>
          </p:cNvSpPr>
          <p:nvPr/>
        </p:nvSpPr>
        <p:spPr bwMode="auto">
          <a:xfrm>
            <a:off x="8638443" y="3053861"/>
            <a:ext cx="0" cy="3118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1875561" y="3371050"/>
            <a:ext cx="276957" cy="234462"/>
            <a:chOff x="1252538" y="2986088"/>
            <a:chExt cx="300037" cy="254000"/>
          </a:xfrm>
        </p:grpSpPr>
        <p:grpSp>
          <p:nvGrpSpPr>
            <p:cNvPr id="45" name="Group 172"/>
            <p:cNvGrpSpPr>
              <a:grpSpLocks/>
            </p:cNvGrpSpPr>
            <p:nvPr/>
          </p:nvGrpSpPr>
          <p:grpSpPr bwMode="auto">
            <a:xfrm>
              <a:off x="1308100" y="2987675"/>
              <a:ext cx="244475" cy="155575"/>
              <a:chOff x="728" y="1986"/>
              <a:chExt cx="154" cy="98"/>
            </a:xfrm>
          </p:grpSpPr>
          <p:sp>
            <p:nvSpPr>
              <p:cNvPr id="51" name="Freeform 173"/>
              <p:cNvSpPr>
                <a:spLocks/>
              </p:cNvSpPr>
              <p:nvPr/>
            </p:nvSpPr>
            <p:spPr bwMode="auto">
              <a:xfrm>
                <a:off x="728" y="1986"/>
                <a:ext cx="154" cy="98"/>
              </a:xfrm>
              <a:custGeom>
                <a:avLst/>
                <a:gdLst>
                  <a:gd name="T0" fmla="*/ 132 w 2601"/>
                  <a:gd name="T1" fmla="*/ 98 h 1943"/>
                  <a:gd name="T2" fmla="*/ 124 w 2601"/>
                  <a:gd name="T3" fmla="*/ 90 h 1943"/>
                  <a:gd name="T4" fmla="*/ 102 w 2601"/>
                  <a:gd name="T5" fmla="*/ 82 h 1943"/>
                  <a:gd name="T6" fmla="*/ 78 w 2601"/>
                  <a:gd name="T7" fmla="*/ 78 h 1943"/>
                  <a:gd name="T8" fmla="*/ 66 w 2601"/>
                  <a:gd name="T9" fmla="*/ 82 h 1943"/>
                  <a:gd name="T10" fmla="*/ 54 w 2601"/>
                  <a:gd name="T11" fmla="*/ 85 h 1943"/>
                  <a:gd name="T12" fmla="*/ 30 w 2601"/>
                  <a:gd name="T13" fmla="*/ 82 h 1943"/>
                  <a:gd name="T14" fmla="*/ 8 w 2601"/>
                  <a:gd name="T15" fmla="*/ 73 h 1943"/>
                  <a:gd name="T16" fmla="*/ 0 w 2601"/>
                  <a:gd name="T17" fmla="*/ 65 h 1943"/>
                  <a:gd name="T18" fmla="*/ 22 w 2601"/>
                  <a:gd name="T19" fmla="*/ 0 h 1943"/>
                  <a:gd name="T20" fmla="*/ 30 w 2601"/>
                  <a:gd name="T21" fmla="*/ 8 h 1943"/>
                  <a:gd name="T22" fmla="*/ 52 w 2601"/>
                  <a:gd name="T23" fmla="*/ 16 h 1943"/>
                  <a:gd name="T24" fmla="*/ 76 w 2601"/>
                  <a:gd name="T25" fmla="*/ 19 h 1943"/>
                  <a:gd name="T26" fmla="*/ 88 w 2601"/>
                  <a:gd name="T27" fmla="*/ 16 h 1943"/>
                  <a:gd name="T28" fmla="*/ 100 w 2601"/>
                  <a:gd name="T29" fmla="*/ 13 h 1943"/>
                  <a:gd name="T30" fmla="*/ 124 w 2601"/>
                  <a:gd name="T31" fmla="*/ 16 h 1943"/>
                  <a:gd name="T32" fmla="*/ 146 w 2601"/>
                  <a:gd name="T33" fmla="*/ 24 h 1943"/>
                  <a:gd name="T34" fmla="*/ 154 w 2601"/>
                  <a:gd name="T35" fmla="*/ 33 h 1943"/>
                  <a:gd name="T36" fmla="*/ 132 w 2601"/>
                  <a:gd name="T37" fmla="*/ 98 h 19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01" h="1943">
                    <a:moveTo>
                      <a:pt x="2223" y="1943"/>
                    </a:moveTo>
                    <a:cubicBezTo>
                      <a:pt x="2212" y="1894"/>
                      <a:pt x="2170" y="1840"/>
                      <a:pt x="2087" y="1778"/>
                    </a:cubicBezTo>
                    <a:cubicBezTo>
                      <a:pt x="1986" y="1724"/>
                      <a:pt x="1856" y="1665"/>
                      <a:pt x="1715" y="1617"/>
                    </a:cubicBezTo>
                    <a:cubicBezTo>
                      <a:pt x="1559" y="1578"/>
                      <a:pt x="1430" y="1562"/>
                      <a:pt x="1311" y="1551"/>
                    </a:cubicBezTo>
                    <a:cubicBezTo>
                      <a:pt x="1204" y="1559"/>
                      <a:pt x="1135" y="1580"/>
                      <a:pt x="1112" y="1619"/>
                    </a:cubicBezTo>
                    <a:cubicBezTo>
                      <a:pt x="1081" y="1652"/>
                      <a:pt x="1011" y="1677"/>
                      <a:pt x="914" y="1679"/>
                    </a:cubicBezTo>
                    <a:cubicBezTo>
                      <a:pt x="795" y="1669"/>
                      <a:pt x="659" y="1647"/>
                      <a:pt x="509" y="1617"/>
                    </a:cubicBezTo>
                    <a:cubicBezTo>
                      <a:pt x="362" y="1560"/>
                      <a:pt x="239" y="1507"/>
                      <a:pt x="134" y="1452"/>
                    </a:cubicBezTo>
                    <a:cubicBezTo>
                      <a:pt x="46" y="1395"/>
                      <a:pt x="4" y="1337"/>
                      <a:pt x="0" y="1294"/>
                    </a:cubicBezTo>
                    <a:lnTo>
                      <a:pt x="377" y="0"/>
                    </a:lnTo>
                    <a:cubicBezTo>
                      <a:pt x="380" y="46"/>
                      <a:pt x="423" y="100"/>
                      <a:pt x="511" y="157"/>
                    </a:cubicBezTo>
                    <a:cubicBezTo>
                      <a:pt x="616" y="216"/>
                      <a:pt x="739" y="269"/>
                      <a:pt x="885" y="326"/>
                    </a:cubicBezTo>
                    <a:cubicBezTo>
                      <a:pt x="1036" y="356"/>
                      <a:pt x="1172" y="378"/>
                      <a:pt x="1291" y="385"/>
                    </a:cubicBezTo>
                    <a:cubicBezTo>
                      <a:pt x="1389" y="382"/>
                      <a:pt x="1458" y="360"/>
                      <a:pt x="1489" y="324"/>
                    </a:cubicBezTo>
                    <a:cubicBezTo>
                      <a:pt x="1512" y="289"/>
                      <a:pt x="1582" y="264"/>
                      <a:pt x="1689" y="257"/>
                    </a:cubicBezTo>
                    <a:cubicBezTo>
                      <a:pt x="1807" y="267"/>
                      <a:pt x="1935" y="287"/>
                      <a:pt x="2092" y="325"/>
                    </a:cubicBezTo>
                    <a:cubicBezTo>
                      <a:pt x="2233" y="374"/>
                      <a:pt x="2363" y="429"/>
                      <a:pt x="2465" y="483"/>
                    </a:cubicBezTo>
                    <a:cubicBezTo>
                      <a:pt x="2547" y="545"/>
                      <a:pt x="2589" y="603"/>
                      <a:pt x="2601" y="648"/>
                    </a:cubicBezTo>
                    <a:lnTo>
                      <a:pt x="2223" y="1943"/>
                    </a:lnTo>
                    <a:close/>
                  </a:path>
                </a:pathLst>
              </a:custGeom>
              <a:solidFill>
                <a:srgbClr val="E51B2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74"/>
              <p:cNvSpPr>
                <a:spLocks/>
              </p:cNvSpPr>
              <p:nvPr/>
            </p:nvSpPr>
            <p:spPr bwMode="auto">
              <a:xfrm>
                <a:off x="728" y="1986"/>
                <a:ext cx="154" cy="98"/>
              </a:xfrm>
              <a:custGeom>
                <a:avLst/>
                <a:gdLst>
                  <a:gd name="T0" fmla="*/ 132 w 2601"/>
                  <a:gd name="T1" fmla="*/ 98 h 1943"/>
                  <a:gd name="T2" fmla="*/ 124 w 2601"/>
                  <a:gd name="T3" fmla="*/ 90 h 1943"/>
                  <a:gd name="T4" fmla="*/ 102 w 2601"/>
                  <a:gd name="T5" fmla="*/ 82 h 1943"/>
                  <a:gd name="T6" fmla="*/ 78 w 2601"/>
                  <a:gd name="T7" fmla="*/ 78 h 1943"/>
                  <a:gd name="T8" fmla="*/ 66 w 2601"/>
                  <a:gd name="T9" fmla="*/ 82 h 1943"/>
                  <a:gd name="T10" fmla="*/ 54 w 2601"/>
                  <a:gd name="T11" fmla="*/ 85 h 1943"/>
                  <a:gd name="T12" fmla="*/ 30 w 2601"/>
                  <a:gd name="T13" fmla="*/ 82 h 1943"/>
                  <a:gd name="T14" fmla="*/ 8 w 2601"/>
                  <a:gd name="T15" fmla="*/ 73 h 1943"/>
                  <a:gd name="T16" fmla="*/ 0 w 2601"/>
                  <a:gd name="T17" fmla="*/ 65 h 1943"/>
                  <a:gd name="T18" fmla="*/ 22 w 2601"/>
                  <a:gd name="T19" fmla="*/ 0 h 1943"/>
                  <a:gd name="T20" fmla="*/ 30 w 2601"/>
                  <a:gd name="T21" fmla="*/ 8 h 1943"/>
                  <a:gd name="T22" fmla="*/ 52 w 2601"/>
                  <a:gd name="T23" fmla="*/ 16 h 1943"/>
                  <a:gd name="T24" fmla="*/ 76 w 2601"/>
                  <a:gd name="T25" fmla="*/ 19 h 1943"/>
                  <a:gd name="T26" fmla="*/ 88 w 2601"/>
                  <a:gd name="T27" fmla="*/ 16 h 1943"/>
                  <a:gd name="T28" fmla="*/ 100 w 2601"/>
                  <a:gd name="T29" fmla="*/ 13 h 1943"/>
                  <a:gd name="T30" fmla="*/ 124 w 2601"/>
                  <a:gd name="T31" fmla="*/ 16 h 1943"/>
                  <a:gd name="T32" fmla="*/ 146 w 2601"/>
                  <a:gd name="T33" fmla="*/ 24 h 1943"/>
                  <a:gd name="T34" fmla="*/ 154 w 2601"/>
                  <a:gd name="T35" fmla="*/ 33 h 1943"/>
                  <a:gd name="T36" fmla="*/ 132 w 2601"/>
                  <a:gd name="T37" fmla="*/ 98 h 19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01" h="1943">
                    <a:moveTo>
                      <a:pt x="2223" y="1943"/>
                    </a:moveTo>
                    <a:cubicBezTo>
                      <a:pt x="2212" y="1894"/>
                      <a:pt x="2170" y="1840"/>
                      <a:pt x="2087" y="1778"/>
                    </a:cubicBezTo>
                    <a:cubicBezTo>
                      <a:pt x="1986" y="1724"/>
                      <a:pt x="1856" y="1665"/>
                      <a:pt x="1715" y="1617"/>
                    </a:cubicBezTo>
                    <a:cubicBezTo>
                      <a:pt x="1559" y="1578"/>
                      <a:pt x="1430" y="1562"/>
                      <a:pt x="1311" y="1551"/>
                    </a:cubicBezTo>
                    <a:cubicBezTo>
                      <a:pt x="1204" y="1559"/>
                      <a:pt x="1135" y="1580"/>
                      <a:pt x="1112" y="1619"/>
                    </a:cubicBezTo>
                    <a:cubicBezTo>
                      <a:pt x="1081" y="1652"/>
                      <a:pt x="1011" y="1677"/>
                      <a:pt x="914" y="1679"/>
                    </a:cubicBezTo>
                    <a:cubicBezTo>
                      <a:pt x="795" y="1669"/>
                      <a:pt x="659" y="1647"/>
                      <a:pt x="509" y="1617"/>
                    </a:cubicBezTo>
                    <a:cubicBezTo>
                      <a:pt x="362" y="1560"/>
                      <a:pt x="239" y="1507"/>
                      <a:pt x="134" y="1452"/>
                    </a:cubicBezTo>
                    <a:cubicBezTo>
                      <a:pt x="46" y="1395"/>
                      <a:pt x="4" y="1337"/>
                      <a:pt x="0" y="1294"/>
                    </a:cubicBezTo>
                    <a:lnTo>
                      <a:pt x="377" y="0"/>
                    </a:lnTo>
                    <a:cubicBezTo>
                      <a:pt x="380" y="46"/>
                      <a:pt x="423" y="100"/>
                      <a:pt x="511" y="157"/>
                    </a:cubicBezTo>
                    <a:cubicBezTo>
                      <a:pt x="616" y="216"/>
                      <a:pt x="739" y="269"/>
                      <a:pt x="885" y="326"/>
                    </a:cubicBezTo>
                    <a:cubicBezTo>
                      <a:pt x="1036" y="356"/>
                      <a:pt x="1172" y="378"/>
                      <a:pt x="1291" y="385"/>
                    </a:cubicBezTo>
                    <a:cubicBezTo>
                      <a:pt x="1389" y="382"/>
                      <a:pt x="1458" y="360"/>
                      <a:pt x="1489" y="324"/>
                    </a:cubicBezTo>
                    <a:cubicBezTo>
                      <a:pt x="1512" y="289"/>
                      <a:pt x="1582" y="264"/>
                      <a:pt x="1689" y="257"/>
                    </a:cubicBezTo>
                    <a:cubicBezTo>
                      <a:pt x="1807" y="267"/>
                      <a:pt x="1935" y="287"/>
                      <a:pt x="2092" y="325"/>
                    </a:cubicBezTo>
                    <a:cubicBezTo>
                      <a:pt x="2233" y="374"/>
                      <a:pt x="2363" y="429"/>
                      <a:pt x="2465" y="483"/>
                    </a:cubicBezTo>
                    <a:cubicBezTo>
                      <a:pt x="2547" y="545"/>
                      <a:pt x="2589" y="603"/>
                      <a:pt x="2601" y="648"/>
                    </a:cubicBezTo>
                    <a:lnTo>
                      <a:pt x="2223" y="1943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" name="Line 175"/>
            <p:cNvSpPr>
              <a:spLocks noChangeShapeType="1"/>
            </p:cNvSpPr>
            <p:nvPr/>
          </p:nvSpPr>
          <p:spPr bwMode="auto">
            <a:xfrm flipH="1">
              <a:off x="1252538" y="2986088"/>
              <a:ext cx="84137" cy="2540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" name="Group 176"/>
            <p:cNvGrpSpPr>
              <a:grpSpLocks/>
            </p:cNvGrpSpPr>
            <p:nvPr/>
          </p:nvGrpSpPr>
          <p:grpSpPr bwMode="auto">
            <a:xfrm>
              <a:off x="1308100" y="2987675"/>
              <a:ext cx="244475" cy="155575"/>
              <a:chOff x="728" y="1986"/>
              <a:chExt cx="154" cy="98"/>
            </a:xfrm>
          </p:grpSpPr>
          <p:sp>
            <p:nvSpPr>
              <p:cNvPr id="49" name="Freeform 177"/>
              <p:cNvSpPr>
                <a:spLocks/>
              </p:cNvSpPr>
              <p:nvPr/>
            </p:nvSpPr>
            <p:spPr bwMode="auto">
              <a:xfrm>
                <a:off x="728" y="1986"/>
                <a:ext cx="154" cy="98"/>
              </a:xfrm>
              <a:custGeom>
                <a:avLst/>
                <a:gdLst>
                  <a:gd name="T0" fmla="*/ 132 w 2601"/>
                  <a:gd name="T1" fmla="*/ 98 h 1943"/>
                  <a:gd name="T2" fmla="*/ 124 w 2601"/>
                  <a:gd name="T3" fmla="*/ 90 h 1943"/>
                  <a:gd name="T4" fmla="*/ 102 w 2601"/>
                  <a:gd name="T5" fmla="*/ 82 h 1943"/>
                  <a:gd name="T6" fmla="*/ 78 w 2601"/>
                  <a:gd name="T7" fmla="*/ 78 h 1943"/>
                  <a:gd name="T8" fmla="*/ 66 w 2601"/>
                  <a:gd name="T9" fmla="*/ 82 h 1943"/>
                  <a:gd name="T10" fmla="*/ 54 w 2601"/>
                  <a:gd name="T11" fmla="*/ 85 h 1943"/>
                  <a:gd name="T12" fmla="*/ 30 w 2601"/>
                  <a:gd name="T13" fmla="*/ 82 h 1943"/>
                  <a:gd name="T14" fmla="*/ 8 w 2601"/>
                  <a:gd name="T15" fmla="*/ 73 h 1943"/>
                  <a:gd name="T16" fmla="*/ 0 w 2601"/>
                  <a:gd name="T17" fmla="*/ 65 h 1943"/>
                  <a:gd name="T18" fmla="*/ 22 w 2601"/>
                  <a:gd name="T19" fmla="*/ 0 h 1943"/>
                  <a:gd name="T20" fmla="*/ 30 w 2601"/>
                  <a:gd name="T21" fmla="*/ 8 h 1943"/>
                  <a:gd name="T22" fmla="*/ 52 w 2601"/>
                  <a:gd name="T23" fmla="*/ 16 h 1943"/>
                  <a:gd name="T24" fmla="*/ 76 w 2601"/>
                  <a:gd name="T25" fmla="*/ 19 h 1943"/>
                  <a:gd name="T26" fmla="*/ 88 w 2601"/>
                  <a:gd name="T27" fmla="*/ 16 h 1943"/>
                  <a:gd name="T28" fmla="*/ 100 w 2601"/>
                  <a:gd name="T29" fmla="*/ 13 h 1943"/>
                  <a:gd name="T30" fmla="*/ 124 w 2601"/>
                  <a:gd name="T31" fmla="*/ 16 h 1943"/>
                  <a:gd name="T32" fmla="*/ 146 w 2601"/>
                  <a:gd name="T33" fmla="*/ 24 h 1943"/>
                  <a:gd name="T34" fmla="*/ 154 w 2601"/>
                  <a:gd name="T35" fmla="*/ 33 h 1943"/>
                  <a:gd name="T36" fmla="*/ 132 w 2601"/>
                  <a:gd name="T37" fmla="*/ 98 h 19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01" h="1943">
                    <a:moveTo>
                      <a:pt x="2223" y="1943"/>
                    </a:moveTo>
                    <a:cubicBezTo>
                      <a:pt x="2212" y="1894"/>
                      <a:pt x="2170" y="1840"/>
                      <a:pt x="2087" y="1778"/>
                    </a:cubicBezTo>
                    <a:cubicBezTo>
                      <a:pt x="1986" y="1724"/>
                      <a:pt x="1856" y="1665"/>
                      <a:pt x="1715" y="1617"/>
                    </a:cubicBezTo>
                    <a:cubicBezTo>
                      <a:pt x="1559" y="1578"/>
                      <a:pt x="1430" y="1562"/>
                      <a:pt x="1311" y="1551"/>
                    </a:cubicBezTo>
                    <a:cubicBezTo>
                      <a:pt x="1204" y="1559"/>
                      <a:pt x="1135" y="1580"/>
                      <a:pt x="1112" y="1619"/>
                    </a:cubicBezTo>
                    <a:cubicBezTo>
                      <a:pt x="1081" y="1652"/>
                      <a:pt x="1011" y="1677"/>
                      <a:pt x="914" y="1679"/>
                    </a:cubicBezTo>
                    <a:cubicBezTo>
                      <a:pt x="795" y="1669"/>
                      <a:pt x="659" y="1647"/>
                      <a:pt x="509" y="1617"/>
                    </a:cubicBezTo>
                    <a:cubicBezTo>
                      <a:pt x="362" y="1560"/>
                      <a:pt x="239" y="1507"/>
                      <a:pt x="134" y="1452"/>
                    </a:cubicBezTo>
                    <a:cubicBezTo>
                      <a:pt x="46" y="1395"/>
                      <a:pt x="4" y="1337"/>
                      <a:pt x="0" y="1294"/>
                    </a:cubicBezTo>
                    <a:lnTo>
                      <a:pt x="377" y="0"/>
                    </a:lnTo>
                    <a:cubicBezTo>
                      <a:pt x="380" y="46"/>
                      <a:pt x="423" y="100"/>
                      <a:pt x="511" y="157"/>
                    </a:cubicBezTo>
                    <a:cubicBezTo>
                      <a:pt x="616" y="216"/>
                      <a:pt x="739" y="269"/>
                      <a:pt x="885" y="326"/>
                    </a:cubicBezTo>
                    <a:cubicBezTo>
                      <a:pt x="1036" y="356"/>
                      <a:pt x="1172" y="378"/>
                      <a:pt x="1291" y="385"/>
                    </a:cubicBezTo>
                    <a:cubicBezTo>
                      <a:pt x="1389" y="382"/>
                      <a:pt x="1458" y="360"/>
                      <a:pt x="1489" y="324"/>
                    </a:cubicBezTo>
                    <a:cubicBezTo>
                      <a:pt x="1512" y="289"/>
                      <a:pt x="1582" y="264"/>
                      <a:pt x="1689" y="257"/>
                    </a:cubicBezTo>
                    <a:cubicBezTo>
                      <a:pt x="1807" y="267"/>
                      <a:pt x="1935" y="287"/>
                      <a:pt x="2092" y="325"/>
                    </a:cubicBezTo>
                    <a:cubicBezTo>
                      <a:pt x="2233" y="374"/>
                      <a:pt x="2363" y="429"/>
                      <a:pt x="2465" y="483"/>
                    </a:cubicBezTo>
                    <a:cubicBezTo>
                      <a:pt x="2547" y="545"/>
                      <a:pt x="2589" y="603"/>
                      <a:pt x="2601" y="648"/>
                    </a:cubicBezTo>
                    <a:lnTo>
                      <a:pt x="2223" y="1943"/>
                    </a:lnTo>
                    <a:close/>
                  </a:path>
                </a:pathLst>
              </a:custGeom>
              <a:solidFill>
                <a:srgbClr val="E51B2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78"/>
              <p:cNvSpPr>
                <a:spLocks/>
              </p:cNvSpPr>
              <p:nvPr/>
            </p:nvSpPr>
            <p:spPr bwMode="auto">
              <a:xfrm>
                <a:off x="728" y="1986"/>
                <a:ext cx="154" cy="98"/>
              </a:xfrm>
              <a:custGeom>
                <a:avLst/>
                <a:gdLst>
                  <a:gd name="T0" fmla="*/ 132 w 2601"/>
                  <a:gd name="T1" fmla="*/ 98 h 1943"/>
                  <a:gd name="T2" fmla="*/ 124 w 2601"/>
                  <a:gd name="T3" fmla="*/ 90 h 1943"/>
                  <a:gd name="T4" fmla="*/ 102 w 2601"/>
                  <a:gd name="T5" fmla="*/ 82 h 1943"/>
                  <a:gd name="T6" fmla="*/ 78 w 2601"/>
                  <a:gd name="T7" fmla="*/ 78 h 1943"/>
                  <a:gd name="T8" fmla="*/ 66 w 2601"/>
                  <a:gd name="T9" fmla="*/ 82 h 1943"/>
                  <a:gd name="T10" fmla="*/ 54 w 2601"/>
                  <a:gd name="T11" fmla="*/ 85 h 1943"/>
                  <a:gd name="T12" fmla="*/ 30 w 2601"/>
                  <a:gd name="T13" fmla="*/ 82 h 1943"/>
                  <a:gd name="T14" fmla="*/ 8 w 2601"/>
                  <a:gd name="T15" fmla="*/ 73 h 1943"/>
                  <a:gd name="T16" fmla="*/ 0 w 2601"/>
                  <a:gd name="T17" fmla="*/ 65 h 1943"/>
                  <a:gd name="T18" fmla="*/ 22 w 2601"/>
                  <a:gd name="T19" fmla="*/ 0 h 1943"/>
                  <a:gd name="T20" fmla="*/ 30 w 2601"/>
                  <a:gd name="T21" fmla="*/ 8 h 1943"/>
                  <a:gd name="T22" fmla="*/ 52 w 2601"/>
                  <a:gd name="T23" fmla="*/ 16 h 1943"/>
                  <a:gd name="T24" fmla="*/ 76 w 2601"/>
                  <a:gd name="T25" fmla="*/ 19 h 1943"/>
                  <a:gd name="T26" fmla="*/ 88 w 2601"/>
                  <a:gd name="T27" fmla="*/ 16 h 1943"/>
                  <a:gd name="T28" fmla="*/ 100 w 2601"/>
                  <a:gd name="T29" fmla="*/ 13 h 1943"/>
                  <a:gd name="T30" fmla="*/ 124 w 2601"/>
                  <a:gd name="T31" fmla="*/ 16 h 1943"/>
                  <a:gd name="T32" fmla="*/ 146 w 2601"/>
                  <a:gd name="T33" fmla="*/ 24 h 1943"/>
                  <a:gd name="T34" fmla="*/ 154 w 2601"/>
                  <a:gd name="T35" fmla="*/ 33 h 1943"/>
                  <a:gd name="T36" fmla="*/ 132 w 2601"/>
                  <a:gd name="T37" fmla="*/ 98 h 19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01" h="1943">
                    <a:moveTo>
                      <a:pt x="2223" y="1943"/>
                    </a:moveTo>
                    <a:cubicBezTo>
                      <a:pt x="2212" y="1894"/>
                      <a:pt x="2170" y="1840"/>
                      <a:pt x="2087" y="1778"/>
                    </a:cubicBezTo>
                    <a:cubicBezTo>
                      <a:pt x="1986" y="1724"/>
                      <a:pt x="1856" y="1665"/>
                      <a:pt x="1715" y="1617"/>
                    </a:cubicBezTo>
                    <a:cubicBezTo>
                      <a:pt x="1559" y="1578"/>
                      <a:pt x="1430" y="1562"/>
                      <a:pt x="1311" y="1551"/>
                    </a:cubicBezTo>
                    <a:cubicBezTo>
                      <a:pt x="1204" y="1559"/>
                      <a:pt x="1135" y="1580"/>
                      <a:pt x="1112" y="1619"/>
                    </a:cubicBezTo>
                    <a:cubicBezTo>
                      <a:pt x="1081" y="1652"/>
                      <a:pt x="1011" y="1677"/>
                      <a:pt x="914" y="1679"/>
                    </a:cubicBezTo>
                    <a:cubicBezTo>
                      <a:pt x="795" y="1669"/>
                      <a:pt x="659" y="1647"/>
                      <a:pt x="509" y="1617"/>
                    </a:cubicBezTo>
                    <a:cubicBezTo>
                      <a:pt x="362" y="1560"/>
                      <a:pt x="239" y="1507"/>
                      <a:pt x="134" y="1452"/>
                    </a:cubicBezTo>
                    <a:cubicBezTo>
                      <a:pt x="46" y="1395"/>
                      <a:pt x="4" y="1337"/>
                      <a:pt x="0" y="1294"/>
                    </a:cubicBezTo>
                    <a:lnTo>
                      <a:pt x="377" y="0"/>
                    </a:lnTo>
                    <a:cubicBezTo>
                      <a:pt x="380" y="46"/>
                      <a:pt x="423" y="100"/>
                      <a:pt x="511" y="157"/>
                    </a:cubicBezTo>
                    <a:cubicBezTo>
                      <a:pt x="616" y="216"/>
                      <a:pt x="739" y="269"/>
                      <a:pt x="885" y="326"/>
                    </a:cubicBezTo>
                    <a:cubicBezTo>
                      <a:pt x="1036" y="356"/>
                      <a:pt x="1172" y="378"/>
                      <a:pt x="1291" y="385"/>
                    </a:cubicBezTo>
                    <a:cubicBezTo>
                      <a:pt x="1389" y="382"/>
                      <a:pt x="1458" y="360"/>
                      <a:pt x="1489" y="324"/>
                    </a:cubicBezTo>
                    <a:cubicBezTo>
                      <a:pt x="1512" y="289"/>
                      <a:pt x="1582" y="264"/>
                      <a:pt x="1689" y="257"/>
                    </a:cubicBezTo>
                    <a:cubicBezTo>
                      <a:pt x="1807" y="267"/>
                      <a:pt x="1935" y="287"/>
                      <a:pt x="2092" y="325"/>
                    </a:cubicBezTo>
                    <a:cubicBezTo>
                      <a:pt x="2233" y="374"/>
                      <a:pt x="2363" y="429"/>
                      <a:pt x="2465" y="483"/>
                    </a:cubicBezTo>
                    <a:cubicBezTo>
                      <a:pt x="2547" y="545"/>
                      <a:pt x="2589" y="603"/>
                      <a:pt x="2601" y="648"/>
                    </a:cubicBezTo>
                    <a:lnTo>
                      <a:pt x="2223" y="1943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Line 179"/>
            <p:cNvSpPr>
              <a:spLocks noChangeShapeType="1"/>
            </p:cNvSpPr>
            <p:nvPr/>
          </p:nvSpPr>
          <p:spPr bwMode="auto">
            <a:xfrm flipH="1">
              <a:off x="1252538" y="2986088"/>
              <a:ext cx="84137" cy="2540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Rectangle 212"/>
          <p:cNvSpPr>
            <a:spLocks noChangeArrowheads="1"/>
          </p:cNvSpPr>
          <p:nvPr/>
        </p:nvSpPr>
        <p:spPr bwMode="auto">
          <a:xfrm>
            <a:off x="2167304" y="3261947"/>
            <a:ext cx="1529862" cy="11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738">
                <a:solidFill>
                  <a:srgbClr val="000000"/>
                </a:solidFill>
              </a:rPr>
              <a:t>1 2 3  4  5  6  7  8  9 10 11 12</a:t>
            </a:r>
            <a:endParaRPr lang="en-US" altLang="zh-CN" sz="1846"/>
          </a:p>
        </p:txBody>
      </p:sp>
      <p:sp>
        <p:nvSpPr>
          <p:cNvPr id="54" name="Rectangle 213"/>
          <p:cNvSpPr>
            <a:spLocks noChangeArrowheads="1"/>
          </p:cNvSpPr>
          <p:nvPr/>
        </p:nvSpPr>
        <p:spPr bwMode="auto">
          <a:xfrm>
            <a:off x="3749919" y="3261947"/>
            <a:ext cx="1529862" cy="11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738">
                <a:solidFill>
                  <a:srgbClr val="000000"/>
                </a:solidFill>
              </a:rPr>
              <a:t>1 2 3  4  5  6  7  8  9 10 11 12</a:t>
            </a:r>
            <a:endParaRPr lang="en-US" altLang="zh-CN" sz="1846"/>
          </a:p>
        </p:txBody>
      </p:sp>
      <p:sp>
        <p:nvSpPr>
          <p:cNvPr id="55" name="Rectangle 214"/>
          <p:cNvSpPr>
            <a:spLocks noChangeArrowheads="1"/>
          </p:cNvSpPr>
          <p:nvPr/>
        </p:nvSpPr>
        <p:spPr bwMode="auto">
          <a:xfrm>
            <a:off x="5320812" y="3261947"/>
            <a:ext cx="1529862" cy="11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738">
                <a:solidFill>
                  <a:srgbClr val="000000"/>
                </a:solidFill>
              </a:rPr>
              <a:t>1 2 3  4  5  6  7  8  9 10 11 12</a:t>
            </a:r>
            <a:endParaRPr lang="en-US" altLang="zh-CN" sz="1846"/>
          </a:p>
        </p:txBody>
      </p:sp>
      <p:sp>
        <p:nvSpPr>
          <p:cNvPr id="56" name="Rectangle 215"/>
          <p:cNvSpPr>
            <a:spLocks noChangeArrowheads="1"/>
          </p:cNvSpPr>
          <p:nvPr/>
        </p:nvSpPr>
        <p:spPr bwMode="auto">
          <a:xfrm>
            <a:off x="6973766" y="3261947"/>
            <a:ext cx="1529862" cy="11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738" dirty="0">
                <a:solidFill>
                  <a:srgbClr val="000000"/>
                </a:solidFill>
              </a:rPr>
              <a:t>1 2 3  4  5  6  7  8  9 10 11 12</a:t>
            </a:r>
            <a:endParaRPr lang="en-US" altLang="zh-CN" sz="1846" dirty="0"/>
          </a:p>
        </p:txBody>
      </p:sp>
      <p:grpSp>
        <p:nvGrpSpPr>
          <p:cNvPr id="57" name="Group 88"/>
          <p:cNvGrpSpPr>
            <a:grpSpLocks/>
          </p:cNvGrpSpPr>
          <p:nvPr/>
        </p:nvGrpSpPr>
        <p:grpSpPr bwMode="auto">
          <a:xfrm>
            <a:off x="2663841" y="4178074"/>
            <a:ext cx="1297600" cy="277693"/>
            <a:chOff x="956" y="2000"/>
            <a:chExt cx="1482" cy="122"/>
          </a:xfrm>
        </p:grpSpPr>
        <p:sp>
          <p:nvSpPr>
            <p:cNvPr id="58" name="Freeform 89"/>
            <p:cNvSpPr>
              <a:spLocks/>
            </p:cNvSpPr>
            <p:nvPr/>
          </p:nvSpPr>
          <p:spPr bwMode="auto">
            <a:xfrm>
              <a:off x="956" y="2000"/>
              <a:ext cx="1482" cy="122"/>
            </a:xfrm>
            <a:prstGeom prst="roundRect">
              <a:avLst/>
            </a:prstGeom>
            <a:solidFill>
              <a:srgbClr val="B0C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90"/>
            <p:cNvSpPr>
              <a:spLocks/>
            </p:cNvSpPr>
            <p:nvPr/>
          </p:nvSpPr>
          <p:spPr bwMode="auto">
            <a:xfrm>
              <a:off x="956" y="2000"/>
              <a:ext cx="1482" cy="122"/>
            </a:xfrm>
            <a:prstGeom prst="roundRect">
              <a:avLst/>
            </a:prstGeom>
            <a:noFill/>
            <a:ln w="12700" cap="rnd">
              <a:solidFill>
                <a:srgbClr val="B0CA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Rectangle 91"/>
          <p:cNvSpPr>
            <a:spLocks noChangeArrowheads="1"/>
          </p:cNvSpPr>
          <p:nvPr/>
        </p:nvSpPr>
        <p:spPr bwMode="auto">
          <a:xfrm>
            <a:off x="2742240" y="4215510"/>
            <a:ext cx="1426673" cy="17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1108" dirty="0"/>
              <a:t>成立智能电子研发中心</a:t>
            </a:r>
          </a:p>
        </p:txBody>
      </p:sp>
      <p:sp>
        <p:nvSpPr>
          <p:cNvPr id="61" name="Rectangle 92"/>
          <p:cNvSpPr>
            <a:spLocks noChangeArrowheads="1"/>
          </p:cNvSpPr>
          <p:nvPr/>
        </p:nvSpPr>
        <p:spPr bwMode="auto">
          <a:xfrm>
            <a:off x="3053633" y="4029606"/>
            <a:ext cx="402354" cy="11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738" b="1" dirty="0">
                <a:solidFill>
                  <a:srgbClr val="000000"/>
                </a:solidFill>
              </a:rPr>
              <a:t>2010/6</a:t>
            </a:r>
            <a:endParaRPr lang="en-US" altLang="zh-CN" sz="1846" dirty="0"/>
          </a:p>
        </p:txBody>
      </p:sp>
      <p:grpSp>
        <p:nvGrpSpPr>
          <p:cNvPr id="62" name="组合 61"/>
          <p:cNvGrpSpPr/>
          <p:nvPr/>
        </p:nvGrpSpPr>
        <p:grpSpPr>
          <a:xfrm>
            <a:off x="2734780" y="3943547"/>
            <a:ext cx="276957" cy="234462"/>
            <a:chOff x="1252538" y="2986088"/>
            <a:chExt cx="300037" cy="254000"/>
          </a:xfrm>
        </p:grpSpPr>
        <p:grpSp>
          <p:nvGrpSpPr>
            <p:cNvPr id="63" name="Group 172"/>
            <p:cNvGrpSpPr>
              <a:grpSpLocks/>
            </p:cNvGrpSpPr>
            <p:nvPr/>
          </p:nvGrpSpPr>
          <p:grpSpPr bwMode="auto">
            <a:xfrm>
              <a:off x="1308100" y="2987675"/>
              <a:ext cx="244475" cy="155575"/>
              <a:chOff x="728" y="1986"/>
              <a:chExt cx="154" cy="98"/>
            </a:xfrm>
          </p:grpSpPr>
          <p:sp>
            <p:nvSpPr>
              <p:cNvPr id="69" name="Freeform 173"/>
              <p:cNvSpPr>
                <a:spLocks/>
              </p:cNvSpPr>
              <p:nvPr/>
            </p:nvSpPr>
            <p:spPr bwMode="auto">
              <a:xfrm>
                <a:off x="728" y="1986"/>
                <a:ext cx="154" cy="98"/>
              </a:xfrm>
              <a:custGeom>
                <a:avLst/>
                <a:gdLst>
                  <a:gd name="T0" fmla="*/ 132 w 2601"/>
                  <a:gd name="T1" fmla="*/ 98 h 1943"/>
                  <a:gd name="T2" fmla="*/ 124 w 2601"/>
                  <a:gd name="T3" fmla="*/ 90 h 1943"/>
                  <a:gd name="T4" fmla="*/ 102 w 2601"/>
                  <a:gd name="T5" fmla="*/ 82 h 1943"/>
                  <a:gd name="T6" fmla="*/ 78 w 2601"/>
                  <a:gd name="T7" fmla="*/ 78 h 1943"/>
                  <a:gd name="T8" fmla="*/ 66 w 2601"/>
                  <a:gd name="T9" fmla="*/ 82 h 1943"/>
                  <a:gd name="T10" fmla="*/ 54 w 2601"/>
                  <a:gd name="T11" fmla="*/ 85 h 1943"/>
                  <a:gd name="T12" fmla="*/ 30 w 2601"/>
                  <a:gd name="T13" fmla="*/ 82 h 1943"/>
                  <a:gd name="T14" fmla="*/ 8 w 2601"/>
                  <a:gd name="T15" fmla="*/ 73 h 1943"/>
                  <a:gd name="T16" fmla="*/ 0 w 2601"/>
                  <a:gd name="T17" fmla="*/ 65 h 1943"/>
                  <a:gd name="T18" fmla="*/ 22 w 2601"/>
                  <a:gd name="T19" fmla="*/ 0 h 1943"/>
                  <a:gd name="T20" fmla="*/ 30 w 2601"/>
                  <a:gd name="T21" fmla="*/ 8 h 1943"/>
                  <a:gd name="T22" fmla="*/ 52 w 2601"/>
                  <a:gd name="T23" fmla="*/ 16 h 1943"/>
                  <a:gd name="T24" fmla="*/ 76 w 2601"/>
                  <a:gd name="T25" fmla="*/ 19 h 1943"/>
                  <a:gd name="T26" fmla="*/ 88 w 2601"/>
                  <a:gd name="T27" fmla="*/ 16 h 1943"/>
                  <a:gd name="T28" fmla="*/ 100 w 2601"/>
                  <a:gd name="T29" fmla="*/ 13 h 1943"/>
                  <a:gd name="T30" fmla="*/ 124 w 2601"/>
                  <a:gd name="T31" fmla="*/ 16 h 1943"/>
                  <a:gd name="T32" fmla="*/ 146 w 2601"/>
                  <a:gd name="T33" fmla="*/ 24 h 1943"/>
                  <a:gd name="T34" fmla="*/ 154 w 2601"/>
                  <a:gd name="T35" fmla="*/ 33 h 1943"/>
                  <a:gd name="T36" fmla="*/ 132 w 2601"/>
                  <a:gd name="T37" fmla="*/ 98 h 19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01" h="1943">
                    <a:moveTo>
                      <a:pt x="2223" y="1943"/>
                    </a:moveTo>
                    <a:cubicBezTo>
                      <a:pt x="2212" y="1894"/>
                      <a:pt x="2170" y="1840"/>
                      <a:pt x="2087" y="1778"/>
                    </a:cubicBezTo>
                    <a:cubicBezTo>
                      <a:pt x="1986" y="1724"/>
                      <a:pt x="1856" y="1665"/>
                      <a:pt x="1715" y="1617"/>
                    </a:cubicBezTo>
                    <a:cubicBezTo>
                      <a:pt x="1559" y="1578"/>
                      <a:pt x="1430" y="1562"/>
                      <a:pt x="1311" y="1551"/>
                    </a:cubicBezTo>
                    <a:cubicBezTo>
                      <a:pt x="1204" y="1559"/>
                      <a:pt x="1135" y="1580"/>
                      <a:pt x="1112" y="1619"/>
                    </a:cubicBezTo>
                    <a:cubicBezTo>
                      <a:pt x="1081" y="1652"/>
                      <a:pt x="1011" y="1677"/>
                      <a:pt x="914" y="1679"/>
                    </a:cubicBezTo>
                    <a:cubicBezTo>
                      <a:pt x="795" y="1669"/>
                      <a:pt x="659" y="1647"/>
                      <a:pt x="509" y="1617"/>
                    </a:cubicBezTo>
                    <a:cubicBezTo>
                      <a:pt x="362" y="1560"/>
                      <a:pt x="239" y="1507"/>
                      <a:pt x="134" y="1452"/>
                    </a:cubicBezTo>
                    <a:cubicBezTo>
                      <a:pt x="46" y="1395"/>
                      <a:pt x="4" y="1337"/>
                      <a:pt x="0" y="1294"/>
                    </a:cubicBezTo>
                    <a:lnTo>
                      <a:pt x="377" y="0"/>
                    </a:lnTo>
                    <a:cubicBezTo>
                      <a:pt x="380" y="46"/>
                      <a:pt x="423" y="100"/>
                      <a:pt x="511" y="157"/>
                    </a:cubicBezTo>
                    <a:cubicBezTo>
                      <a:pt x="616" y="216"/>
                      <a:pt x="739" y="269"/>
                      <a:pt x="885" y="326"/>
                    </a:cubicBezTo>
                    <a:cubicBezTo>
                      <a:pt x="1036" y="356"/>
                      <a:pt x="1172" y="378"/>
                      <a:pt x="1291" y="385"/>
                    </a:cubicBezTo>
                    <a:cubicBezTo>
                      <a:pt x="1389" y="382"/>
                      <a:pt x="1458" y="360"/>
                      <a:pt x="1489" y="324"/>
                    </a:cubicBezTo>
                    <a:cubicBezTo>
                      <a:pt x="1512" y="289"/>
                      <a:pt x="1582" y="264"/>
                      <a:pt x="1689" y="257"/>
                    </a:cubicBezTo>
                    <a:cubicBezTo>
                      <a:pt x="1807" y="267"/>
                      <a:pt x="1935" y="287"/>
                      <a:pt x="2092" y="325"/>
                    </a:cubicBezTo>
                    <a:cubicBezTo>
                      <a:pt x="2233" y="374"/>
                      <a:pt x="2363" y="429"/>
                      <a:pt x="2465" y="483"/>
                    </a:cubicBezTo>
                    <a:cubicBezTo>
                      <a:pt x="2547" y="545"/>
                      <a:pt x="2589" y="603"/>
                      <a:pt x="2601" y="648"/>
                    </a:cubicBezTo>
                    <a:lnTo>
                      <a:pt x="2223" y="1943"/>
                    </a:lnTo>
                    <a:close/>
                  </a:path>
                </a:pathLst>
              </a:custGeom>
              <a:solidFill>
                <a:srgbClr val="E51B2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74"/>
              <p:cNvSpPr>
                <a:spLocks/>
              </p:cNvSpPr>
              <p:nvPr/>
            </p:nvSpPr>
            <p:spPr bwMode="auto">
              <a:xfrm>
                <a:off x="728" y="1986"/>
                <a:ext cx="154" cy="98"/>
              </a:xfrm>
              <a:custGeom>
                <a:avLst/>
                <a:gdLst>
                  <a:gd name="T0" fmla="*/ 132 w 2601"/>
                  <a:gd name="T1" fmla="*/ 98 h 1943"/>
                  <a:gd name="T2" fmla="*/ 124 w 2601"/>
                  <a:gd name="T3" fmla="*/ 90 h 1943"/>
                  <a:gd name="T4" fmla="*/ 102 w 2601"/>
                  <a:gd name="T5" fmla="*/ 82 h 1943"/>
                  <a:gd name="T6" fmla="*/ 78 w 2601"/>
                  <a:gd name="T7" fmla="*/ 78 h 1943"/>
                  <a:gd name="T8" fmla="*/ 66 w 2601"/>
                  <a:gd name="T9" fmla="*/ 82 h 1943"/>
                  <a:gd name="T10" fmla="*/ 54 w 2601"/>
                  <a:gd name="T11" fmla="*/ 85 h 1943"/>
                  <a:gd name="T12" fmla="*/ 30 w 2601"/>
                  <a:gd name="T13" fmla="*/ 82 h 1943"/>
                  <a:gd name="T14" fmla="*/ 8 w 2601"/>
                  <a:gd name="T15" fmla="*/ 73 h 1943"/>
                  <a:gd name="T16" fmla="*/ 0 w 2601"/>
                  <a:gd name="T17" fmla="*/ 65 h 1943"/>
                  <a:gd name="T18" fmla="*/ 22 w 2601"/>
                  <a:gd name="T19" fmla="*/ 0 h 1943"/>
                  <a:gd name="T20" fmla="*/ 30 w 2601"/>
                  <a:gd name="T21" fmla="*/ 8 h 1943"/>
                  <a:gd name="T22" fmla="*/ 52 w 2601"/>
                  <a:gd name="T23" fmla="*/ 16 h 1943"/>
                  <a:gd name="T24" fmla="*/ 76 w 2601"/>
                  <a:gd name="T25" fmla="*/ 19 h 1943"/>
                  <a:gd name="T26" fmla="*/ 88 w 2601"/>
                  <a:gd name="T27" fmla="*/ 16 h 1943"/>
                  <a:gd name="T28" fmla="*/ 100 w 2601"/>
                  <a:gd name="T29" fmla="*/ 13 h 1943"/>
                  <a:gd name="T30" fmla="*/ 124 w 2601"/>
                  <a:gd name="T31" fmla="*/ 16 h 1943"/>
                  <a:gd name="T32" fmla="*/ 146 w 2601"/>
                  <a:gd name="T33" fmla="*/ 24 h 1943"/>
                  <a:gd name="T34" fmla="*/ 154 w 2601"/>
                  <a:gd name="T35" fmla="*/ 33 h 1943"/>
                  <a:gd name="T36" fmla="*/ 132 w 2601"/>
                  <a:gd name="T37" fmla="*/ 98 h 19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01" h="1943">
                    <a:moveTo>
                      <a:pt x="2223" y="1943"/>
                    </a:moveTo>
                    <a:cubicBezTo>
                      <a:pt x="2212" y="1894"/>
                      <a:pt x="2170" y="1840"/>
                      <a:pt x="2087" y="1778"/>
                    </a:cubicBezTo>
                    <a:cubicBezTo>
                      <a:pt x="1986" y="1724"/>
                      <a:pt x="1856" y="1665"/>
                      <a:pt x="1715" y="1617"/>
                    </a:cubicBezTo>
                    <a:cubicBezTo>
                      <a:pt x="1559" y="1578"/>
                      <a:pt x="1430" y="1562"/>
                      <a:pt x="1311" y="1551"/>
                    </a:cubicBezTo>
                    <a:cubicBezTo>
                      <a:pt x="1204" y="1559"/>
                      <a:pt x="1135" y="1580"/>
                      <a:pt x="1112" y="1619"/>
                    </a:cubicBezTo>
                    <a:cubicBezTo>
                      <a:pt x="1081" y="1652"/>
                      <a:pt x="1011" y="1677"/>
                      <a:pt x="914" y="1679"/>
                    </a:cubicBezTo>
                    <a:cubicBezTo>
                      <a:pt x="795" y="1669"/>
                      <a:pt x="659" y="1647"/>
                      <a:pt x="509" y="1617"/>
                    </a:cubicBezTo>
                    <a:cubicBezTo>
                      <a:pt x="362" y="1560"/>
                      <a:pt x="239" y="1507"/>
                      <a:pt x="134" y="1452"/>
                    </a:cubicBezTo>
                    <a:cubicBezTo>
                      <a:pt x="46" y="1395"/>
                      <a:pt x="4" y="1337"/>
                      <a:pt x="0" y="1294"/>
                    </a:cubicBezTo>
                    <a:lnTo>
                      <a:pt x="377" y="0"/>
                    </a:lnTo>
                    <a:cubicBezTo>
                      <a:pt x="380" y="46"/>
                      <a:pt x="423" y="100"/>
                      <a:pt x="511" y="157"/>
                    </a:cubicBezTo>
                    <a:cubicBezTo>
                      <a:pt x="616" y="216"/>
                      <a:pt x="739" y="269"/>
                      <a:pt x="885" y="326"/>
                    </a:cubicBezTo>
                    <a:cubicBezTo>
                      <a:pt x="1036" y="356"/>
                      <a:pt x="1172" y="378"/>
                      <a:pt x="1291" y="385"/>
                    </a:cubicBezTo>
                    <a:cubicBezTo>
                      <a:pt x="1389" y="382"/>
                      <a:pt x="1458" y="360"/>
                      <a:pt x="1489" y="324"/>
                    </a:cubicBezTo>
                    <a:cubicBezTo>
                      <a:pt x="1512" y="289"/>
                      <a:pt x="1582" y="264"/>
                      <a:pt x="1689" y="257"/>
                    </a:cubicBezTo>
                    <a:cubicBezTo>
                      <a:pt x="1807" y="267"/>
                      <a:pt x="1935" y="287"/>
                      <a:pt x="2092" y="325"/>
                    </a:cubicBezTo>
                    <a:cubicBezTo>
                      <a:pt x="2233" y="374"/>
                      <a:pt x="2363" y="429"/>
                      <a:pt x="2465" y="483"/>
                    </a:cubicBezTo>
                    <a:cubicBezTo>
                      <a:pt x="2547" y="545"/>
                      <a:pt x="2589" y="603"/>
                      <a:pt x="2601" y="648"/>
                    </a:cubicBezTo>
                    <a:lnTo>
                      <a:pt x="2223" y="1943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" name="Line 175"/>
            <p:cNvSpPr>
              <a:spLocks noChangeShapeType="1"/>
            </p:cNvSpPr>
            <p:nvPr/>
          </p:nvSpPr>
          <p:spPr bwMode="auto">
            <a:xfrm flipH="1">
              <a:off x="1252538" y="2986088"/>
              <a:ext cx="84137" cy="2540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" name="Group 176"/>
            <p:cNvGrpSpPr>
              <a:grpSpLocks/>
            </p:cNvGrpSpPr>
            <p:nvPr/>
          </p:nvGrpSpPr>
          <p:grpSpPr bwMode="auto">
            <a:xfrm>
              <a:off x="1308100" y="2987675"/>
              <a:ext cx="244475" cy="155575"/>
              <a:chOff x="728" y="1986"/>
              <a:chExt cx="154" cy="98"/>
            </a:xfrm>
          </p:grpSpPr>
          <p:sp>
            <p:nvSpPr>
              <p:cNvPr id="67" name="Freeform 177"/>
              <p:cNvSpPr>
                <a:spLocks/>
              </p:cNvSpPr>
              <p:nvPr/>
            </p:nvSpPr>
            <p:spPr bwMode="auto">
              <a:xfrm>
                <a:off x="728" y="1986"/>
                <a:ext cx="154" cy="98"/>
              </a:xfrm>
              <a:custGeom>
                <a:avLst/>
                <a:gdLst>
                  <a:gd name="T0" fmla="*/ 132 w 2601"/>
                  <a:gd name="T1" fmla="*/ 98 h 1943"/>
                  <a:gd name="T2" fmla="*/ 124 w 2601"/>
                  <a:gd name="T3" fmla="*/ 90 h 1943"/>
                  <a:gd name="T4" fmla="*/ 102 w 2601"/>
                  <a:gd name="T5" fmla="*/ 82 h 1943"/>
                  <a:gd name="T6" fmla="*/ 78 w 2601"/>
                  <a:gd name="T7" fmla="*/ 78 h 1943"/>
                  <a:gd name="T8" fmla="*/ 66 w 2601"/>
                  <a:gd name="T9" fmla="*/ 82 h 1943"/>
                  <a:gd name="T10" fmla="*/ 54 w 2601"/>
                  <a:gd name="T11" fmla="*/ 85 h 1943"/>
                  <a:gd name="T12" fmla="*/ 30 w 2601"/>
                  <a:gd name="T13" fmla="*/ 82 h 1943"/>
                  <a:gd name="T14" fmla="*/ 8 w 2601"/>
                  <a:gd name="T15" fmla="*/ 73 h 1943"/>
                  <a:gd name="T16" fmla="*/ 0 w 2601"/>
                  <a:gd name="T17" fmla="*/ 65 h 1943"/>
                  <a:gd name="T18" fmla="*/ 22 w 2601"/>
                  <a:gd name="T19" fmla="*/ 0 h 1943"/>
                  <a:gd name="T20" fmla="*/ 30 w 2601"/>
                  <a:gd name="T21" fmla="*/ 8 h 1943"/>
                  <a:gd name="T22" fmla="*/ 52 w 2601"/>
                  <a:gd name="T23" fmla="*/ 16 h 1943"/>
                  <a:gd name="T24" fmla="*/ 76 w 2601"/>
                  <a:gd name="T25" fmla="*/ 19 h 1943"/>
                  <a:gd name="T26" fmla="*/ 88 w 2601"/>
                  <a:gd name="T27" fmla="*/ 16 h 1943"/>
                  <a:gd name="T28" fmla="*/ 100 w 2601"/>
                  <a:gd name="T29" fmla="*/ 13 h 1943"/>
                  <a:gd name="T30" fmla="*/ 124 w 2601"/>
                  <a:gd name="T31" fmla="*/ 16 h 1943"/>
                  <a:gd name="T32" fmla="*/ 146 w 2601"/>
                  <a:gd name="T33" fmla="*/ 24 h 1943"/>
                  <a:gd name="T34" fmla="*/ 154 w 2601"/>
                  <a:gd name="T35" fmla="*/ 33 h 1943"/>
                  <a:gd name="T36" fmla="*/ 132 w 2601"/>
                  <a:gd name="T37" fmla="*/ 98 h 19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01" h="1943">
                    <a:moveTo>
                      <a:pt x="2223" y="1943"/>
                    </a:moveTo>
                    <a:cubicBezTo>
                      <a:pt x="2212" y="1894"/>
                      <a:pt x="2170" y="1840"/>
                      <a:pt x="2087" y="1778"/>
                    </a:cubicBezTo>
                    <a:cubicBezTo>
                      <a:pt x="1986" y="1724"/>
                      <a:pt x="1856" y="1665"/>
                      <a:pt x="1715" y="1617"/>
                    </a:cubicBezTo>
                    <a:cubicBezTo>
                      <a:pt x="1559" y="1578"/>
                      <a:pt x="1430" y="1562"/>
                      <a:pt x="1311" y="1551"/>
                    </a:cubicBezTo>
                    <a:cubicBezTo>
                      <a:pt x="1204" y="1559"/>
                      <a:pt x="1135" y="1580"/>
                      <a:pt x="1112" y="1619"/>
                    </a:cubicBezTo>
                    <a:cubicBezTo>
                      <a:pt x="1081" y="1652"/>
                      <a:pt x="1011" y="1677"/>
                      <a:pt x="914" y="1679"/>
                    </a:cubicBezTo>
                    <a:cubicBezTo>
                      <a:pt x="795" y="1669"/>
                      <a:pt x="659" y="1647"/>
                      <a:pt x="509" y="1617"/>
                    </a:cubicBezTo>
                    <a:cubicBezTo>
                      <a:pt x="362" y="1560"/>
                      <a:pt x="239" y="1507"/>
                      <a:pt x="134" y="1452"/>
                    </a:cubicBezTo>
                    <a:cubicBezTo>
                      <a:pt x="46" y="1395"/>
                      <a:pt x="4" y="1337"/>
                      <a:pt x="0" y="1294"/>
                    </a:cubicBezTo>
                    <a:lnTo>
                      <a:pt x="377" y="0"/>
                    </a:lnTo>
                    <a:cubicBezTo>
                      <a:pt x="380" y="46"/>
                      <a:pt x="423" y="100"/>
                      <a:pt x="511" y="157"/>
                    </a:cubicBezTo>
                    <a:cubicBezTo>
                      <a:pt x="616" y="216"/>
                      <a:pt x="739" y="269"/>
                      <a:pt x="885" y="326"/>
                    </a:cubicBezTo>
                    <a:cubicBezTo>
                      <a:pt x="1036" y="356"/>
                      <a:pt x="1172" y="378"/>
                      <a:pt x="1291" y="385"/>
                    </a:cubicBezTo>
                    <a:cubicBezTo>
                      <a:pt x="1389" y="382"/>
                      <a:pt x="1458" y="360"/>
                      <a:pt x="1489" y="324"/>
                    </a:cubicBezTo>
                    <a:cubicBezTo>
                      <a:pt x="1512" y="289"/>
                      <a:pt x="1582" y="264"/>
                      <a:pt x="1689" y="257"/>
                    </a:cubicBezTo>
                    <a:cubicBezTo>
                      <a:pt x="1807" y="267"/>
                      <a:pt x="1935" y="287"/>
                      <a:pt x="2092" y="325"/>
                    </a:cubicBezTo>
                    <a:cubicBezTo>
                      <a:pt x="2233" y="374"/>
                      <a:pt x="2363" y="429"/>
                      <a:pt x="2465" y="483"/>
                    </a:cubicBezTo>
                    <a:cubicBezTo>
                      <a:pt x="2547" y="545"/>
                      <a:pt x="2589" y="603"/>
                      <a:pt x="2601" y="648"/>
                    </a:cubicBezTo>
                    <a:lnTo>
                      <a:pt x="2223" y="1943"/>
                    </a:lnTo>
                    <a:close/>
                  </a:path>
                </a:pathLst>
              </a:custGeom>
              <a:solidFill>
                <a:srgbClr val="E51B2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78"/>
              <p:cNvSpPr>
                <a:spLocks/>
              </p:cNvSpPr>
              <p:nvPr/>
            </p:nvSpPr>
            <p:spPr bwMode="auto">
              <a:xfrm>
                <a:off x="728" y="1986"/>
                <a:ext cx="154" cy="98"/>
              </a:xfrm>
              <a:custGeom>
                <a:avLst/>
                <a:gdLst>
                  <a:gd name="T0" fmla="*/ 132 w 2601"/>
                  <a:gd name="T1" fmla="*/ 98 h 1943"/>
                  <a:gd name="T2" fmla="*/ 124 w 2601"/>
                  <a:gd name="T3" fmla="*/ 90 h 1943"/>
                  <a:gd name="T4" fmla="*/ 102 w 2601"/>
                  <a:gd name="T5" fmla="*/ 82 h 1943"/>
                  <a:gd name="T6" fmla="*/ 78 w 2601"/>
                  <a:gd name="T7" fmla="*/ 78 h 1943"/>
                  <a:gd name="T8" fmla="*/ 66 w 2601"/>
                  <a:gd name="T9" fmla="*/ 82 h 1943"/>
                  <a:gd name="T10" fmla="*/ 54 w 2601"/>
                  <a:gd name="T11" fmla="*/ 85 h 1943"/>
                  <a:gd name="T12" fmla="*/ 30 w 2601"/>
                  <a:gd name="T13" fmla="*/ 82 h 1943"/>
                  <a:gd name="T14" fmla="*/ 8 w 2601"/>
                  <a:gd name="T15" fmla="*/ 73 h 1943"/>
                  <a:gd name="T16" fmla="*/ 0 w 2601"/>
                  <a:gd name="T17" fmla="*/ 65 h 1943"/>
                  <a:gd name="T18" fmla="*/ 22 w 2601"/>
                  <a:gd name="T19" fmla="*/ 0 h 1943"/>
                  <a:gd name="T20" fmla="*/ 30 w 2601"/>
                  <a:gd name="T21" fmla="*/ 8 h 1943"/>
                  <a:gd name="T22" fmla="*/ 52 w 2601"/>
                  <a:gd name="T23" fmla="*/ 16 h 1943"/>
                  <a:gd name="T24" fmla="*/ 76 w 2601"/>
                  <a:gd name="T25" fmla="*/ 19 h 1943"/>
                  <a:gd name="T26" fmla="*/ 88 w 2601"/>
                  <a:gd name="T27" fmla="*/ 16 h 1943"/>
                  <a:gd name="T28" fmla="*/ 100 w 2601"/>
                  <a:gd name="T29" fmla="*/ 13 h 1943"/>
                  <a:gd name="T30" fmla="*/ 124 w 2601"/>
                  <a:gd name="T31" fmla="*/ 16 h 1943"/>
                  <a:gd name="T32" fmla="*/ 146 w 2601"/>
                  <a:gd name="T33" fmla="*/ 24 h 1943"/>
                  <a:gd name="T34" fmla="*/ 154 w 2601"/>
                  <a:gd name="T35" fmla="*/ 33 h 1943"/>
                  <a:gd name="T36" fmla="*/ 132 w 2601"/>
                  <a:gd name="T37" fmla="*/ 98 h 19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01" h="1943">
                    <a:moveTo>
                      <a:pt x="2223" y="1943"/>
                    </a:moveTo>
                    <a:cubicBezTo>
                      <a:pt x="2212" y="1894"/>
                      <a:pt x="2170" y="1840"/>
                      <a:pt x="2087" y="1778"/>
                    </a:cubicBezTo>
                    <a:cubicBezTo>
                      <a:pt x="1986" y="1724"/>
                      <a:pt x="1856" y="1665"/>
                      <a:pt x="1715" y="1617"/>
                    </a:cubicBezTo>
                    <a:cubicBezTo>
                      <a:pt x="1559" y="1578"/>
                      <a:pt x="1430" y="1562"/>
                      <a:pt x="1311" y="1551"/>
                    </a:cubicBezTo>
                    <a:cubicBezTo>
                      <a:pt x="1204" y="1559"/>
                      <a:pt x="1135" y="1580"/>
                      <a:pt x="1112" y="1619"/>
                    </a:cubicBezTo>
                    <a:cubicBezTo>
                      <a:pt x="1081" y="1652"/>
                      <a:pt x="1011" y="1677"/>
                      <a:pt x="914" y="1679"/>
                    </a:cubicBezTo>
                    <a:cubicBezTo>
                      <a:pt x="795" y="1669"/>
                      <a:pt x="659" y="1647"/>
                      <a:pt x="509" y="1617"/>
                    </a:cubicBezTo>
                    <a:cubicBezTo>
                      <a:pt x="362" y="1560"/>
                      <a:pt x="239" y="1507"/>
                      <a:pt x="134" y="1452"/>
                    </a:cubicBezTo>
                    <a:cubicBezTo>
                      <a:pt x="46" y="1395"/>
                      <a:pt x="4" y="1337"/>
                      <a:pt x="0" y="1294"/>
                    </a:cubicBezTo>
                    <a:lnTo>
                      <a:pt x="377" y="0"/>
                    </a:lnTo>
                    <a:cubicBezTo>
                      <a:pt x="380" y="46"/>
                      <a:pt x="423" y="100"/>
                      <a:pt x="511" y="157"/>
                    </a:cubicBezTo>
                    <a:cubicBezTo>
                      <a:pt x="616" y="216"/>
                      <a:pt x="739" y="269"/>
                      <a:pt x="885" y="326"/>
                    </a:cubicBezTo>
                    <a:cubicBezTo>
                      <a:pt x="1036" y="356"/>
                      <a:pt x="1172" y="378"/>
                      <a:pt x="1291" y="385"/>
                    </a:cubicBezTo>
                    <a:cubicBezTo>
                      <a:pt x="1389" y="382"/>
                      <a:pt x="1458" y="360"/>
                      <a:pt x="1489" y="324"/>
                    </a:cubicBezTo>
                    <a:cubicBezTo>
                      <a:pt x="1512" y="289"/>
                      <a:pt x="1582" y="264"/>
                      <a:pt x="1689" y="257"/>
                    </a:cubicBezTo>
                    <a:cubicBezTo>
                      <a:pt x="1807" y="267"/>
                      <a:pt x="1935" y="287"/>
                      <a:pt x="2092" y="325"/>
                    </a:cubicBezTo>
                    <a:cubicBezTo>
                      <a:pt x="2233" y="374"/>
                      <a:pt x="2363" y="429"/>
                      <a:pt x="2465" y="483"/>
                    </a:cubicBezTo>
                    <a:cubicBezTo>
                      <a:pt x="2547" y="545"/>
                      <a:pt x="2589" y="603"/>
                      <a:pt x="2601" y="648"/>
                    </a:cubicBezTo>
                    <a:lnTo>
                      <a:pt x="2223" y="1943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" name="Line 179"/>
            <p:cNvSpPr>
              <a:spLocks noChangeShapeType="1"/>
            </p:cNvSpPr>
            <p:nvPr/>
          </p:nvSpPr>
          <p:spPr bwMode="auto">
            <a:xfrm flipH="1">
              <a:off x="1252538" y="2986088"/>
              <a:ext cx="84137" cy="2540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88"/>
          <p:cNvGrpSpPr>
            <a:grpSpLocks/>
          </p:cNvGrpSpPr>
          <p:nvPr/>
        </p:nvGrpSpPr>
        <p:grpSpPr bwMode="auto">
          <a:xfrm>
            <a:off x="6355398" y="4002761"/>
            <a:ext cx="2660714" cy="485651"/>
            <a:chOff x="956" y="2000"/>
            <a:chExt cx="1482" cy="122"/>
          </a:xfrm>
          <a:solidFill>
            <a:srgbClr val="CCFFFF"/>
          </a:solidFill>
        </p:grpSpPr>
        <p:sp>
          <p:nvSpPr>
            <p:cNvPr id="72" name="Freeform 89"/>
            <p:cNvSpPr>
              <a:spLocks/>
            </p:cNvSpPr>
            <p:nvPr/>
          </p:nvSpPr>
          <p:spPr bwMode="auto">
            <a:xfrm>
              <a:off x="956" y="2000"/>
              <a:ext cx="1482" cy="122"/>
            </a:xfrm>
            <a:prstGeom prst="roundRect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90"/>
            <p:cNvSpPr>
              <a:spLocks/>
            </p:cNvSpPr>
            <p:nvPr/>
          </p:nvSpPr>
          <p:spPr bwMode="auto">
            <a:xfrm>
              <a:off x="956" y="2000"/>
              <a:ext cx="1482" cy="122"/>
            </a:xfrm>
            <a:prstGeom prst="roundRect">
              <a:avLst/>
            </a:prstGeom>
            <a:grpFill/>
            <a:ln w="12700" cap="rnd">
              <a:solidFill>
                <a:srgbClr val="000066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Rectangle 91"/>
          <p:cNvSpPr>
            <a:spLocks noChangeArrowheads="1"/>
          </p:cNvSpPr>
          <p:nvPr/>
        </p:nvSpPr>
        <p:spPr bwMode="auto">
          <a:xfrm>
            <a:off x="6473157" y="4106210"/>
            <a:ext cx="2431435" cy="28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1846" b="1" spc="46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迁入洛阳卓阳科技园区</a:t>
            </a:r>
          </a:p>
        </p:txBody>
      </p:sp>
      <p:sp>
        <p:nvSpPr>
          <p:cNvPr id="75" name="Rectangle 92"/>
          <p:cNvSpPr>
            <a:spLocks noChangeArrowheads="1"/>
          </p:cNvSpPr>
          <p:nvPr/>
        </p:nvSpPr>
        <p:spPr bwMode="auto">
          <a:xfrm>
            <a:off x="6737840" y="3682667"/>
            <a:ext cx="1227312" cy="25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1662" b="1" dirty="0">
                <a:solidFill>
                  <a:srgbClr val="000000"/>
                </a:solidFill>
              </a:rPr>
              <a:t>2012/10</a:t>
            </a:r>
            <a:endParaRPr lang="en-US" altLang="zh-CN" sz="1662" dirty="0"/>
          </a:p>
        </p:txBody>
      </p:sp>
      <p:grpSp>
        <p:nvGrpSpPr>
          <p:cNvPr id="76" name="组合 75"/>
          <p:cNvGrpSpPr/>
          <p:nvPr/>
        </p:nvGrpSpPr>
        <p:grpSpPr>
          <a:xfrm>
            <a:off x="6456653" y="3307374"/>
            <a:ext cx="717870" cy="589349"/>
            <a:chOff x="1252538" y="2986088"/>
            <a:chExt cx="300037" cy="254000"/>
          </a:xfrm>
        </p:grpSpPr>
        <p:grpSp>
          <p:nvGrpSpPr>
            <p:cNvPr id="77" name="Group 172"/>
            <p:cNvGrpSpPr>
              <a:grpSpLocks/>
            </p:cNvGrpSpPr>
            <p:nvPr/>
          </p:nvGrpSpPr>
          <p:grpSpPr bwMode="auto">
            <a:xfrm>
              <a:off x="1308100" y="2987675"/>
              <a:ext cx="244475" cy="155575"/>
              <a:chOff x="728" y="1986"/>
              <a:chExt cx="154" cy="98"/>
            </a:xfrm>
          </p:grpSpPr>
          <p:sp>
            <p:nvSpPr>
              <p:cNvPr id="83" name="Freeform 173"/>
              <p:cNvSpPr>
                <a:spLocks/>
              </p:cNvSpPr>
              <p:nvPr/>
            </p:nvSpPr>
            <p:spPr bwMode="auto">
              <a:xfrm>
                <a:off x="728" y="1986"/>
                <a:ext cx="154" cy="98"/>
              </a:xfrm>
              <a:custGeom>
                <a:avLst/>
                <a:gdLst>
                  <a:gd name="T0" fmla="*/ 132 w 2601"/>
                  <a:gd name="T1" fmla="*/ 98 h 1943"/>
                  <a:gd name="T2" fmla="*/ 124 w 2601"/>
                  <a:gd name="T3" fmla="*/ 90 h 1943"/>
                  <a:gd name="T4" fmla="*/ 102 w 2601"/>
                  <a:gd name="T5" fmla="*/ 82 h 1943"/>
                  <a:gd name="T6" fmla="*/ 78 w 2601"/>
                  <a:gd name="T7" fmla="*/ 78 h 1943"/>
                  <a:gd name="T8" fmla="*/ 66 w 2601"/>
                  <a:gd name="T9" fmla="*/ 82 h 1943"/>
                  <a:gd name="T10" fmla="*/ 54 w 2601"/>
                  <a:gd name="T11" fmla="*/ 85 h 1943"/>
                  <a:gd name="T12" fmla="*/ 30 w 2601"/>
                  <a:gd name="T13" fmla="*/ 82 h 1943"/>
                  <a:gd name="T14" fmla="*/ 8 w 2601"/>
                  <a:gd name="T15" fmla="*/ 73 h 1943"/>
                  <a:gd name="T16" fmla="*/ 0 w 2601"/>
                  <a:gd name="T17" fmla="*/ 65 h 1943"/>
                  <a:gd name="T18" fmla="*/ 22 w 2601"/>
                  <a:gd name="T19" fmla="*/ 0 h 1943"/>
                  <a:gd name="T20" fmla="*/ 30 w 2601"/>
                  <a:gd name="T21" fmla="*/ 8 h 1943"/>
                  <a:gd name="T22" fmla="*/ 52 w 2601"/>
                  <a:gd name="T23" fmla="*/ 16 h 1943"/>
                  <a:gd name="T24" fmla="*/ 76 w 2601"/>
                  <a:gd name="T25" fmla="*/ 19 h 1943"/>
                  <a:gd name="T26" fmla="*/ 88 w 2601"/>
                  <a:gd name="T27" fmla="*/ 16 h 1943"/>
                  <a:gd name="T28" fmla="*/ 100 w 2601"/>
                  <a:gd name="T29" fmla="*/ 13 h 1943"/>
                  <a:gd name="T30" fmla="*/ 124 w 2601"/>
                  <a:gd name="T31" fmla="*/ 16 h 1943"/>
                  <a:gd name="T32" fmla="*/ 146 w 2601"/>
                  <a:gd name="T33" fmla="*/ 24 h 1943"/>
                  <a:gd name="T34" fmla="*/ 154 w 2601"/>
                  <a:gd name="T35" fmla="*/ 33 h 1943"/>
                  <a:gd name="T36" fmla="*/ 132 w 2601"/>
                  <a:gd name="T37" fmla="*/ 98 h 19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01" h="1943">
                    <a:moveTo>
                      <a:pt x="2223" y="1943"/>
                    </a:moveTo>
                    <a:cubicBezTo>
                      <a:pt x="2212" y="1894"/>
                      <a:pt x="2170" y="1840"/>
                      <a:pt x="2087" y="1778"/>
                    </a:cubicBezTo>
                    <a:cubicBezTo>
                      <a:pt x="1986" y="1724"/>
                      <a:pt x="1856" y="1665"/>
                      <a:pt x="1715" y="1617"/>
                    </a:cubicBezTo>
                    <a:cubicBezTo>
                      <a:pt x="1559" y="1578"/>
                      <a:pt x="1430" y="1562"/>
                      <a:pt x="1311" y="1551"/>
                    </a:cubicBezTo>
                    <a:cubicBezTo>
                      <a:pt x="1204" y="1559"/>
                      <a:pt x="1135" y="1580"/>
                      <a:pt x="1112" y="1619"/>
                    </a:cubicBezTo>
                    <a:cubicBezTo>
                      <a:pt x="1081" y="1652"/>
                      <a:pt x="1011" y="1677"/>
                      <a:pt x="914" y="1679"/>
                    </a:cubicBezTo>
                    <a:cubicBezTo>
                      <a:pt x="795" y="1669"/>
                      <a:pt x="659" y="1647"/>
                      <a:pt x="509" y="1617"/>
                    </a:cubicBezTo>
                    <a:cubicBezTo>
                      <a:pt x="362" y="1560"/>
                      <a:pt x="239" y="1507"/>
                      <a:pt x="134" y="1452"/>
                    </a:cubicBezTo>
                    <a:cubicBezTo>
                      <a:pt x="46" y="1395"/>
                      <a:pt x="4" y="1337"/>
                      <a:pt x="0" y="1294"/>
                    </a:cubicBezTo>
                    <a:lnTo>
                      <a:pt x="377" y="0"/>
                    </a:lnTo>
                    <a:cubicBezTo>
                      <a:pt x="380" y="46"/>
                      <a:pt x="423" y="100"/>
                      <a:pt x="511" y="157"/>
                    </a:cubicBezTo>
                    <a:cubicBezTo>
                      <a:pt x="616" y="216"/>
                      <a:pt x="739" y="269"/>
                      <a:pt x="885" y="326"/>
                    </a:cubicBezTo>
                    <a:cubicBezTo>
                      <a:pt x="1036" y="356"/>
                      <a:pt x="1172" y="378"/>
                      <a:pt x="1291" y="385"/>
                    </a:cubicBezTo>
                    <a:cubicBezTo>
                      <a:pt x="1389" y="382"/>
                      <a:pt x="1458" y="360"/>
                      <a:pt x="1489" y="324"/>
                    </a:cubicBezTo>
                    <a:cubicBezTo>
                      <a:pt x="1512" y="289"/>
                      <a:pt x="1582" y="264"/>
                      <a:pt x="1689" y="257"/>
                    </a:cubicBezTo>
                    <a:cubicBezTo>
                      <a:pt x="1807" y="267"/>
                      <a:pt x="1935" y="287"/>
                      <a:pt x="2092" y="325"/>
                    </a:cubicBezTo>
                    <a:cubicBezTo>
                      <a:pt x="2233" y="374"/>
                      <a:pt x="2363" y="429"/>
                      <a:pt x="2465" y="483"/>
                    </a:cubicBezTo>
                    <a:cubicBezTo>
                      <a:pt x="2547" y="545"/>
                      <a:pt x="2589" y="603"/>
                      <a:pt x="2601" y="648"/>
                    </a:cubicBezTo>
                    <a:lnTo>
                      <a:pt x="2223" y="1943"/>
                    </a:lnTo>
                    <a:close/>
                  </a:path>
                </a:pathLst>
              </a:custGeom>
              <a:solidFill>
                <a:srgbClr val="E51B2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74"/>
              <p:cNvSpPr>
                <a:spLocks/>
              </p:cNvSpPr>
              <p:nvPr/>
            </p:nvSpPr>
            <p:spPr bwMode="auto">
              <a:xfrm>
                <a:off x="728" y="1986"/>
                <a:ext cx="154" cy="98"/>
              </a:xfrm>
              <a:custGeom>
                <a:avLst/>
                <a:gdLst>
                  <a:gd name="T0" fmla="*/ 132 w 2601"/>
                  <a:gd name="T1" fmla="*/ 98 h 1943"/>
                  <a:gd name="T2" fmla="*/ 124 w 2601"/>
                  <a:gd name="T3" fmla="*/ 90 h 1943"/>
                  <a:gd name="T4" fmla="*/ 102 w 2601"/>
                  <a:gd name="T5" fmla="*/ 82 h 1943"/>
                  <a:gd name="T6" fmla="*/ 78 w 2601"/>
                  <a:gd name="T7" fmla="*/ 78 h 1943"/>
                  <a:gd name="T8" fmla="*/ 66 w 2601"/>
                  <a:gd name="T9" fmla="*/ 82 h 1943"/>
                  <a:gd name="T10" fmla="*/ 54 w 2601"/>
                  <a:gd name="T11" fmla="*/ 85 h 1943"/>
                  <a:gd name="T12" fmla="*/ 30 w 2601"/>
                  <a:gd name="T13" fmla="*/ 82 h 1943"/>
                  <a:gd name="T14" fmla="*/ 8 w 2601"/>
                  <a:gd name="T15" fmla="*/ 73 h 1943"/>
                  <a:gd name="T16" fmla="*/ 0 w 2601"/>
                  <a:gd name="T17" fmla="*/ 65 h 1943"/>
                  <a:gd name="T18" fmla="*/ 22 w 2601"/>
                  <a:gd name="T19" fmla="*/ 0 h 1943"/>
                  <a:gd name="T20" fmla="*/ 30 w 2601"/>
                  <a:gd name="T21" fmla="*/ 8 h 1943"/>
                  <a:gd name="T22" fmla="*/ 52 w 2601"/>
                  <a:gd name="T23" fmla="*/ 16 h 1943"/>
                  <a:gd name="T24" fmla="*/ 76 w 2601"/>
                  <a:gd name="T25" fmla="*/ 19 h 1943"/>
                  <a:gd name="T26" fmla="*/ 88 w 2601"/>
                  <a:gd name="T27" fmla="*/ 16 h 1943"/>
                  <a:gd name="T28" fmla="*/ 100 w 2601"/>
                  <a:gd name="T29" fmla="*/ 13 h 1943"/>
                  <a:gd name="T30" fmla="*/ 124 w 2601"/>
                  <a:gd name="T31" fmla="*/ 16 h 1943"/>
                  <a:gd name="T32" fmla="*/ 146 w 2601"/>
                  <a:gd name="T33" fmla="*/ 24 h 1943"/>
                  <a:gd name="T34" fmla="*/ 154 w 2601"/>
                  <a:gd name="T35" fmla="*/ 33 h 1943"/>
                  <a:gd name="T36" fmla="*/ 132 w 2601"/>
                  <a:gd name="T37" fmla="*/ 98 h 19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01" h="1943">
                    <a:moveTo>
                      <a:pt x="2223" y="1943"/>
                    </a:moveTo>
                    <a:cubicBezTo>
                      <a:pt x="2212" y="1894"/>
                      <a:pt x="2170" y="1840"/>
                      <a:pt x="2087" y="1778"/>
                    </a:cubicBezTo>
                    <a:cubicBezTo>
                      <a:pt x="1986" y="1724"/>
                      <a:pt x="1856" y="1665"/>
                      <a:pt x="1715" y="1617"/>
                    </a:cubicBezTo>
                    <a:cubicBezTo>
                      <a:pt x="1559" y="1578"/>
                      <a:pt x="1430" y="1562"/>
                      <a:pt x="1311" y="1551"/>
                    </a:cubicBezTo>
                    <a:cubicBezTo>
                      <a:pt x="1204" y="1559"/>
                      <a:pt x="1135" y="1580"/>
                      <a:pt x="1112" y="1619"/>
                    </a:cubicBezTo>
                    <a:cubicBezTo>
                      <a:pt x="1081" y="1652"/>
                      <a:pt x="1011" y="1677"/>
                      <a:pt x="914" y="1679"/>
                    </a:cubicBezTo>
                    <a:cubicBezTo>
                      <a:pt x="795" y="1669"/>
                      <a:pt x="659" y="1647"/>
                      <a:pt x="509" y="1617"/>
                    </a:cubicBezTo>
                    <a:cubicBezTo>
                      <a:pt x="362" y="1560"/>
                      <a:pt x="239" y="1507"/>
                      <a:pt x="134" y="1452"/>
                    </a:cubicBezTo>
                    <a:cubicBezTo>
                      <a:pt x="46" y="1395"/>
                      <a:pt x="4" y="1337"/>
                      <a:pt x="0" y="1294"/>
                    </a:cubicBezTo>
                    <a:lnTo>
                      <a:pt x="377" y="0"/>
                    </a:lnTo>
                    <a:cubicBezTo>
                      <a:pt x="380" y="46"/>
                      <a:pt x="423" y="100"/>
                      <a:pt x="511" y="157"/>
                    </a:cubicBezTo>
                    <a:cubicBezTo>
                      <a:pt x="616" y="216"/>
                      <a:pt x="739" y="269"/>
                      <a:pt x="885" y="326"/>
                    </a:cubicBezTo>
                    <a:cubicBezTo>
                      <a:pt x="1036" y="356"/>
                      <a:pt x="1172" y="378"/>
                      <a:pt x="1291" y="385"/>
                    </a:cubicBezTo>
                    <a:cubicBezTo>
                      <a:pt x="1389" y="382"/>
                      <a:pt x="1458" y="360"/>
                      <a:pt x="1489" y="324"/>
                    </a:cubicBezTo>
                    <a:cubicBezTo>
                      <a:pt x="1512" y="289"/>
                      <a:pt x="1582" y="264"/>
                      <a:pt x="1689" y="257"/>
                    </a:cubicBezTo>
                    <a:cubicBezTo>
                      <a:pt x="1807" y="267"/>
                      <a:pt x="1935" y="287"/>
                      <a:pt x="2092" y="325"/>
                    </a:cubicBezTo>
                    <a:cubicBezTo>
                      <a:pt x="2233" y="374"/>
                      <a:pt x="2363" y="429"/>
                      <a:pt x="2465" y="483"/>
                    </a:cubicBezTo>
                    <a:cubicBezTo>
                      <a:pt x="2547" y="545"/>
                      <a:pt x="2589" y="603"/>
                      <a:pt x="2601" y="648"/>
                    </a:cubicBezTo>
                    <a:lnTo>
                      <a:pt x="2223" y="1943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Line 175"/>
            <p:cNvSpPr>
              <a:spLocks noChangeShapeType="1"/>
            </p:cNvSpPr>
            <p:nvPr/>
          </p:nvSpPr>
          <p:spPr bwMode="auto">
            <a:xfrm flipH="1">
              <a:off x="1252538" y="2986088"/>
              <a:ext cx="84137" cy="2540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" name="Group 176"/>
            <p:cNvGrpSpPr>
              <a:grpSpLocks/>
            </p:cNvGrpSpPr>
            <p:nvPr/>
          </p:nvGrpSpPr>
          <p:grpSpPr bwMode="auto">
            <a:xfrm>
              <a:off x="1308100" y="2987675"/>
              <a:ext cx="244475" cy="155575"/>
              <a:chOff x="728" y="1986"/>
              <a:chExt cx="154" cy="98"/>
            </a:xfrm>
          </p:grpSpPr>
          <p:sp>
            <p:nvSpPr>
              <p:cNvPr id="81" name="Freeform 177"/>
              <p:cNvSpPr>
                <a:spLocks/>
              </p:cNvSpPr>
              <p:nvPr/>
            </p:nvSpPr>
            <p:spPr bwMode="auto">
              <a:xfrm>
                <a:off x="728" y="1986"/>
                <a:ext cx="154" cy="98"/>
              </a:xfrm>
              <a:custGeom>
                <a:avLst/>
                <a:gdLst>
                  <a:gd name="T0" fmla="*/ 132 w 2601"/>
                  <a:gd name="T1" fmla="*/ 98 h 1943"/>
                  <a:gd name="T2" fmla="*/ 124 w 2601"/>
                  <a:gd name="T3" fmla="*/ 90 h 1943"/>
                  <a:gd name="T4" fmla="*/ 102 w 2601"/>
                  <a:gd name="T5" fmla="*/ 82 h 1943"/>
                  <a:gd name="T6" fmla="*/ 78 w 2601"/>
                  <a:gd name="T7" fmla="*/ 78 h 1943"/>
                  <a:gd name="T8" fmla="*/ 66 w 2601"/>
                  <a:gd name="T9" fmla="*/ 82 h 1943"/>
                  <a:gd name="T10" fmla="*/ 54 w 2601"/>
                  <a:gd name="T11" fmla="*/ 85 h 1943"/>
                  <a:gd name="T12" fmla="*/ 30 w 2601"/>
                  <a:gd name="T13" fmla="*/ 82 h 1943"/>
                  <a:gd name="T14" fmla="*/ 8 w 2601"/>
                  <a:gd name="T15" fmla="*/ 73 h 1943"/>
                  <a:gd name="T16" fmla="*/ 0 w 2601"/>
                  <a:gd name="T17" fmla="*/ 65 h 1943"/>
                  <a:gd name="T18" fmla="*/ 22 w 2601"/>
                  <a:gd name="T19" fmla="*/ 0 h 1943"/>
                  <a:gd name="T20" fmla="*/ 30 w 2601"/>
                  <a:gd name="T21" fmla="*/ 8 h 1943"/>
                  <a:gd name="T22" fmla="*/ 52 w 2601"/>
                  <a:gd name="T23" fmla="*/ 16 h 1943"/>
                  <a:gd name="T24" fmla="*/ 76 w 2601"/>
                  <a:gd name="T25" fmla="*/ 19 h 1943"/>
                  <a:gd name="T26" fmla="*/ 88 w 2601"/>
                  <a:gd name="T27" fmla="*/ 16 h 1943"/>
                  <a:gd name="T28" fmla="*/ 100 w 2601"/>
                  <a:gd name="T29" fmla="*/ 13 h 1943"/>
                  <a:gd name="T30" fmla="*/ 124 w 2601"/>
                  <a:gd name="T31" fmla="*/ 16 h 1943"/>
                  <a:gd name="T32" fmla="*/ 146 w 2601"/>
                  <a:gd name="T33" fmla="*/ 24 h 1943"/>
                  <a:gd name="T34" fmla="*/ 154 w 2601"/>
                  <a:gd name="T35" fmla="*/ 33 h 1943"/>
                  <a:gd name="T36" fmla="*/ 132 w 2601"/>
                  <a:gd name="T37" fmla="*/ 98 h 19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01" h="1943">
                    <a:moveTo>
                      <a:pt x="2223" y="1943"/>
                    </a:moveTo>
                    <a:cubicBezTo>
                      <a:pt x="2212" y="1894"/>
                      <a:pt x="2170" y="1840"/>
                      <a:pt x="2087" y="1778"/>
                    </a:cubicBezTo>
                    <a:cubicBezTo>
                      <a:pt x="1986" y="1724"/>
                      <a:pt x="1856" y="1665"/>
                      <a:pt x="1715" y="1617"/>
                    </a:cubicBezTo>
                    <a:cubicBezTo>
                      <a:pt x="1559" y="1578"/>
                      <a:pt x="1430" y="1562"/>
                      <a:pt x="1311" y="1551"/>
                    </a:cubicBezTo>
                    <a:cubicBezTo>
                      <a:pt x="1204" y="1559"/>
                      <a:pt x="1135" y="1580"/>
                      <a:pt x="1112" y="1619"/>
                    </a:cubicBezTo>
                    <a:cubicBezTo>
                      <a:pt x="1081" y="1652"/>
                      <a:pt x="1011" y="1677"/>
                      <a:pt x="914" y="1679"/>
                    </a:cubicBezTo>
                    <a:cubicBezTo>
                      <a:pt x="795" y="1669"/>
                      <a:pt x="659" y="1647"/>
                      <a:pt x="509" y="1617"/>
                    </a:cubicBezTo>
                    <a:cubicBezTo>
                      <a:pt x="362" y="1560"/>
                      <a:pt x="239" y="1507"/>
                      <a:pt x="134" y="1452"/>
                    </a:cubicBezTo>
                    <a:cubicBezTo>
                      <a:pt x="46" y="1395"/>
                      <a:pt x="4" y="1337"/>
                      <a:pt x="0" y="1294"/>
                    </a:cubicBezTo>
                    <a:lnTo>
                      <a:pt x="377" y="0"/>
                    </a:lnTo>
                    <a:cubicBezTo>
                      <a:pt x="380" y="46"/>
                      <a:pt x="423" y="100"/>
                      <a:pt x="511" y="157"/>
                    </a:cubicBezTo>
                    <a:cubicBezTo>
                      <a:pt x="616" y="216"/>
                      <a:pt x="739" y="269"/>
                      <a:pt x="885" y="326"/>
                    </a:cubicBezTo>
                    <a:cubicBezTo>
                      <a:pt x="1036" y="356"/>
                      <a:pt x="1172" y="378"/>
                      <a:pt x="1291" y="385"/>
                    </a:cubicBezTo>
                    <a:cubicBezTo>
                      <a:pt x="1389" y="382"/>
                      <a:pt x="1458" y="360"/>
                      <a:pt x="1489" y="324"/>
                    </a:cubicBezTo>
                    <a:cubicBezTo>
                      <a:pt x="1512" y="289"/>
                      <a:pt x="1582" y="264"/>
                      <a:pt x="1689" y="257"/>
                    </a:cubicBezTo>
                    <a:cubicBezTo>
                      <a:pt x="1807" y="267"/>
                      <a:pt x="1935" y="287"/>
                      <a:pt x="2092" y="325"/>
                    </a:cubicBezTo>
                    <a:cubicBezTo>
                      <a:pt x="2233" y="374"/>
                      <a:pt x="2363" y="429"/>
                      <a:pt x="2465" y="483"/>
                    </a:cubicBezTo>
                    <a:cubicBezTo>
                      <a:pt x="2547" y="545"/>
                      <a:pt x="2589" y="603"/>
                      <a:pt x="2601" y="648"/>
                    </a:cubicBezTo>
                    <a:lnTo>
                      <a:pt x="2223" y="1943"/>
                    </a:lnTo>
                    <a:close/>
                  </a:path>
                </a:pathLst>
              </a:custGeom>
              <a:solidFill>
                <a:srgbClr val="E51B2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178"/>
              <p:cNvSpPr>
                <a:spLocks/>
              </p:cNvSpPr>
              <p:nvPr/>
            </p:nvSpPr>
            <p:spPr bwMode="auto">
              <a:xfrm>
                <a:off x="728" y="1986"/>
                <a:ext cx="154" cy="98"/>
              </a:xfrm>
              <a:custGeom>
                <a:avLst/>
                <a:gdLst>
                  <a:gd name="T0" fmla="*/ 132 w 2601"/>
                  <a:gd name="T1" fmla="*/ 98 h 1943"/>
                  <a:gd name="T2" fmla="*/ 124 w 2601"/>
                  <a:gd name="T3" fmla="*/ 90 h 1943"/>
                  <a:gd name="T4" fmla="*/ 102 w 2601"/>
                  <a:gd name="T5" fmla="*/ 82 h 1943"/>
                  <a:gd name="T6" fmla="*/ 78 w 2601"/>
                  <a:gd name="T7" fmla="*/ 78 h 1943"/>
                  <a:gd name="T8" fmla="*/ 66 w 2601"/>
                  <a:gd name="T9" fmla="*/ 82 h 1943"/>
                  <a:gd name="T10" fmla="*/ 54 w 2601"/>
                  <a:gd name="T11" fmla="*/ 85 h 1943"/>
                  <a:gd name="T12" fmla="*/ 30 w 2601"/>
                  <a:gd name="T13" fmla="*/ 82 h 1943"/>
                  <a:gd name="T14" fmla="*/ 8 w 2601"/>
                  <a:gd name="T15" fmla="*/ 73 h 1943"/>
                  <a:gd name="T16" fmla="*/ 0 w 2601"/>
                  <a:gd name="T17" fmla="*/ 65 h 1943"/>
                  <a:gd name="T18" fmla="*/ 22 w 2601"/>
                  <a:gd name="T19" fmla="*/ 0 h 1943"/>
                  <a:gd name="T20" fmla="*/ 30 w 2601"/>
                  <a:gd name="T21" fmla="*/ 8 h 1943"/>
                  <a:gd name="T22" fmla="*/ 52 w 2601"/>
                  <a:gd name="T23" fmla="*/ 16 h 1943"/>
                  <a:gd name="T24" fmla="*/ 76 w 2601"/>
                  <a:gd name="T25" fmla="*/ 19 h 1943"/>
                  <a:gd name="T26" fmla="*/ 88 w 2601"/>
                  <a:gd name="T27" fmla="*/ 16 h 1943"/>
                  <a:gd name="T28" fmla="*/ 100 w 2601"/>
                  <a:gd name="T29" fmla="*/ 13 h 1943"/>
                  <a:gd name="T30" fmla="*/ 124 w 2601"/>
                  <a:gd name="T31" fmla="*/ 16 h 1943"/>
                  <a:gd name="T32" fmla="*/ 146 w 2601"/>
                  <a:gd name="T33" fmla="*/ 24 h 1943"/>
                  <a:gd name="T34" fmla="*/ 154 w 2601"/>
                  <a:gd name="T35" fmla="*/ 33 h 1943"/>
                  <a:gd name="T36" fmla="*/ 132 w 2601"/>
                  <a:gd name="T37" fmla="*/ 98 h 19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01" h="1943">
                    <a:moveTo>
                      <a:pt x="2223" y="1943"/>
                    </a:moveTo>
                    <a:cubicBezTo>
                      <a:pt x="2212" y="1894"/>
                      <a:pt x="2170" y="1840"/>
                      <a:pt x="2087" y="1778"/>
                    </a:cubicBezTo>
                    <a:cubicBezTo>
                      <a:pt x="1986" y="1724"/>
                      <a:pt x="1856" y="1665"/>
                      <a:pt x="1715" y="1617"/>
                    </a:cubicBezTo>
                    <a:cubicBezTo>
                      <a:pt x="1559" y="1578"/>
                      <a:pt x="1430" y="1562"/>
                      <a:pt x="1311" y="1551"/>
                    </a:cubicBezTo>
                    <a:cubicBezTo>
                      <a:pt x="1204" y="1559"/>
                      <a:pt x="1135" y="1580"/>
                      <a:pt x="1112" y="1619"/>
                    </a:cubicBezTo>
                    <a:cubicBezTo>
                      <a:pt x="1081" y="1652"/>
                      <a:pt x="1011" y="1677"/>
                      <a:pt x="914" y="1679"/>
                    </a:cubicBezTo>
                    <a:cubicBezTo>
                      <a:pt x="795" y="1669"/>
                      <a:pt x="659" y="1647"/>
                      <a:pt x="509" y="1617"/>
                    </a:cubicBezTo>
                    <a:cubicBezTo>
                      <a:pt x="362" y="1560"/>
                      <a:pt x="239" y="1507"/>
                      <a:pt x="134" y="1452"/>
                    </a:cubicBezTo>
                    <a:cubicBezTo>
                      <a:pt x="46" y="1395"/>
                      <a:pt x="4" y="1337"/>
                      <a:pt x="0" y="1294"/>
                    </a:cubicBezTo>
                    <a:lnTo>
                      <a:pt x="377" y="0"/>
                    </a:lnTo>
                    <a:cubicBezTo>
                      <a:pt x="380" y="46"/>
                      <a:pt x="423" y="100"/>
                      <a:pt x="511" y="157"/>
                    </a:cubicBezTo>
                    <a:cubicBezTo>
                      <a:pt x="616" y="216"/>
                      <a:pt x="739" y="269"/>
                      <a:pt x="885" y="326"/>
                    </a:cubicBezTo>
                    <a:cubicBezTo>
                      <a:pt x="1036" y="356"/>
                      <a:pt x="1172" y="378"/>
                      <a:pt x="1291" y="385"/>
                    </a:cubicBezTo>
                    <a:cubicBezTo>
                      <a:pt x="1389" y="382"/>
                      <a:pt x="1458" y="360"/>
                      <a:pt x="1489" y="324"/>
                    </a:cubicBezTo>
                    <a:cubicBezTo>
                      <a:pt x="1512" y="289"/>
                      <a:pt x="1582" y="264"/>
                      <a:pt x="1689" y="257"/>
                    </a:cubicBezTo>
                    <a:cubicBezTo>
                      <a:pt x="1807" y="267"/>
                      <a:pt x="1935" y="287"/>
                      <a:pt x="2092" y="325"/>
                    </a:cubicBezTo>
                    <a:cubicBezTo>
                      <a:pt x="2233" y="374"/>
                      <a:pt x="2363" y="429"/>
                      <a:pt x="2465" y="483"/>
                    </a:cubicBezTo>
                    <a:cubicBezTo>
                      <a:pt x="2547" y="545"/>
                      <a:pt x="2589" y="603"/>
                      <a:pt x="2601" y="648"/>
                    </a:cubicBezTo>
                    <a:lnTo>
                      <a:pt x="2223" y="1943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" name="Line 179"/>
            <p:cNvSpPr>
              <a:spLocks noChangeShapeType="1"/>
            </p:cNvSpPr>
            <p:nvPr/>
          </p:nvSpPr>
          <p:spPr bwMode="auto">
            <a:xfrm flipH="1">
              <a:off x="1252538" y="2986088"/>
              <a:ext cx="84137" cy="2540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" name="Rectangle 92"/>
          <p:cNvSpPr>
            <a:spLocks noChangeArrowheads="1"/>
          </p:cNvSpPr>
          <p:nvPr/>
        </p:nvSpPr>
        <p:spPr bwMode="auto">
          <a:xfrm>
            <a:off x="4451310" y="4374771"/>
            <a:ext cx="402354" cy="11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738" b="1" dirty="0">
                <a:solidFill>
                  <a:srgbClr val="000000"/>
                </a:solidFill>
              </a:rPr>
              <a:t>2011/3</a:t>
            </a:r>
            <a:endParaRPr lang="en-US" altLang="zh-CN" sz="1846" dirty="0"/>
          </a:p>
        </p:txBody>
      </p:sp>
      <p:grpSp>
        <p:nvGrpSpPr>
          <p:cNvPr id="86" name="组合 85"/>
          <p:cNvGrpSpPr/>
          <p:nvPr/>
        </p:nvGrpSpPr>
        <p:grpSpPr>
          <a:xfrm>
            <a:off x="4132457" y="4288712"/>
            <a:ext cx="276957" cy="234462"/>
            <a:chOff x="1252538" y="2986088"/>
            <a:chExt cx="300037" cy="254000"/>
          </a:xfrm>
        </p:grpSpPr>
        <p:grpSp>
          <p:nvGrpSpPr>
            <p:cNvPr id="87" name="Group 172"/>
            <p:cNvGrpSpPr>
              <a:grpSpLocks/>
            </p:cNvGrpSpPr>
            <p:nvPr/>
          </p:nvGrpSpPr>
          <p:grpSpPr bwMode="auto">
            <a:xfrm>
              <a:off x="1308100" y="2987675"/>
              <a:ext cx="244475" cy="155575"/>
              <a:chOff x="728" y="1986"/>
              <a:chExt cx="154" cy="98"/>
            </a:xfrm>
          </p:grpSpPr>
          <p:sp>
            <p:nvSpPr>
              <p:cNvPr id="93" name="Freeform 173"/>
              <p:cNvSpPr>
                <a:spLocks/>
              </p:cNvSpPr>
              <p:nvPr/>
            </p:nvSpPr>
            <p:spPr bwMode="auto">
              <a:xfrm>
                <a:off x="728" y="1986"/>
                <a:ext cx="154" cy="98"/>
              </a:xfrm>
              <a:custGeom>
                <a:avLst/>
                <a:gdLst>
                  <a:gd name="T0" fmla="*/ 132 w 2601"/>
                  <a:gd name="T1" fmla="*/ 98 h 1943"/>
                  <a:gd name="T2" fmla="*/ 124 w 2601"/>
                  <a:gd name="T3" fmla="*/ 90 h 1943"/>
                  <a:gd name="T4" fmla="*/ 102 w 2601"/>
                  <a:gd name="T5" fmla="*/ 82 h 1943"/>
                  <a:gd name="T6" fmla="*/ 78 w 2601"/>
                  <a:gd name="T7" fmla="*/ 78 h 1943"/>
                  <a:gd name="T8" fmla="*/ 66 w 2601"/>
                  <a:gd name="T9" fmla="*/ 82 h 1943"/>
                  <a:gd name="T10" fmla="*/ 54 w 2601"/>
                  <a:gd name="T11" fmla="*/ 85 h 1943"/>
                  <a:gd name="T12" fmla="*/ 30 w 2601"/>
                  <a:gd name="T13" fmla="*/ 82 h 1943"/>
                  <a:gd name="T14" fmla="*/ 8 w 2601"/>
                  <a:gd name="T15" fmla="*/ 73 h 1943"/>
                  <a:gd name="T16" fmla="*/ 0 w 2601"/>
                  <a:gd name="T17" fmla="*/ 65 h 1943"/>
                  <a:gd name="T18" fmla="*/ 22 w 2601"/>
                  <a:gd name="T19" fmla="*/ 0 h 1943"/>
                  <a:gd name="T20" fmla="*/ 30 w 2601"/>
                  <a:gd name="T21" fmla="*/ 8 h 1943"/>
                  <a:gd name="T22" fmla="*/ 52 w 2601"/>
                  <a:gd name="T23" fmla="*/ 16 h 1943"/>
                  <a:gd name="T24" fmla="*/ 76 w 2601"/>
                  <a:gd name="T25" fmla="*/ 19 h 1943"/>
                  <a:gd name="T26" fmla="*/ 88 w 2601"/>
                  <a:gd name="T27" fmla="*/ 16 h 1943"/>
                  <a:gd name="T28" fmla="*/ 100 w 2601"/>
                  <a:gd name="T29" fmla="*/ 13 h 1943"/>
                  <a:gd name="T30" fmla="*/ 124 w 2601"/>
                  <a:gd name="T31" fmla="*/ 16 h 1943"/>
                  <a:gd name="T32" fmla="*/ 146 w 2601"/>
                  <a:gd name="T33" fmla="*/ 24 h 1943"/>
                  <a:gd name="T34" fmla="*/ 154 w 2601"/>
                  <a:gd name="T35" fmla="*/ 33 h 1943"/>
                  <a:gd name="T36" fmla="*/ 132 w 2601"/>
                  <a:gd name="T37" fmla="*/ 98 h 19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01" h="1943">
                    <a:moveTo>
                      <a:pt x="2223" y="1943"/>
                    </a:moveTo>
                    <a:cubicBezTo>
                      <a:pt x="2212" y="1894"/>
                      <a:pt x="2170" y="1840"/>
                      <a:pt x="2087" y="1778"/>
                    </a:cubicBezTo>
                    <a:cubicBezTo>
                      <a:pt x="1986" y="1724"/>
                      <a:pt x="1856" y="1665"/>
                      <a:pt x="1715" y="1617"/>
                    </a:cubicBezTo>
                    <a:cubicBezTo>
                      <a:pt x="1559" y="1578"/>
                      <a:pt x="1430" y="1562"/>
                      <a:pt x="1311" y="1551"/>
                    </a:cubicBezTo>
                    <a:cubicBezTo>
                      <a:pt x="1204" y="1559"/>
                      <a:pt x="1135" y="1580"/>
                      <a:pt x="1112" y="1619"/>
                    </a:cubicBezTo>
                    <a:cubicBezTo>
                      <a:pt x="1081" y="1652"/>
                      <a:pt x="1011" y="1677"/>
                      <a:pt x="914" y="1679"/>
                    </a:cubicBezTo>
                    <a:cubicBezTo>
                      <a:pt x="795" y="1669"/>
                      <a:pt x="659" y="1647"/>
                      <a:pt x="509" y="1617"/>
                    </a:cubicBezTo>
                    <a:cubicBezTo>
                      <a:pt x="362" y="1560"/>
                      <a:pt x="239" y="1507"/>
                      <a:pt x="134" y="1452"/>
                    </a:cubicBezTo>
                    <a:cubicBezTo>
                      <a:pt x="46" y="1395"/>
                      <a:pt x="4" y="1337"/>
                      <a:pt x="0" y="1294"/>
                    </a:cubicBezTo>
                    <a:lnTo>
                      <a:pt x="377" y="0"/>
                    </a:lnTo>
                    <a:cubicBezTo>
                      <a:pt x="380" y="46"/>
                      <a:pt x="423" y="100"/>
                      <a:pt x="511" y="157"/>
                    </a:cubicBezTo>
                    <a:cubicBezTo>
                      <a:pt x="616" y="216"/>
                      <a:pt x="739" y="269"/>
                      <a:pt x="885" y="326"/>
                    </a:cubicBezTo>
                    <a:cubicBezTo>
                      <a:pt x="1036" y="356"/>
                      <a:pt x="1172" y="378"/>
                      <a:pt x="1291" y="385"/>
                    </a:cubicBezTo>
                    <a:cubicBezTo>
                      <a:pt x="1389" y="382"/>
                      <a:pt x="1458" y="360"/>
                      <a:pt x="1489" y="324"/>
                    </a:cubicBezTo>
                    <a:cubicBezTo>
                      <a:pt x="1512" y="289"/>
                      <a:pt x="1582" y="264"/>
                      <a:pt x="1689" y="257"/>
                    </a:cubicBezTo>
                    <a:cubicBezTo>
                      <a:pt x="1807" y="267"/>
                      <a:pt x="1935" y="287"/>
                      <a:pt x="2092" y="325"/>
                    </a:cubicBezTo>
                    <a:cubicBezTo>
                      <a:pt x="2233" y="374"/>
                      <a:pt x="2363" y="429"/>
                      <a:pt x="2465" y="483"/>
                    </a:cubicBezTo>
                    <a:cubicBezTo>
                      <a:pt x="2547" y="545"/>
                      <a:pt x="2589" y="603"/>
                      <a:pt x="2601" y="648"/>
                    </a:cubicBezTo>
                    <a:lnTo>
                      <a:pt x="2223" y="1943"/>
                    </a:lnTo>
                    <a:close/>
                  </a:path>
                </a:pathLst>
              </a:custGeom>
              <a:solidFill>
                <a:srgbClr val="E51B2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174"/>
              <p:cNvSpPr>
                <a:spLocks/>
              </p:cNvSpPr>
              <p:nvPr/>
            </p:nvSpPr>
            <p:spPr bwMode="auto">
              <a:xfrm>
                <a:off x="728" y="1986"/>
                <a:ext cx="154" cy="98"/>
              </a:xfrm>
              <a:custGeom>
                <a:avLst/>
                <a:gdLst>
                  <a:gd name="T0" fmla="*/ 132 w 2601"/>
                  <a:gd name="T1" fmla="*/ 98 h 1943"/>
                  <a:gd name="T2" fmla="*/ 124 w 2601"/>
                  <a:gd name="T3" fmla="*/ 90 h 1943"/>
                  <a:gd name="T4" fmla="*/ 102 w 2601"/>
                  <a:gd name="T5" fmla="*/ 82 h 1943"/>
                  <a:gd name="T6" fmla="*/ 78 w 2601"/>
                  <a:gd name="T7" fmla="*/ 78 h 1943"/>
                  <a:gd name="T8" fmla="*/ 66 w 2601"/>
                  <a:gd name="T9" fmla="*/ 82 h 1943"/>
                  <a:gd name="T10" fmla="*/ 54 w 2601"/>
                  <a:gd name="T11" fmla="*/ 85 h 1943"/>
                  <a:gd name="T12" fmla="*/ 30 w 2601"/>
                  <a:gd name="T13" fmla="*/ 82 h 1943"/>
                  <a:gd name="T14" fmla="*/ 8 w 2601"/>
                  <a:gd name="T15" fmla="*/ 73 h 1943"/>
                  <a:gd name="T16" fmla="*/ 0 w 2601"/>
                  <a:gd name="T17" fmla="*/ 65 h 1943"/>
                  <a:gd name="T18" fmla="*/ 22 w 2601"/>
                  <a:gd name="T19" fmla="*/ 0 h 1943"/>
                  <a:gd name="T20" fmla="*/ 30 w 2601"/>
                  <a:gd name="T21" fmla="*/ 8 h 1943"/>
                  <a:gd name="T22" fmla="*/ 52 w 2601"/>
                  <a:gd name="T23" fmla="*/ 16 h 1943"/>
                  <a:gd name="T24" fmla="*/ 76 w 2601"/>
                  <a:gd name="T25" fmla="*/ 19 h 1943"/>
                  <a:gd name="T26" fmla="*/ 88 w 2601"/>
                  <a:gd name="T27" fmla="*/ 16 h 1943"/>
                  <a:gd name="T28" fmla="*/ 100 w 2601"/>
                  <a:gd name="T29" fmla="*/ 13 h 1943"/>
                  <a:gd name="T30" fmla="*/ 124 w 2601"/>
                  <a:gd name="T31" fmla="*/ 16 h 1943"/>
                  <a:gd name="T32" fmla="*/ 146 w 2601"/>
                  <a:gd name="T33" fmla="*/ 24 h 1943"/>
                  <a:gd name="T34" fmla="*/ 154 w 2601"/>
                  <a:gd name="T35" fmla="*/ 33 h 1943"/>
                  <a:gd name="T36" fmla="*/ 132 w 2601"/>
                  <a:gd name="T37" fmla="*/ 98 h 19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01" h="1943">
                    <a:moveTo>
                      <a:pt x="2223" y="1943"/>
                    </a:moveTo>
                    <a:cubicBezTo>
                      <a:pt x="2212" y="1894"/>
                      <a:pt x="2170" y="1840"/>
                      <a:pt x="2087" y="1778"/>
                    </a:cubicBezTo>
                    <a:cubicBezTo>
                      <a:pt x="1986" y="1724"/>
                      <a:pt x="1856" y="1665"/>
                      <a:pt x="1715" y="1617"/>
                    </a:cubicBezTo>
                    <a:cubicBezTo>
                      <a:pt x="1559" y="1578"/>
                      <a:pt x="1430" y="1562"/>
                      <a:pt x="1311" y="1551"/>
                    </a:cubicBezTo>
                    <a:cubicBezTo>
                      <a:pt x="1204" y="1559"/>
                      <a:pt x="1135" y="1580"/>
                      <a:pt x="1112" y="1619"/>
                    </a:cubicBezTo>
                    <a:cubicBezTo>
                      <a:pt x="1081" y="1652"/>
                      <a:pt x="1011" y="1677"/>
                      <a:pt x="914" y="1679"/>
                    </a:cubicBezTo>
                    <a:cubicBezTo>
                      <a:pt x="795" y="1669"/>
                      <a:pt x="659" y="1647"/>
                      <a:pt x="509" y="1617"/>
                    </a:cubicBezTo>
                    <a:cubicBezTo>
                      <a:pt x="362" y="1560"/>
                      <a:pt x="239" y="1507"/>
                      <a:pt x="134" y="1452"/>
                    </a:cubicBezTo>
                    <a:cubicBezTo>
                      <a:pt x="46" y="1395"/>
                      <a:pt x="4" y="1337"/>
                      <a:pt x="0" y="1294"/>
                    </a:cubicBezTo>
                    <a:lnTo>
                      <a:pt x="377" y="0"/>
                    </a:lnTo>
                    <a:cubicBezTo>
                      <a:pt x="380" y="46"/>
                      <a:pt x="423" y="100"/>
                      <a:pt x="511" y="157"/>
                    </a:cubicBezTo>
                    <a:cubicBezTo>
                      <a:pt x="616" y="216"/>
                      <a:pt x="739" y="269"/>
                      <a:pt x="885" y="326"/>
                    </a:cubicBezTo>
                    <a:cubicBezTo>
                      <a:pt x="1036" y="356"/>
                      <a:pt x="1172" y="378"/>
                      <a:pt x="1291" y="385"/>
                    </a:cubicBezTo>
                    <a:cubicBezTo>
                      <a:pt x="1389" y="382"/>
                      <a:pt x="1458" y="360"/>
                      <a:pt x="1489" y="324"/>
                    </a:cubicBezTo>
                    <a:cubicBezTo>
                      <a:pt x="1512" y="289"/>
                      <a:pt x="1582" y="264"/>
                      <a:pt x="1689" y="257"/>
                    </a:cubicBezTo>
                    <a:cubicBezTo>
                      <a:pt x="1807" y="267"/>
                      <a:pt x="1935" y="287"/>
                      <a:pt x="2092" y="325"/>
                    </a:cubicBezTo>
                    <a:cubicBezTo>
                      <a:pt x="2233" y="374"/>
                      <a:pt x="2363" y="429"/>
                      <a:pt x="2465" y="483"/>
                    </a:cubicBezTo>
                    <a:cubicBezTo>
                      <a:pt x="2547" y="545"/>
                      <a:pt x="2589" y="603"/>
                      <a:pt x="2601" y="648"/>
                    </a:cubicBezTo>
                    <a:lnTo>
                      <a:pt x="2223" y="1943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Line 175"/>
            <p:cNvSpPr>
              <a:spLocks noChangeShapeType="1"/>
            </p:cNvSpPr>
            <p:nvPr/>
          </p:nvSpPr>
          <p:spPr bwMode="auto">
            <a:xfrm flipH="1">
              <a:off x="1252538" y="2986088"/>
              <a:ext cx="84137" cy="2540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9" name="Group 176"/>
            <p:cNvGrpSpPr>
              <a:grpSpLocks/>
            </p:cNvGrpSpPr>
            <p:nvPr/>
          </p:nvGrpSpPr>
          <p:grpSpPr bwMode="auto">
            <a:xfrm>
              <a:off x="1308100" y="2987675"/>
              <a:ext cx="244475" cy="155575"/>
              <a:chOff x="728" y="1986"/>
              <a:chExt cx="154" cy="98"/>
            </a:xfrm>
          </p:grpSpPr>
          <p:sp>
            <p:nvSpPr>
              <p:cNvPr id="91" name="Freeform 177"/>
              <p:cNvSpPr>
                <a:spLocks/>
              </p:cNvSpPr>
              <p:nvPr/>
            </p:nvSpPr>
            <p:spPr bwMode="auto">
              <a:xfrm>
                <a:off x="728" y="1986"/>
                <a:ext cx="154" cy="98"/>
              </a:xfrm>
              <a:custGeom>
                <a:avLst/>
                <a:gdLst>
                  <a:gd name="T0" fmla="*/ 132 w 2601"/>
                  <a:gd name="T1" fmla="*/ 98 h 1943"/>
                  <a:gd name="T2" fmla="*/ 124 w 2601"/>
                  <a:gd name="T3" fmla="*/ 90 h 1943"/>
                  <a:gd name="T4" fmla="*/ 102 w 2601"/>
                  <a:gd name="T5" fmla="*/ 82 h 1943"/>
                  <a:gd name="T6" fmla="*/ 78 w 2601"/>
                  <a:gd name="T7" fmla="*/ 78 h 1943"/>
                  <a:gd name="T8" fmla="*/ 66 w 2601"/>
                  <a:gd name="T9" fmla="*/ 82 h 1943"/>
                  <a:gd name="T10" fmla="*/ 54 w 2601"/>
                  <a:gd name="T11" fmla="*/ 85 h 1943"/>
                  <a:gd name="T12" fmla="*/ 30 w 2601"/>
                  <a:gd name="T13" fmla="*/ 82 h 1943"/>
                  <a:gd name="T14" fmla="*/ 8 w 2601"/>
                  <a:gd name="T15" fmla="*/ 73 h 1943"/>
                  <a:gd name="T16" fmla="*/ 0 w 2601"/>
                  <a:gd name="T17" fmla="*/ 65 h 1943"/>
                  <a:gd name="T18" fmla="*/ 22 w 2601"/>
                  <a:gd name="T19" fmla="*/ 0 h 1943"/>
                  <a:gd name="T20" fmla="*/ 30 w 2601"/>
                  <a:gd name="T21" fmla="*/ 8 h 1943"/>
                  <a:gd name="T22" fmla="*/ 52 w 2601"/>
                  <a:gd name="T23" fmla="*/ 16 h 1943"/>
                  <a:gd name="T24" fmla="*/ 76 w 2601"/>
                  <a:gd name="T25" fmla="*/ 19 h 1943"/>
                  <a:gd name="T26" fmla="*/ 88 w 2601"/>
                  <a:gd name="T27" fmla="*/ 16 h 1943"/>
                  <a:gd name="T28" fmla="*/ 100 w 2601"/>
                  <a:gd name="T29" fmla="*/ 13 h 1943"/>
                  <a:gd name="T30" fmla="*/ 124 w 2601"/>
                  <a:gd name="T31" fmla="*/ 16 h 1943"/>
                  <a:gd name="T32" fmla="*/ 146 w 2601"/>
                  <a:gd name="T33" fmla="*/ 24 h 1943"/>
                  <a:gd name="T34" fmla="*/ 154 w 2601"/>
                  <a:gd name="T35" fmla="*/ 33 h 1943"/>
                  <a:gd name="T36" fmla="*/ 132 w 2601"/>
                  <a:gd name="T37" fmla="*/ 98 h 19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01" h="1943">
                    <a:moveTo>
                      <a:pt x="2223" y="1943"/>
                    </a:moveTo>
                    <a:cubicBezTo>
                      <a:pt x="2212" y="1894"/>
                      <a:pt x="2170" y="1840"/>
                      <a:pt x="2087" y="1778"/>
                    </a:cubicBezTo>
                    <a:cubicBezTo>
                      <a:pt x="1986" y="1724"/>
                      <a:pt x="1856" y="1665"/>
                      <a:pt x="1715" y="1617"/>
                    </a:cubicBezTo>
                    <a:cubicBezTo>
                      <a:pt x="1559" y="1578"/>
                      <a:pt x="1430" y="1562"/>
                      <a:pt x="1311" y="1551"/>
                    </a:cubicBezTo>
                    <a:cubicBezTo>
                      <a:pt x="1204" y="1559"/>
                      <a:pt x="1135" y="1580"/>
                      <a:pt x="1112" y="1619"/>
                    </a:cubicBezTo>
                    <a:cubicBezTo>
                      <a:pt x="1081" y="1652"/>
                      <a:pt x="1011" y="1677"/>
                      <a:pt x="914" y="1679"/>
                    </a:cubicBezTo>
                    <a:cubicBezTo>
                      <a:pt x="795" y="1669"/>
                      <a:pt x="659" y="1647"/>
                      <a:pt x="509" y="1617"/>
                    </a:cubicBezTo>
                    <a:cubicBezTo>
                      <a:pt x="362" y="1560"/>
                      <a:pt x="239" y="1507"/>
                      <a:pt x="134" y="1452"/>
                    </a:cubicBezTo>
                    <a:cubicBezTo>
                      <a:pt x="46" y="1395"/>
                      <a:pt x="4" y="1337"/>
                      <a:pt x="0" y="1294"/>
                    </a:cubicBezTo>
                    <a:lnTo>
                      <a:pt x="377" y="0"/>
                    </a:lnTo>
                    <a:cubicBezTo>
                      <a:pt x="380" y="46"/>
                      <a:pt x="423" y="100"/>
                      <a:pt x="511" y="157"/>
                    </a:cubicBezTo>
                    <a:cubicBezTo>
                      <a:pt x="616" y="216"/>
                      <a:pt x="739" y="269"/>
                      <a:pt x="885" y="326"/>
                    </a:cubicBezTo>
                    <a:cubicBezTo>
                      <a:pt x="1036" y="356"/>
                      <a:pt x="1172" y="378"/>
                      <a:pt x="1291" y="385"/>
                    </a:cubicBezTo>
                    <a:cubicBezTo>
                      <a:pt x="1389" y="382"/>
                      <a:pt x="1458" y="360"/>
                      <a:pt x="1489" y="324"/>
                    </a:cubicBezTo>
                    <a:cubicBezTo>
                      <a:pt x="1512" y="289"/>
                      <a:pt x="1582" y="264"/>
                      <a:pt x="1689" y="257"/>
                    </a:cubicBezTo>
                    <a:cubicBezTo>
                      <a:pt x="1807" y="267"/>
                      <a:pt x="1935" y="287"/>
                      <a:pt x="2092" y="325"/>
                    </a:cubicBezTo>
                    <a:cubicBezTo>
                      <a:pt x="2233" y="374"/>
                      <a:pt x="2363" y="429"/>
                      <a:pt x="2465" y="483"/>
                    </a:cubicBezTo>
                    <a:cubicBezTo>
                      <a:pt x="2547" y="545"/>
                      <a:pt x="2589" y="603"/>
                      <a:pt x="2601" y="648"/>
                    </a:cubicBezTo>
                    <a:lnTo>
                      <a:pt x="2223" y="1943"/>
                    </a:lnTo>
                    <a:close/>
                  </a:path>
                </a:pathLst>
              </a:custGeom>
              <a:solidFill>
                <a:srgbClr val="E51B2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78"/>
              <p:cNvSpPr>
                <a:spLocks/>
              </p:cNvSpPr>
              <p:nvPr/>
            </p:nvSpPr>
            <p:spPr bwMode="auto">
              <a:xfrm>
                <a:off x="728" y="1986"/>
                <a:ext cx="154" cy="98"/>
              </a:xfrm>
              <a:custGeom>
                <a:avLst/>
                <a:gdLst>
                  <a:gd name="T0" fmla="*/ 132 w 2601"/>
                  <a:gd name="T1" fmla="*/ 98 h 1943"/>
                  <a:gd name="T2" fmla="*/ 124 w 2601"/>
                  <a:gd name="T3" fmla="*/ 90 h 1943"/>
                  <a:gd name="T4" fmla="*/ 102 w 2601"/>
                  <a:gd name="T5" fmla="*/ 82 h 1943"/>
                  <a:gd name="T6" fmla="*/ 78 w 2601"/>
                  <a:gd name="T7" fmla="*/ 78 h 1943"/>
                  <a:gd name="T8" fmla="*/ 66 w 2601"/>
                  <a:gd name="T9" fmla="*/ 82 h 1943"/>
                  <a:gd name="T10" fmla="*/ 54 w 2601"/>
                  <a:gd name="T11" fmla="*/ 85 h 1943"/>
                  <a:gd name="T12" fmla="*/ 30 w 2601"/>
                  <a:gd name="T13" fmla="*/ 82 h 1943"/>
                  <a:gd name="T14" fmla="*/ 8 w 2601"/>
                  <a:gd name="T15" fmla="*/ 73 h 1943"/>
                  <a:gd name="T16" fmla="*/ 0 w 2601"/>
                  <a:gd name="T17" fmla="*/ 65 h 1943"/>
                  <a:gd name="T18" fmla="*/ 22 w 2601"/>
                  <a:gd name="T19" fmla="*/ 0 h 1943"/>
                  <a:gd name="T20" fmla="*/ 30 w 2601"/>
                  <a:gd name="T21" fmla="*/ 8 h 1943"/>
                  <a:gd name="T22" fmla="*/ 52 w 2601"/>
                  <a:gd name="T23" fmla="*/ 16 h 1943"/>
                  <a:gd name="T24" fmla="*/ 76 w 2601"/>
                  <a:gd name="T25" fmla="*/ 19 h 1943"/>
                  <a:gd name="T26" fmla="*/ 88 w 2601"/>
                  <a:gd name="T27" fmla="*/ 16 h 1943"/>
                  <a:gd name="T28" fmla="*/ 100 w 2601"/>
                  <a:gd name="T29" fmla="*/ 13 h 1943"/>
                  <a:gd name="T30" fmla="*/ 124 w 2601"/>
                  <a:gd name="T31" fmla="*/ 16 h 1943"/>
                  <a:gd name="T32" fmla="*/ 146 w 2601"/>
                  <a:gd name="T33" fmla="*/ 24 h 1943"/>
                  <a:gd name="T34" fmla="*/ 154 w 2601"/>
                  <a:gd name="T35" fmla="*/ 33 h 1943"/>
                  <a:gd name="T36" fmla="*/ 132 w 2601"/>
                  <a:gd name="T37" fmla="*/ 98 h 19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01" h="1943">
                    <a:moveTo>
                      <a:pt x="2223" y="1943"/>
                    </a:moveTo>
                    <a:cubicBezTo>
                      <a:pt x="2212" y="1894"/>
                      <a:pt x="2170" y="1840"/>
                      <a:pt x="2087" y="1778"/>
                    </a:cubicBezTo>
                    <a:cubicBezTo>
                      <a:pt x="1986" y="1724"/>
                      <a:pt x="1856" y="1665"/>
                      <a:pt x="1715" y="1617"/>
                    </a:cubicBezTo>
                    <a:cubicBezTo>
                      <a:pt x="1559" y="1578"/>
                      <a:pt x="1430" y="1562"/>
                      <a:pt x="1311" y="1551"/>
                    </a:cubicBezTo>
                    <a:cubicBezTo>
                      <a:pt x="1204" y="1559"/>
                      <a:pt x="1135" y="1580"/>
                      <a:pt x="1112" y="1619"/>
                    </a:cubicBezTo>
                    <a:cubicBezTo>
                      <a:pt x="1081" y="1652"/>
                      <a:pt x="1011" y="1677"/>
                      <a:pt x="914" y="1679"/>
                    </a:cubicBezTo>
                    <a:cubicBezTo>
                      <a:pt x="795" y="1669"/>
                      <a:pt x="659" y="1647"/>
                      <a:pt x="509" y="1617"/>
                    </a:cubicBezTo>
                    <a:cubicBezTo>
                      <a:pt x="362" y="1560"/>
                      <a:pt x="239" y="1507"/>
                      <a:pt x="134" y="1452"/>
                    </a:cubicBezTo>
                    <a:cubicBezTo>
                      <a:pt x="46" y="1395"/>
                      <a:pt x="4" y="1337"/>
                      <a:pt x="0" y="1294"/>
                    </a:cubicBezTo>
                    <a:lnTo>
                      <a:pt x="377" y="0"/>
                    </a:lnTo>
                    <a:cubicBezTo>
                      <a:pt x="380" y="46"/>
                      <a:pt x="423" y="100"/>
                      <a:pt x="511" y="157"/>
                    </a:cubicBezTo>
                    <a:cubicBezTo>
                      <a:pt x="616" y="216"/>
                      <a:pt x="739" y="269"/>
                      <a:pt x="885" y="326"/>
                    </a:cubicBezTo>
                    <a:cubicBezTo>
                      <a:pt x="1036" y="356"/>
                      <a:pt x="1172" y="378"/>
                      <a:pt x="1291" y="385"/>
                    </a:cubicBezTo>
                    <a:cubicBezTo>
                      <a:pt x="1389" y="382"/>
                      <a:pt x="1458" y="360"/>
                      <a:pt x="1489" y="324"/>
                    </a:cubicBezTo>
                    <a:cubicBezTo>
                      <a:pt x="1512" y="289"/>
                      <a:pt x="1582" y="264"/>
                      <a:pt x="1689" y="257"/>
                    </a:cubicBezTo>
                    <a:cubicBezTo>
                      <a:pt x="1807" y="267"/>
                      <a:pt x="1935" y="287"/>
                      <a:pt x="2092" y="325"/>
                    </a:cubicBezTo>
                    <a:cubicBezTo>
                      <a:pt x="2233" y="374"/>
                      <a:pt x="2363" y="429"/>
                      <a:pt x="2465" y="483"/>
                    </a:cubicBezTo>
                    <a:cubicBezTo>
                      <a:pt x="2547" y="545"/>
                      <a:pt x="2589" y="603"/>
                      <a:pt x="2601" y="648"/>
                    </a:cubicBezTo>
                    <a:lnTo>
                      <a:pt x="2223" y="1943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Line 179"/>
            <p:cNvSpPr>
              <a:spLocks noChangeShapeType="1"/>
            </p:cNvSpPr>
            <p:nvPr/>
          </p:nvSpPr>
          <p:spPr bwMode="auto">
            <a:xfrm flipH="1">
              <a:off x="1252538" y="2986088"/>
              <a:ext cx="84137" cy="2540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88"/>
          <p:cNvGrpSpPr>
            <a:grpSpLocks/>
          </p:cNvGrpSpPr>
          <p:nvPr/>
        </p:nvGrpSpPr>
        <p:grpSpPr bwMode="auto">
          <a:xfrm>
            <a:off x="4061518" y="4572000"/>
            <a:ext cx="1297600" cy="277693"/>
            <a:chOff x="956" y="2000"/>
            <a:chExt cx="1482" cy="122"/>
          </a:xfrm>
        </p:grpSpPr>
        <p:sp>
          <p:nvSpPr>
            <p:cNvPr id="96" name="Freeform 89"/>
            <p:cNvSpPr>
              <a:spLocks/>
            </p:cNvSpPr>
            <p:nvPr/>
          </p:nvSpPr>
          <p:spPr bwMode="auto">
            <a:xfrm>
              <a:off x="956" y="2000"/>
              <a:ext cx="1482" cy="122"/>
            </a:xfrm>
            <a:prstGeom prst="roundRect">
              <a:avLst/>
            </a:prstGeom>
            <a:solidFill>
              <a:srgbClr val="B0C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0"/>
            <p:cNvSpPr>
              <a:spLocks/>
            </p:cNvSpPr>
            <p:nvPr/>
          </p:nvSpPr>
          <p:spPr bwMode="auto">
            <a:xfrm>
              <a:off x="956" y="2000"/>
              <a:ext cx="1482" cy="122"/>
            </a:xfrm>
            <a:prstGeom prst="roundRect">
              <a:avLst/>
            </a:prstGeom>
            <a:noFill/>
            <a:ln w="12700" cap="rnd">
              <a:solidFill>
                <a:srgbClr val="B0CA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" name="Rectangle 91"/>
          <p:cNvSpPr>
            <a:spLocks noChangeArrowheads="1"/>
          </p:cNvSpPr>
          <p:nvPr/>
        </p:nvSpPr>
        <p:spPr bwMode="auto">
          <a:xfrm>
            <a:off x="4139917" y="4609436"/>
            <a:ext cx="998671" cy="17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1108" dirty="0"/>
              <a:t>建立</a:t>
            </a:r>
            <a:r>
              <a:rPr lang="zh-CN" altLang="en-US" sz="1108" dirty="0" smtClean="0"/>
              <a:t>深圳</a:t>
            </a:r>
            <a:r>
              <a:rPr lang="zh-CN" altLang="en-US" sz="1108" dirty="0"/>
              <a:t>分公司</a:t>
            </a:r>
          </a:p>
        </p:txBody>
      </p:sp>
      <p:grpSp>
        <p:nvGrpSpPr>
          <p:cNvPr id="99" name="Group 88"/>
          <p:cNvGrpSpPr>
            <a:grpSpLocks/>
          </p:cNvGrpSpPr>
          <p:nvPr/>
        </p:nvGrpSpPr>
        <p:grpSpPr bwMode="auto">
          <a:xfrm>
            <a:off x="5410200" y="5416128"/>
            <a:ext cx="1297600" cy="277693"/>
            <a:chOff x="956" y="2000"/>
            <a:chExt cx="1482" cy="122"/>
          </a:xfrm>
        </p:grpSpPr>
        <p:sp>
          <p:nvSpPr>
            <p:cNvPr id="100" name="Freeform 89"/>
            <p:cNvSpPr>
              <a:spLocks/>
            </p:cNvSpPr>
            <p:nvPr/>
          </p:nvSpPr>
          <p:spPr bwMode="auto">
            <a:xfrm>
              <a:off x="956" y="2000"/>
              <a:ext cx="1482" cy="122"/>
            </a:xfrm>
            <a:prstGeom prst="roundRect">
              <a:avLst/>
            </a:prstGeom>
            <a:solidFill>
              <a:srgbClr val="B0C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0"/>
            <p:cNvSpPr>
              <a:spLocks/>
            </p:cNvSpPr>
            <p:nvPr/>
          </p:nvSpPr>
          <p:spPr bwMode="auto">
            <a:xfrm>
              <a:off x="956" y="2000"/>
              <a:ext cx="1482" cy="122"/>
            </a:xfrm>
            <a:prstGeom prst="roundRect">
              <a:avLst/>
            </a:prstGeom>
            <a:noFill/>
            <a:ln w="12700" cap="rnd">
              <a:solidFill>
                <a:srgbClr val="B0CA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" name="Rectangle 91"/>
          <p:cNvSpPr>
            <a:spLocks noChangeArrowheads="1"/>
          </p:cNvSpPr>
          <p:nvPr/>
        </p:nvSpPr>
        <p:spPr bwMode="auto">
          <a:xfrm>
            <a:off x="5488599" y="5453564"/>
            <a:ext cx="998671" cy="17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108" dirty="0"/>
              <a:t>建立杭州办事处</a:t>
            </a:r>
          </a:p>
        </p:txBody>
      </p:sp>
      <p:sp>
        <p:nvSpPr>
          <p:cNvPr id="103" name="Rectangle 92"/>
          <p:cNvSpPr>
            <a:spLocks noChangeArrowheads="1"/>
          </p:cNvSpPr>
          <p:nvPr/>
        </p:nvSpPr>
        <p:spPr bwMode="auto">
          <a:xfrm>
            <a:off x="5799993" y="5267659"/>
            <a:ext cx="469680" cy="11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en-US" altLang="zh-CN" sz="738" b="1" dirty="0">
                <a:solidFill>
                  <a:srgbClr val="000000"/>
                </a:solidFill>
              </a:rPr>
              <a:t>2012/03</a:t>
            </a:r>
            <a:endParaRPr lang="en-US" altLang="zh-CN" sz="1846" dirty="0"/>
          </a:p>
        </p:txBody>
      </p:sp>
      <p:grpSp>
        <p:nvGrpSpPr>
          <p:cNvPr id="104" name="组合 103"/>
          <p:cNvGrpSpPr/>
          <p:nvPr/>
        </p:nvGrpSpPr>
        <p:grpSpPr>
          <a:xfrm>
            <a:off x="5481140" y="5181600"/>
            <a:ext cx="276957" cy="234462"/>
            <a:chOff x="1252538" y="2986088"/>
            <a:chExt cx="300037" cy="254000"/>
          </a:xfrm>
        </p:grpSpPr>
        <p:grpSp>
          <p:nvGrpSpPr>
            <p:cNvPr id="105" name="Group 172"/>
            <p:cNvGrpSpPr>
              <a:grpSpLocks/>
            </p:cNvGrpSpPr>
            <p:nvPr/>
          </p:nvGrpSpPr>
          <p:grpSpPr bwMode="auto">
            <a:xfrm>
              <a:off x="1308100" y="2987675"/>
              <a:ext cx="244475" cy="155575"/>
              <a:chOff x="728" y="1986"/>
              <a:chExt cx="154" cy="98"/>
            </a:xfrm>
          </p:grpSpPr>
          <p:sp>
            <p:nvSpPr>
              <p:cNvPr id="111" name="Freeform 173"/>
              <p:cNvSpPr>
                <a:spLocks/>
              </p:cNvSpPr>
              <p:nvPr/>
            </p:nvSpPr>
            <p:spPr bwMode="auto">
              <a:xfrm>
                <a:off x="728" y="1986"/>
                <a:ext cx="154" cy="98"/>
              </a:xfrm>
              <a:custGeom>
                <a:avLst/>
                <a:gdLst>
                  <a:gd name="T0" fmla="*/ 132 w 2601"/>
                  <a:gd name="T1" fmla="*/ 98 h 1943"/>
                  <a:gd name="T2" fmla="*/ 124 w 2601"/>
                  <a:gd name="T3" fmla="*/ 90 h 1943"/>
                  <a:gd name="T4" fmla="*/ 102 w 2601"/>
                  <a:gd name="T5" fmla="*/ 82 h 1943"/>
                  <a:gd name="T6" fmla="*/ 78 w 2601"/>
                  <a:gd name="T7" fmla="*/ 78 h 1943"/>
                  <a:gd name="T8" fmla="*/ 66 w 2601"/>
                  <a:gd name="T9" fmla="*/ 82 h 1943"/>
                  <a:gd name="T10" fmla="*/ 54 w 2601"/>
                  <a:gd name="T11" fmla="*/ 85 h 1943"/>
                  <a:gd name="T12" fmla="*/ 30 w 2601"/>
                  <a:gd name="T13" fmla="*/ 82 h 1943"/>
                  <a:gd name="T14" fmla="*/ 8 w 2601"/>
                  <a:gd name="T15" fmla="*/ 73 h 1943"/>
                  <a:gd name="T16" fmla="*/ 0 w 2601"/>
                  <a:gd name="T17" fmla="*/ 65 h 1943"/>
                  <a:gd name="T18" fmla="*/ 22 w 2601"/>
                  <a:gd name="T19" fmla="*/ 0 h 1943"/>
                  <a:gd name="T20" fmla="*/ 30 w 2601"/>
                  <a:gd name="T21" fmla="*/ 8 h 1943"/>
                  <a:gd name="T22" fmla="*/ 52 w 2601"/>
                  <a:gd name="T23" fmla="*/ 16 h 1943"/>
                  <a:gd name="T24" fmla="*/ 76 w 2601"/>
                  <a:gd name="T25" fmla="*/ 19 h 1943"/>
                  <a:gd name="T26" fmla="*/ 88 w 2601"/>
                  <a:gd name="T27" fmla="*/ 16 h 1943"/>
                  <a:gd name="T28" fmla="*/ 100 w 2601"/>
                  <a:gd name="T29" fmla="*/ 13 h 1943"/>
                  <a:gd name="T30" fmla="*/ 124 w 2601"/>
                  <a:gd name="T31" fmla="*/ 16 h 1943"/>
                  <a:gd name="T32" fmla="*/ 146 w 2601"/>
                  <a:gd name="T33" fmla="*/ 24 h 1943"/>
                  <a:gd name="T34" fmla="*/ 154 w 2601"/>
                  <a:gd name="T35" fmla="*/ 33 h 1943"/>
                  <a:gd name="T36" fmla="*/ 132 w 2601"/>
                  <a:gd name="T37" fmla="*/ 98 h 19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01" h="1943">
                    <a:moveTo>
                      <a:pt x="2223" y="1943"/>
                    </a:moveTo>
                    <a:cubicBezTo>
                      <a:pt x="2212" y="1894"/>
                      <a:pt x="2170" y="1840"/>
                      <a:pt x="2087" y="1778"/>
                    </a:cubicBezTo>
                    <a:cubicBezTo>
                      <a:pt x="1986" y="1724"/>
                      <a:pt x="1856" y="1665"/>
                      <a:pt x="1715" y="1617"/>
                    </a:cubicBezTo>
                    <a:cubicBezTo>
                      <a:pt x="1559" y="1578"/>
                      <a:pt x="1430" y="1562"/>
                      <a:pt x="1311" y="1551"/>
                    </a:cubicBezTo>
                    <a:cubicBezTo>
                      <a:pt x="1204" y="1559"/>
                      <a:pt x="1135" y="1580"/>
                      <a:pt x="1112" y="1619"/>
                    </a:cubicBezTo>
                    <a:cubicBezTo>
                      <a:pt x="1081" y="1652"/>
                      <a:pt x="1011" y="1677"/>
                      <a:pt x="914" y="1679"/>
                    </a:cubicBezTo>
                    <a:cubicBezTo>
                      <a:pt x="795" y="1669"/>
                      <a:pt x="659" y="1647"/>
                      <a:pt x="509" y="1617"/>
                    </a:cubicBezTo>
                    <a:cubicBezTo>
                      <a:pt x="362" y="1560"/>
                      <a:pt x="239" y="1507"/>
                      <a:pt x="134" y="1452"/>
                    </a:cubicBezTo>
                    <a:cubicBezTo>
                      <a:pt x="46" y="1395"/>
                      <a:pt x="4" y="1337"/>
                      <a:pt x="0" y="1294"/>
                    </a:cubicBezTo>
                    <a:lnTo>
                      <a:pt x="377" y="0"/>
                    </a:lnTo>
                    <a:cubicBezTo>
                      <a:pt x="380" y="46"/>
                      <a:pt x="423" y="100"/>
                      <a:pt x="511" y="157"/>
                    </a:cubicBezTo>
                    <a:cubicBezTo>
                      <a:pt x="616" y="216"/>
                      <a:pt x="739" y="269"/>
                      <a:pt x="885" y="326"/>
                    </a:cubicBezTo>
                    <a:cubicBezTo>
                      <a:pt x="1036" y="356"/>
                      <a:pt x="1172" y="378"/>
                      <a:pt x="1291" y="385"/>
                    </a:cubicBezTo>
                    <a:cubicBezTo>
                      <a:pt x="1389" y="382"/>
                      <a:pt x="1458" y="360"/>
                      <a:pt x="1489" y="324"/>
                    </a:cubicBezTo>
                    <a:cubicBezTo>
                      <a:pt x="1512" y="289"/>
                      <a:pt x="1582" y="264"/>
                      <a:pt x="1689" y="257"/>
                    </a:cubicBezTo>
                    <a:cubicBezTo>
                      <a:pt x="1807" y="267"/>
                      <a:pt x="1935" y="287"/>
                      <a:pt x="2092" y="325"/>
                    </a:cubicBezTo>
                    <a:cubicBezTo>
                      <a:pt x="2233" y="374"/>
                      <a:pt x="2363" y="429"/>
                      <a:pt x="2465" y="483"/>
                    </a:cubicBezTo>
                    <a:cubicBezTo>
                      <a:pt x="2547" y="545"/>
                      <a:pt x="2589" y="603"/>
                      <a:pt x="2601" y="648"/>
                    </a:cubicBezTo>
                    <a:lnTo>
                      <a:pt x="2223" y="1943"/>
                    </a:lnTo>
                    <a:close/>
                  </a:path>
                </a:pathLst>
              </a:custGeom>
              <a:solidFill>
                <a:srgbClr val="E51B2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74"/>
              <p:cNvSpPr>
                <a:spLocks/>
              </p:cNvSpPr>
              <p:nvPr/>
            </p:nvSpPr>
            <p:spPr bwMode="auto">
              <a:xfrm>
                <a:off x="728" y="1986"/>
                <a:ext cx="154" cy="98"/>
              </a:xfrm>
              <a:custGeom>
                <a:avLst/>
                <a:gdLst>
                  <a:gd name="T0" fmla="*/ 132 w 2601"/>
                  <a:gd name="T1" fmla="*/ 98 h 1943"/>
                  <a:gd name="T2" fmla="*/ 124 w 2601"/>
                  <a:gd name="T3" fmla="*/ 90 h 1943"/>
                  <a:gd name="T4" fmla="*/ 102 w 2601"/>
                  <a:gd name="T5" fmla="*/ 82 h 1943"/>
                  <a:gd name="T6" fmla="*/ 78 w 2601"/>
                  <a:gd name="T7" fmla="*/ 78 h 1943"/>
                  <a:gd name="T8" fmla="*/ 66 w 2601"/>
                  <a:gd name="T9" fmla="*/ 82 h 1943"/>
                  <a:gd name="T10" fmla="*/ 54 w 2601"/>
                  <a:gd name="T11" fmla="*/ 85 h 1943"/>
                  <a:gd name="T12" fmla="*/ 30 w 2601"/>
                  <a:gd name="T13" fmla="*/ 82 h 1943"/>
                  <a:gd name="T14" fmla="*/ 8 w 2601"/>
                  <a:gd name="T15" fmla="*/ 73 h 1943"/>
                  <a:gd name="T16" fmla="*/ 0 w 2601"/>
                  <a:gd name="T17" fmla="*/ 65 h 1943"/>
                  <a:gd name="T18" fmla="*/ 22 w 2601"/>
                  <a:gd name="T19" fmla="*/ 0 h 1943"/>
                  <a:gd name="T20" fmla="*/ 30 w 2601"/>
                  <a:gd name="T21" fmla="*/ 8 h 1943"/>
                  <a:gd name="T22" fmla="*/ 52 w 2601"/>
                  <a:gd name="T23" fmla="*/ 16 h 1943"/>
                  <a:gd name="T24" fmla="*/ 76 w 2601"/>
                  <a:gd name="T25" fmla="*/ 19 h 1943"/>
                  <a:gd name="T26" fmla="*/ 88 w 2601"/>
                  <a:gd name="T27" fmla="*/ 16 h 1943"/>
                  <a:gd name="T28" fmla="*/ 100 w 2601"/>
                  <a:gd name="T29" fmla="*/ 13 h 1943"/>
                  <a:gd name="T30" fmla="*/ 124 w 2601"/>
                  <a:gd name="T31" fmla="*/ 16 h 1943"/>
                  <a:gd name="T32" fmla="*/ 146 w 2601"/>
                  <a:gd name="T33" fmla="*/ 24 h 1943"/>
                  <a:gd name="T34" fmla="*/ 154 w 2601"/>
                  <a:gd name="T35" fmla="*/ 33 h 1943"/>
                  <a:gd name="T36" fmla="*/ 132 w 2601"/>
                  <a:gd name="T37" fmla="*/ 98 h 19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01" h="1943">
                    <a:moveTo>
                      <a:pt x="2223" y="1943"/>
                    </a:moveTo>
                    <a:cubicBezTo>
                      <a:pt x="2212" y="1894"/>
                      <a:pt x="2170" y="1840"/>
                      <a:pt x="2087" y="1778"/>
                    </a:cubicBezTo>
                    <a:cubicBezTo>
                      <a:pt x="1986" y="1724"/>
                      <a:pt x="1856" y="1665"/>
                      <a:pt x="1715" y="1617"/>
                    </a:cubicBezTo>
                    <a:cubicBezTo>
                      <a:pt x="1559" y="1578"/>
                      <a:pt x="1430" y="1562"/>
                      <a:pt x="1311" y="1551"/>
                    </a:cubicBezTo>
                    <a:cubicBezTo>
                      <a:pt x="1204" y="1559"/>
                      <a:pt x="1135" y="1580"/>
                      <a:pt x="1112" y="1619"/>
                    </a:cubicBezTo>
                    <a:cubicBezTo>
                      <a:pt x="1081" y="1652"/>
                      <a:pt x="1011" y="1677"/>
                      <a:pt x="914" y="1679"/>
                    </a:cubicBezTo>
                    <a:cubicBezTo>
                      <a:pt x="795" y="1669"/>
                      <a:pt x="659" y="1647"/>
                      <a:pt x="509" y="1617"/>
                    </a:cubicBezTo>
                    <a:cubicBezTo>
                      <a:pt x="362" y="1560"/>
                      <a:pt x="239" y="1507"/>
                      <a:pt x="134" y="1452"/>
                    </a:cubicBezTo>
                    <a:cubicBezTo>
                      <a:pt x="46" y="1395"/>
                      <a:pt x="4" y="1337"/>
                      <a:pt x="0" y="1294"/>
                    </a:cubicBezTo>
                    <a:lnTo>
                      <a:pt x="377" y="0"/>
                    </a:lnTo>
                    <a:cubicBezTo>
                      <a:pt x="380" y="46"/>
                      <a:pt x="423" y="100"/>
                      <a:pt x="511" y="157"/>
                    </a:cubicBezTo>
                    <a:cubicBezTo>
                      <a:pt x="616" y="216"/>
                      <a:pt x="739" y="269"/>
                      <a:pt x="885" y="326"/>
                    </a:cubicBezTo>
                    <a:cubicBezTo>
                      <a:pt x="1036" y="356"/>
                      <a:pt x="1172" y="378"/>
                      <a:pt x="1291" y="385"/>
                    </a:cubicBezTo>
                    <a:cubicBezTo>
                      <a:pt x="1389" y="382"/>
                      <a:pt x="1458" y="360"/>
                      <a:pt x="1489" y="324"/>
                    </a:cubicBezTo>
                    <a:cubicBezTo>
                      <a:pt x="1512" y="289"/>
                      <a:pt x="1582" y="264"/>
                      <a:pt x="1689" y="257"/>
                    </a:cubicBezTo>
                    <a:cubicBezTo>
                      <a:pt x="1807" y="267"/>
                      <a:pt x="1935" y="287"/>
                      <a:pt x="2092" y="325"/>
                    </a:cubicBezTo>
                    <a:cubicBezTo>
                      <a:pt x="2233" y="374"/>
                      <a:pt x="2363" y="429"/>
                      <a:pt x="2465" y="483"/>
                    </a:cubicBezTo>
                    <a:cubicBezTo>
                      <a:pt x="2547" y="545"/>
                      <a:pt x="2589" y="603"/>
                      <a:pt x="2601" y="648"/>
                    </a:cubicBezTo>
                    <a:lnTo>
                      <a:pt x="2223" y="1943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" name="Line 175"/>
            <p:cNvSpPr>
              <a:spLocks noChangeShapeType="1"/>
            </p:cNvSpPr>
            <p:nvPr/>
          </p:nvSpPr>
          <p:spPr bwMode="auto">
            <a:xfrm flipH="1">
              <a:off x="1252538" y="2986088"/>
              <a:ext cx="84137" cy="2540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" name="Group 176"/>
            <p:cNvGrpSpPr>
              <a:grpSpLocks/>
            </p:cNvGrpSpPr>
            <p:nvPr/>
          </p:nvGrpSpPr>
          <p:grpSpPr bwMode="auto">
            <a:xfrm>
              <a:off x="1308100" y="2987675"/>
              <a:ext cx="244475" cy="155575"/>
              <a:chOff x="728" y="1986"/>
              <a:chExt cx="154" cy="98"/>
            </a:xfrm>
          </p:grpSpPr>
          <p:sp>
            <p:nvSpPr>
              <p:cNvPr id="109" name="Freeform 177"/>
              <p:cNvSpPr>
                <a:spLocks/>
              </p:cNvSpPr>
              <p:nvPr/>
            </p:nvSpPr>
            <p:spPr bwMode="auto">
              <a:xfrm>
                <a:off x="728" y="1986"/>
                <a:ext cx="154" cy="98"/>
              </a:xfrm>
              <a:custGeom>
                <a:avLst/>
                <a:gdLst>
                  <a:gd name="T0" fmla="*/ 132 w 2601"/>
                  <a:gd name="T1" fmla="*/ 98 h 1943"/>
                  <a:gd name="T2" fmla="*/ 124 w 2601"/>
                  <a:gd name="T3" fmla="*/ 90 h 1943"/>
                  <a:gd name="T4" fmla="*/ 102 w 2601"/>
                  <a:gd name="T5" fmla="*/ 82 h 1943"/>
                  <a:gd name="T6" fmla="*/ 78 w 2601"/>
                  <a:gd name="T7" fmla="*/ 78 h 1943"/>
                  <a:gd name="T8" fmla="*/ 66 w 2601"/>
                  <a:gd name="T9" fmla="*/ 82 h 1943"/>
                  <a:gd name="T10" fmla="*/ 54 w 2601"/>
                  <a:gd name="T11" fmla="*/ 85 h 1943"/>
                  <a:gd name="T12" fmla="*/ 30 w 2601"/>
                  <a:gd name="T13" fmla="*/ 82 h 1943"/>
                  <a:gd name="T14" fmla="*/ 8 w 2601"/>
                  <a:gd name="T15" fmla="*/ 73 h 1943"/>
                  <a:gd name="T16" fmla="*/ 0 w 2601"/>
                  <a:gd name="T17" fmla="*/ 65 h 1943"/>
                  <a:gd name="T18" fmla="*/ 22 w 2601"/>
                  <a:gd name="T19" fmla="*/ 0 h 1943"/>
                  <a:gd name="T20" fmla="*/ 30 w 2601"/>
                  <a:gd name="T21" fmla="*/ 8 h 1943"/>
                  <a:gd name="T22" fmla="*/ 52 w 2601"/>
                  <a:gd name="T23" fmla="*/ 16 h 1943"/>
                  <a:gd name="T24" fmla="*/ 76 w 2601"/>
                  <a:gd name="T25" fmla="*/ 19 h 1943"/>
                  <a:gd name="T26" fmla="*/ 88 w 2601"/>
                  <a:gd name="T27" fmla="*/ 16 h 1943"/>
                  <a:gd name="T28" fmla="*/ 100 w 2601"/>
                  <a:gd name="T29" fmla="*/ 13 h 1943"/>
                  <a:gd name="T30" fmla="*/ 124 w 2601"/>
                  <a:gd name="T31" fmla="*/ 16 h 1943"/>
                  <a:gd name="T32" fmla="*/ 146 w 2601"/>
                  <a:gd name="T33" fmla="*/ 24 h 1943"/>
                  <a:gd name="T34" fmla="*/ 154 w 2601"/>
                  <a:gd name="T35" fmla="*/ 33 h 1943"/>
                  <a:gd name="T36" fmla="*/ 132 w 2601"/>
                  <a:gd name="T37" fmla="*/ 98 h 19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01" h="1943">
                    <a:moveTo>
                      <a:pt x="2223" y="1943"/>
                    </a:moveTo>
                    <a:cubicBezTo>
                      <a:pt x="2212" y="1894"/>
                      <a:pt x="2170" y="1840"/>
                      <a:pt x="2087" y="1778"/>
                    </a:cubicBezTo>
                    <a:cubicBezTo>
                      <a:pt x="1986" y="1724"/>
                      <a:pt x="1856" y="1665"/>
                      <a:pt x="1715" y="1617"/>
                    </a:cubicBezTo>
                    <a:cubicBezTo>
                      <a:pt x="1559" y="1578"/>
                      <a:pt x="1430" y="1562"/>
                      <a:pt x="1311" y="1551"/>
                    </a:cubicBezTo>
                    <a:cubicBezTo>
                      <a:pt x="1204" y="1559"/>
                      <a:pt x="1135" y="1580"/>
                      <a:pt x="1112" y="1619"/>
                    </a:cubicBezTo>
                    <a:cubicBezTo>
                      <a:pt x="1081" y="1652"/>
                      <a:pt x="1011" y="1677"/>
                      <a:pt x="914" y="1679"/>
                    </a:cubicBezTo>
                    <a:cubicBezTo>
                      <a:pt x="795" y="1669"/>
                      <a:pt x="659" y="1647"/>
                      <a:pt x="509" y="1617"/>
                    </a:cubicBezTo>
                    <a:cubicBezTo>
                      <a:pt x="362" y="1560"/>
                      <a:pt x="239" y="1507"/>
                      <a:pt x="134" y="1452"/>
                    </a:cubicBezTo>
                    <a:cubicBezTo>
                      <a:pt x="46" y="1395"/>
                      <a:pt x="4" y="1337"/>
                      <a:pt x="0" y="1294"/>
                    </a:cubicBezTo>
                    <a:lnTo>
                      <a:pt x="377" y="0"/>
                    </a:lnTo>
                    <a:cubicBezTo>
                      <a:pt x="380" y="46"/>
                      <a:pt x="423" y="100"/>
                      <a:pt x="511" y="157"/>
                    </a:cubicBezTo>
                    <a:cubicBezTo>
                      <a:pt x="616" y="216"/>
                      <a:pt x="739" y="269"/>
                      <a:pt x="885" y="326"/>
                    </a:cubicBezTo>
                    <a:cubicBezTo>
                      <a:pt x="1036" y="356"/>
                      <a:pt x="1172" y="378"/>
                      <a:pt x="1291" y="385"/>
                    </a:cubicBezTo>
                    <a:cubicBezTo>
                      <a:pt x="1389" y="382"/>
                      <a:pt x="1458" y="360"/>
                      <a:pt x="1489" y="324"/>
                    </a:cubicBezTo>
                    <a:cubicBezTo>
                      <a:pt x="1512" y="289"/>
                      <a:pt x="1582" y="264"/>
                      <a:pt x="1689" y="257"/>
                    </a:cubicBezTo>
                    <a:cubicBezTo>
                      <a:pt x="1807" y="267"/>
                      <a:pt x="1935" y="287"/>
                      <a:pt x="2092" y="325"/>
                    </a:cubicBezTo>
                    <a:cubicBezTo>
                      <a:pt x="2233" y="374"/>
                      <a:pt x="2363" y="429"/>
                      <a:pt x="2465" y="483"/>
                    </a:cubicBezTo>
                    <a:cubicBezTo>
                      <a:pt x="2547" y="545"/>
                      <a:pt x="2589" y="603"/>
                      <a:pt x="2601" y="648"/>
                    </a:cubicBezTo>
                    <a:lnTo>
                      <a:pt x="2223" y="1943"/>
                    </a:lnTo>
                    <a:close/>
                  </a:path>
                </a:pathLst>
              </a:custGeom>
              <a:solidFill>
                <a:srgbClr val="E51B2E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78"/>
              <p:cNvSpPr>
                <a:spLocks/>
              </p:cNvSpPr>
              <p:nvPr/>
            </p:nvSpPr>
            <p:spPr bwMode="auto">
              <a:xfrm>
                <a:off x="728" y="1986"/>
                <a:ext cx="154" cy="98"/>
              </a:xfrm>
              <a:custGeom>
                <a:avLst/>
                <a:gdLst>
                  <a:gd name="T0" fmla="*/ 132 w 2601"/>
                  <a:gd name="T1" fmla="*/ 98 h 1943"/>
                  <a:gd name="T2" fmla="*/ 124 w 2601"/>
                  <a:gd name="T3" fmla="*/ 90 h 1943"/>
                  <a:gd name="T4" fmla="*/ 102 w 2601"/>
                  <a:gd name="T5" fmla="*/ 82 h 1943"/>
                  <a:gd name="T6" fmla="*/ 78 w 2601"/>
                  <a:gd name="T7" fmla="*/ 78 h 1943"/>
                  <a:gd name="T8" fmla="*/ 66 w 2601"/>
                  <a:gd name="T9" fmla="*/ 82 h 1943"/>
                  <a:gd name="T10" fmla="*/ 54 w 2601"/>
                  <a:gd name="T11" fmla="*/ 85 h 1943"/>
                  <a:gd name="T12" fmla="*/ 30 w 2601"/>
                  <a:gd name="T13" fmla="*/ 82 h 1943"/>
                  <a:gd name="T14" fmla="*/ 8 w 2601"/>
                  <a:gd name="T15" fmla="*/ 73 h 1943"/>
                  <a:gd name="T16" fmla="*/ 0 w 2601"/>
                  <a:gd name="T17" fmla="*/ 65 h 1943"/>
                  <a:gd name="T18" fmla="*/ 22 w 2601"/>
                  <a:gd name="T19" fmla="*/ 0 h 1943"/>
                  <a:gd name="T20" fmla="*/ 30 w 2601"/>
                  <a:gd name="T21" fmla="*/ 8 h 1943"/>
                  <a:gd name="T22" fmla="*/ 52 w 2601"/>
                  <a:gd name="T23" fmla="*/ 16 h 1943"/>
                  <a:gd name="T24" fmla="*/ 76 w 2601"/>
                  <a:gd name="T25" fmla="*/ 19 h 1943"/>
                  <a:gd name="T26" fmla="*/ 88 w 2601"/>
                  <a:gd name="T27" fmla="*/ 16 h 1943"/>
                  <a:gd name="T28" fmla="*/ 100 w 2601"/>
                  <a:gd name="T29" fmla="*/ 13 h 1943"/>
                  <a:gd name="T30" fmla="*/ 124 w 2601"/>
                  <a:gd name="T31" fmla="*/ 16 h 1943"/>
                  <a:gd name="T32" fmla="*/ 146 w 2601"/>
                  <a:gd name="T33" fmla="*/ 24 h 1943"/>
                  <a:gd name="T34" fmla="*/ 154 w 2601"/>
                  <a:gd name="T35" fmla="*/ 33 h 1943"/>
                  <a:gd name="T36" fmla="*/ 132 w 2601"/>
                  <a:gd name="T37" fmla="*/ 98 h 194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601" h="1943">
                    <a:moveTo>
                      <a:pt x="2223" y="1943"/>
                    </a:moveTo>
                    <a:cubicBezTo>
                      <a:pt x="2212" y="1894"/>
                      <a:pt x="2170" y="1840"/>
                      <a:pt x="2087" y="1778"/>
                    </a:cubicBezTo>
                    <a:cubicBezTo>
                      <a:pt x="1986" y="1724"/>
                      <a:pt x="1856" y="1665"/>
                      <a:pt x="1715" y="1617"/>
                    </a:cubicBezTo>
                    <a:cubicBezTo>
                      <a:pt x="1559" y="1578"/>
                      <a:pt x="1430" y="1562"/>
                      <a:pt x="1311" y="1551"/>
                    </a:cubicBezTo>
                    <a:cubicBezTo>
                      <a:pt x="1204" y="1559"/>
                      <a:pt x="1135" y="1580"/>
                      <a:pt x="1112" y="1619"/>
                    </a:cubicBezTo>
                    <a:cubicBezTo>
                      <a:pt x="1081" y="1652"/>
                      <a:pt x="1011" y="1677"/>
                      <a:pt x="914" y="1679"/>
                    </a:cubicBezTo>
                    <a:cubicBezTo>
                      <a:pt x="795" y="1669"/>
                      <a:pt x="659" y="1647"/>
                      <a:pt x="509" y="1617"/>
                    </a:cubicBezTo>
                    <a:cubicBezTo>
                      <a:pt x="362" y="1560"/>
                      <a:pt x="239" y="1507"/>
                      <a:pt x="134" y="1452"/>
                    </a:cubicBezTo>
                    <a:cubicBezTo>
                      <a:pt x="46" y="1395"/>
                      <a:pt x="4" y="1337"/>
                      <a:pt x="0" y="1294"/>
                    </a:cubicBezTo>
                    <a:lnTo>
                      <a:pt x="377" y="0"/>
                    </a:lnTo>
                    <a:cubicBezTo>
                      <a:pt x="380" y="46"/>
                      <a:pt x="423" y="100"/>
                      <a:pt x="511" y="157"/>
                    </a:cubicBezTo>
                    <a:cubicBezTo>
                      <a:pt x="616" y="216"/>
                      <a:pt x="739" y="269"/>
                      <a:pt x="885" y="326"/>
                    </a:cubicBezTo>
                    <a:cubicBezTo>
                      <a:pt x="1036" y="356"/>
                      <a:pt x="1172" y="378"/>
                      <a:pt x="1291" y="385"/>
                    </a:cubicBezTo>
                    <a:cubicBezTo>
                      <a:pt x="1389" y="382"/>
                      <a:pt x="1458" y="360"/>
                      <a:pt x="1489" y="324"/>
                    </a:cubicBezTo>
                    <a:cubicBezTo>
                      <a:pt x="1512" y="289"/>
                      <a:pt x="1582" y="264"/>
                      <a:pt x="1689" y="257"/>
                    </a:cubicBezTo>
                    <a:cubicBezTo>
                      <a:pt x="1807" y="267"/>
                      <a:pt x="1935" y="287"/>
                      <a:pt x="2092" y="325"/>
                    </a:cubicBezTo>
                    <a:cubicBezTo>
                      <a:pt x="2233" y="374"/>
                      <a:pt x="2363" y="429"/>
                      <a:pt x="2465" y="483"/>
                    </a:cubicBezTo>
                    <a:cubicBezTo>
                      <a:pt x="2547" y="545"/>
                      <a:pt x="2589" y="603"/>
                      <a:pt x="2601" y="648"/>
                    </a:cubicBezTo>
                    <a:lnTo>
                      <a:pt x="2223" y="1943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" name="Line 179"/>
            <p:cNvSpPr>
              <a:spLocks noChangeShapeType="1"/>
            </p:cNvSpPr>
            <p:nvPr/>
          </p:nvSpPr>
          <p:spPr bwMode="auto">
            <a:xfrm flipH="1">
              <a:off x="1252538" y="2986088"/>
              <a:ext cx="84137" cy="2540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UML</a:t>
            </a:r>
            <a:r>
              <a:rPr lang="zh-CN" altLang="en-US" dirty="0" smtClean="0"/>
              <a:t>的建模过程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8538" y="1500188"/>
            <a:ext cx="426720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业务模型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业务建模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用例模型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用例建模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设计模型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数据建模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应用建模</a:t>
            </a:r>
          </a:p>
        </p:txBody>
      </p:sp>
    </p:spTree>
    <p:extLst>
      <p:ext uri="{BB962C8B-B14F-4D97-AF65-F5344CB8AC3E}">
        <p14:creationId xmlns:p14="http://schemas.microsoft.com/office/powerpoint/2010/main" val="284045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软件架构：</a:t>
            </a:r>
            <a:r>
              <a:rPr lang="ko-KR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“</a:t>
            </a:r>
            <a:r>
              <a:rPr lang="en-US" altLang="ko-KR" dirty="0">
                <a:latin typeface="宋体" panose="02010600030101010101" pitchFamily="2" charset="-122"/>
                <a:ea typeface="宋体" panose="02010600030101010101" pitchFamily="2" charset="-122"/>
              </a:rPr>
              <a:t>4+1 View”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765300"/>
            <a:ext cx="3576638" cy="20462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3873500"/>
            <a:ext cx="3576638" cy="20066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95800" y="1765300"/>
            <a:ext cx="3644900" cy="2046288"/>
          </a:xfrm>
          <a:prstGeom prst="rect">
            <a:avLst/>
          </a:prstGeom>
          <a:solidFill>
            <a:schemeClr val="accent2"/>
          </a:solidFill>
          <a:ln w="12700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0" y="4508500"/>
            <a:ext cx="1706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ko-KR" b="1">
                <a:ea typeface="Gulim" panose="020B0600000101010101" pitchFamily="34" charset="-127"/>
              </a:rPr>
              <a:t>Process View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08500" y="3873500"/>
            <a:ext cx="3644900" cy="2006600"/>
          </a:xfrm>
          <a:prstGeom prst="rect">
            <a:avLst/>
          </a:prstGeom>
          <a:solidFill>
            <a:schemeClr val="accent2"/>
          </a:solidFill>
          <a:ln w="12700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800600" y="4508500"/>
            <a:ext cx="2319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ko-KR" b="1">
                <a:ea typeface="Gulim" panose="020B0600000101010101" pitchFamily="34" charset="-127"/>
              </a:rPr>
              <a:t>Deployment View</a:t>
            </a:r>
          </a:p>
        </p:txBody>
      </p:sp>
      <p:graphicFrame>
        <p:nvGraphicFramePr>
          <p:cNvPr id="10" name="Object 8"/>
          <p:cNvGraphicFramePr>
            <a:graphicFrameLocks/>
          </p:cNvGraphicFramePr>
          <p:nvPr/>
        </p:nvGraphicFramePr>
        <p:xfrm>
          <a:off x="7010400" y="1841500"/>
          <a:ext cx="1041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CorelDRAW 6.0" r:id="rId3" imgW="741240" imgH="475920" progId="CorelDRAW.Graphic.6">
                  <p:embed/>
                </p:oleObj>
              </mc:Choice>
              <mc:Fallback>
                <p:oleObj name="CorelDRAW 6.0" r:id="rId3" imgW="741240" imgH="47592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41500"/>
                        <a:ext cx="1041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86000" y="2374900"/>
            <a:ext cx="161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ko-KR" b="1">
                <a:ea typeface="Gulim" panose="020B0600000101010101" pitchFamily="34" charset="-127"/>
              </a:rPr>
              <a:t>Logical View</a:t>
            </a:r>
          </a:p>
        </p:txBody>
      </p:sp>
      <p:graphicFrame>
        <p:nvGraphicFramePr>
          <p:cNvPr id="12" name="Object 10"/>
          <p:cNvGraphicFramePr>
            <a:graphicFrameLocks/>
          </p:cNvGraphicFramePr>
          <p:nvPr/>
        </p:nvGraphicFramePr>
        <p:xfrm>
          <a:off x="914400" y="1917700"/>
          <a:ext cx="9652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CorelDRAW 6.0" r:id="rId5" imgW="674640" imgH="483840" progId="CorelDRAW.Graphic.6">
                  <p:embed/>
                </p:oleObj>
              </mc:Choice>
              <mc:Fallback>
                <p:oleObj name="CorelDRAW 6.0" r:id="rId5" imgW="674640" imgH="48384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17700"/>
                        <a:ext cx="9652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113088" y="2832100"/>
            <a:ext cx="2830512" cy="1514475"/>
          </a:xfrm>
          <a:prstGeom prst="ellipse">
            <a:avLst/>
          </a:prstGeom>
          <a:solidFill>
            <a:srgbClr val="FFFF99"/>
          </a:solidFill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657600" y="3746500"/>
            <a:ext cx="1811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ko-KR" b="1">
                <a:solidFill>
                  <a:schemeClr val="bg2"/>
                </a:solidFill>
                <a:ea typeface="Gulim" panose="020B0600000101010101" pitchFamily="34" charset="-127"/>
              </a:rPr>
              <a:t>Use-Case View</a:t>
            </a:r>
            <a:endParaRPr lang="en-US" altLang="ko-KR" b="1">
              <a:ea typeface="Gulim" panose="020B0600000101010101" pitchFamily="34" charset="-127"/>
            </a:endParaRPr>
          </a:p>
        </p:txBody>
      </p:sp>
      <p:graphicFrame>
        <p:nvGraphicFramePr>
          <p:cNvPr id="15" name="Object 13"/>
          <p:cNvGraphicFramePr>
            <a:graphicFrameLocks/>
          </p:cNvGraphicFramePr>
          <p:nvPr/>
        </p:nvGraphicFramePr>
        <p:xfrm>
          <a:off x="4038600" y="2908300"/>
          <a:ext cx="11985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CorelDRAW 6.0" r:id="rId7" imgW="852480" imgH="433080" progId="CorelDRAW.Graphic.6">
                  <p:embed/>
                </p:oleObj>
              </mc:Choice>
              <mc:Fallback>
                <p:oleObj name="CorelDRAW 6.0" r:id="rId7" imgW="852480" imgH="43308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08300"/>
                        <a:ext cx="11985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800600" y="2374900"/>
            <a:ext cx="2525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eaLnBrk="0" hangingPunct="0">
              <a:buClrTx/>
              <a:buFontTx/>
              <a:buNone/>
            </a:pPr>
            <a:r>
              <a:rPr lang="en-US" altLang="ko-KR" b="1">
                <a:ea typeface="Gulim" panose="020B0600000101010101" pitchFamily="34" charset="-127"/>
              </a:rPr>
              <a:t>Implementation View</a:t>
            </a: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2749550" y="3116263"/>
            <a:ext cx="1303338" cy="534987"/>
            <a:chOff x="1056" y="755"/>
            <a:chExt cx="821" cy="337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056" y="755"/>
              <a:ext cx="643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08000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014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2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30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4876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448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020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592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ko-KR" sz="1400" b="1">
                  <a:ea typeface="Gulim" panose="020B0600000101010101" pitchFamily="34" charset="-127"/>
                </a:rPr>
                <a:t>End-user 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056" y="894"/>
              <a:ext cx="821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08000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014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2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30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4876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448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020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592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ko-KR" sz="1400" b="1" i="1">
                  <a:ea typeface="Gulim" panose="020B0600000101010101" pitchFamily="34" charset="-127"/>
                </a:rPr>
                <a:t>Functionality</a:t>
              </a:r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096000" y="3213100"/>
            <a:ext cx="21526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0" tIns="50800" rIns="101600" bIns="50800">
            <a:spAutoFit/>
          </a:bodyPr>
          <a:lstStyle>
            <a:lvl1pPr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8000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14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2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30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76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48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020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92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>
              <a:buClrTx/>
              <a:buFontTx/>
              <a:buNone/>
            </a:pPr>
            <a:r>
              <a:rPr lang="en-US" altLang="ko-KR" sz="1400" b="1">
                <a:ea typeface="Gulim" panose="020B0600000101010101" pitchFamily="34" charset="-127"/>
              </a:rPr>
              <a:t>Programmers </a:t>
            </a:r>
          </a:p>
          <a:p>
            <a:pPr algn="r" eaLnBrk="0" hangingPunct="0">
              <a:buClrTx/>
              <a:buFontTx/>
              <a:buNone/>
            </a:pPr>
            <a:r>
              <a:rPr lang="en-US" altLang="ko-KR" sz="1400" b="1" i="1">
                <a:ea typeface="Gulim" panose="020B0600000101010101" pitchFamily="34" charset="-127"/>
              </a:rPr>
              <a:t>Software management</a:t>
            </a:r>
            <a:r>
              <a:rPr lang="en-US" altLang="ko-KR" sz="1600" b="1">
                <a:ea typeface="Gulim" panose="020B0600000101010101" pitchFamily="34" charset="-127"/>
              </a:rPr>
              <a:t> </a:t>
            </a:r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838200" y="4889500"/>
            <a:ext cx="1809750" cy="968375"/>
            <a:chOff x="1680" y="2832"/>
            <a:chExt cx="1140" cy="610"/>
          </a:xfrm>
        </p:grpSpPr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680" y="2976"/>
              <a:ext cx="812" cy="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08000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014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2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30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4876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448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020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592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ko-KR" sz="1400" b="1" i="1">
                  <a:ea typeface="Gulim" panose="020B0600000101010101" pitchFamily="34" charset="-127"/>
                </a:rPr>
                <a:t>Performance</a:t>
              </a:r>
            </a:p>
            <a:p>
              <a:pPr eaLnBrk="0" hangingPunct="0">
                <a:buClrTx/>
                <a:buFontTx/>
                <a:buNone/>
              </a:pPr>
              <a:r>
                <a:rPr lang="en-US" altLang="ko-KR" sz="1400" b="1" i="1">
                  <a:ea typeface="Gulim" panose="020B0600000101010101" pitchFamily="34" charset="-127"/>
                </a:rPr>
                <a:t>Scalability</a:t>
              </a:r>
            </a:p>
            <a:p>
              <a:pPr eaLnBrk="0" hangingPunct="0">
                <a:buClrTx/>
                <a:buFontTx/>
                <a:buNone/>
              </a:pPr>
              <a:r>
                <a:rPr lang="en-US" altLang="ko-KR" sz="1400" b="1" i="1">
                  <a:ea typeface="Gulim" panose="020B0600000101010101" pitchFamily="34" charset="-127"/>
                </a:rPr>
                <a:t>Throughput</a:t>
              </a:r>
              <a:r>
                <a:rPr lang="en-US" altLang="ko-KR" sz="1400" b="1">
                  <a:ea typeface="Gulim" panose="020B0600000101010101" pitchFamily="34" charset="-127"/>
                </a:rPr>
                <a:t> 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680" y="2832"/>
              <a:ext cx="1140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600" tIns="50800" rIns="101600" bIns="50800">
              <a:spAutoFit/>
            </a:bodyPr>
            <a:lstStyle>
              <a:lvl1pPr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508000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014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522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30413" algn="l" defTabSz="1014413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4876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448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020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59213" defTabSz="10144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buClrTx/>
                <a:buFontTx/>
                <a:buNone/>
              </a:pPr>
              <a:r>
                <a:rPr lang="en-US" altLang="ko-KR" sz="1400" b="1">
                  <a:ea typeface="Gulim" panose="020B0600000101010101" pitchFamily="34" charset="-127"/>
                </a:rPr>
                <a:t>System integrators</a:t>
              </a:r>
            </a:p>
          </p:txBody>
        </p:sp>
      </p:grp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562600" y="5118100"/>
            <a:ext cx="2566988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600" tIns="50800" rIns="101600" bIns="50800">
            <a:spAutoFit/>
          </a:bodyPr>
          <a:lstStyle>
            <a:lvl1pPr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8000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14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2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30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76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48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020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92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>
              <a:buClrTx/>
              <a:buFontTx/>
              <a:buNone/>
            </a:pPr>
            <a:r>
              <a:rPr lang="en-US" altLang="ko-KR" sz="1400" b="1" i="1">
                <a:ea typeface="Gulim" panose="020B0600000101010101" pitchFamily="34" charset="-127"/>
              </a:rPr>
              <a:t>System topology</a:t>
            </a:r>
            <a:r>
              <a:rPr lang="en-US" altLang="ko-KR" sz="1400" b="1">
                <a:ea typeface="Gulim" panose="020B0600000101010101" pitchFamily="34" charset="-127"/>
              </a:rPr>
              <a:t> </a:t>
            </a:r>
          </a:p>
          <a:p>
            <a:pPr algn="r" eaLnBrk="0" hangingPunct="0">
              <a:buClrTx/>
              <a:buFontTx/>
              <a:buNone/>
            </a:pPr>
            <a:r>
              <a:rPr lang="en-US" altLang="ko-KR" sz="1400" b="1" i="1">
                <a:ea typeface="Gulim" panose="020B0600000101010101" pitchFamily="34" charset="-127"/>
              </a:rPr>
              <a:t>Delivery, installation</a:t>
            </a:r>
          </a:p>
          <a:p>
            <a:pPr algn="r" eaLnBrk="0" hangingPunct="0">
              <a:buClrTx/>
              <a:buFontTx/>
              <a:buNone/>
            </a:pPr>
            <a:r>
              <a:rPr lang="en-US" altLang="ko-KR" sz="1400" b="1" i="1">
                <a:ea typeface="Gulim" panose="020B0600000101010101" pitchFamily="34" charset="-127"/>
              </a:rPr>
              <a:t>communication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172200" y="4889500"/>
            <a:ext cx="188753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600" tIns="50800" rIns="101600" bIns="50800">
            <a:spAutoFit/>
          </a:bodyPr>
          <a:lstStyle>
            <a:lvl1pPr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8000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14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2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30413" algn="l" defTabSz="10144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4876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448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020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59213" defTabSz="101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0" hangingPunct="0">
              <a:buClrTx/>
              <a:buFontTx/>
              <a:buNone/>
            </a:pPr>
            <a:r>
              <a:rPr lang="en-US" altLang="ko-KR" sz="1400" b="1">
                <a:solidFill>
                  <a:srgbClr val="FF3300"/>
                </a:solidFill>
                <a:ea typeface="Gulim" panose="020B0600000101010101" pitchFamily="34" charset="-127"/>
              </a:rPr>
              <a:t>System engineering</a:t>
            </a:r>
          </a:p>
        </p:txBody>
      </p:sp>
      <p:graphicFrame>
        <p:nvGraphicFramePr>
          <p:cNvPr id="26" name="Object 24"/>
          <p:cNvGraphicFramePr>
            <a:graphicFrameLocks/>
          </p:cNvGraphicFramePr>
          <p:nvPr/>
        </p:nvGraphicFramePr>
        <p:xfrm>
          <a:off x="914400" y="3975100"/>
          <a:ext cx="1041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CorelDRAW 6.0" r:id="rId9" imgW="741240" imgH="475920" progId="CorelDRAW.Graphic.6">
                  <p:embed/>
                </p:oleObj>
              </mc:Choice>
              <mc:Fallback>
                <p:oleObj name="CorelDRAW 6.0" r:id="rId9" imgW="741240" imgH="475920" progId="CorelDRAW.Graphic.6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75100"/>
                        <a:ext cx="10414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7007225" y="4052888"/>
            <a:ext cx="693738" cy="769937"/>
            <a:chOff x="5185" y="1876"/>
            <a:chExt cx="437" cy="485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5185" y="1897"/>
              <a:ext cx="102" cy="107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5185" y="1876"/>
              <a:ext cx="142" cy="21"/>
            </a:xfrm>
            <a:custGeom>
              <a:avLst/>
              <a:gdLst>
                <a:gd name="T0" fmla="*/ 0 w 691"/>
                <a:gd name="T1" fmla="*/ 96 h 96"/>
                <a:gd name="T2" fmla="*/ 276 w 691"/>
                <a:gd name="T3" fmla="*/ 0 h 96"/>
                <a:gd name="T4" fmla="*/ 691 w 691"/>
                <a:gd name="T5" fmla="*/ 0 h 96"/>
                <a:gd name="T6" fmla="*/ 495 w 691"/>
                <a:gd name="T7" fmla="*/ 96 h 96"/>
                <a:gd name="T8" fmla="*/ 0 w 691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6">
                  <a:moveTo>
                    <a:pt x="0" y="96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5287" y="1876"/>
              <a:ext cx="40" cy="128"/>
            </a:xfrm>
            <a:custGeom>
              <a:avLst/>
              <a:gdLst>
                <a:gd name="T0" fmla="*/ 0 w 196"/>
                <a:gd name="T1" fmla="*/ 96 h 577"/>
                <a:gd name="T2" fmla="*/ 196 w 196"/>
                <a:gd name="T3" fmla="*/ 0 h 577"/>
                <a:gd name="T4" fmla="*/ 196 w 196"/>
                <a:gd name="T5" fmla="*/ 432 h 577"/>
                <a:gd name="T6" fmla="*/ 0 w 196"/>
                <a:gd name="T7" fmla="*/ 577 h 577"/>
                <a:gd name="T8" fmla="*/ 0 w 196"/>
                <a:gd name="T9" fmla="*/ 96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6"/>
                  </a:moveTo>
                  <a:lnTo>
                    <a:pt x="196" y="0"/>
                  </a:lnTo>
                  <a:lnTo>
                    <a:pt x="196" y="432"/>
                  </a:lnTo>
                  <a:lnTo>
                    <a:pt x="0" y="577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480" y="1924"/>
              <a:ext cx="102" cy="106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5480" y="1902"/>
              <a:ext cx="142" cy="22"/>
            </a:xfrm>
            <a:custGeom>
              <a:avLst/>
              <a:gdLst>
                <a:gd name="T0" fmla="*/ 0 w 691"/>
                <a:gd name="T1" fmla="*/ 96 h 96"/>
                <a:gd name="T2" fmla="*/ 276 w 691"/>
                <a:gd name="T3" fmla="*/ 0 h 96"/>
                <a:gd name="T4" fmla="*/ 691 w 691"/>
                <a:gd name="T5" fmla="*/ 0 h 96"/>
                <a:gd name="T6" fmla="*/ 495 w 691"/>
                <a:gd name="T7" fmla="*/ 96 h 96"/>
                <a:gd name="T8" fmla="*/ 0 w 691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6">
                  <a:moveTo>
                    <a:pt x="0" y="96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5582" y="1902"/>
              <a:ext cx="40" cy="128"/>
            </a:xfrm>
            <a:custGeom>
              <a:avLst/>
              <a:gdLst>
                <a:gd name="T0" fmla="*/ 0 w 196"/>
                <a:gd name="T1" fmla="*/ 96 h 577"/>
                <a:gd name="T2" fmla="*/ 196 w 196"/>
                <a:gd name="T3" fmla="*/ 0 h 577"/>
                <a:gd name="T4" fmla="*/ 196 w 196"/>
                <a:gd name="T5" fmla="*/ 433 h 577"/>
                <a:gd name="T6" fmla="*/ 0 w 196"/>
                <a:gd name="T7" fmla="*/ 577 h 577"/>
                <a:gd name="T8" fmla="*/ 0 w 196"/>
                <a:gd name="T9" fmla="*/ 96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6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5307" y="1940"/>
              <a:ext cx="173" cy="2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185" y="2096"/>
              <a:ext cx="102" cy="106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5185" y="2074"/>
              <a:ext cx="142" cy="22"/>
            </a:xfrm>
            <a:custGeom>
              <a:avLst/>
              <a:gdLst>
                <a:gd name="T0" fmla="*/ 0 w 691"/>
                <a:gd name="T1" fmla="*/ 96 h 96"/>
                <a:gd name="T2" fmla="*/ 276 w 691"/>
                <a:gd name="T3" fmla="*/ 0 h 96"/>
                <a:gd name="T4" fmla="*/ 691 w 691"/>
                <a:gd name="T5" fmla="*/ 0 h 96"/>
                <a:gd name="T6" fmla="*/ 495 w 691"/>
                <a:gd name="T7" fmla="*/ 96 h 96"/>
                <a:gd name="T8" fmla="*/ 0 w 691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6">
                  <a:moveTo>
                    <a:pt x="0" y="96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5287" y="2074"/>
              <a:ext cx="40" cy="128"/>
            </a:xfrm>
            <a:custGeom>
              <a:avLst/>
              <a:gdLst>
                <a:gd name="T0" fmla="*/ 0 w 196"/>
                <a:gd name="T1" fmla="*/ 96 h 577"/>
                <a:gd name="T2" fmla="*/ 196 w 196"/>
                <a:gd name="T3" fmla="*/ 0 h 577"/>
                <a:gd name="T4" fmla="*/ 196 w 196"/>
                <a:gd name="T5" fmla="*/ 433 h 577"/>
                <a:gd name="T6" fmla="*/ 0 w 196"/>
                <a:gd name="T7" fmla="*/ 577 h 577"/>
                <a:gd name="T8" fmla="*/ 0 w 196"/>
                <a:gd name="T9" fmla="*/ 96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6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V="1">
              <a:off x="5307" y="1966"/>
              <a:ext cx="173" cy="1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5480" y="2149"/>
              <a:ext cx="102" cy="106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5480" y="2127"/>
              <a:ext cx="142" cy="22"/>
            </a:xfrm>
            <a:custGeom>
              <a:avLst/>
              <a:gdLst>
                <a:gd name="T0" fmla="*/ 0 w 691"/>
                <a:gd name="T1" fmla="*/ 97 h 97"/>
                <a:gd name="T2" fmla="*/ 276 w 691"/>
                <a:gd name="T3" fmla="*/ 0 h 97"/>
                <a:gd name="T4" fmla="*/ 691 w 691"/>
                <a:gd name="T5" fmla="*/ 0 h 97"/>
                <a:gd name="T6" fmla="*/ 495 w 691"/>
                <a:gd name="T7" fmla="*/ 97 h 97"/>
                <a:gd name="T8" fmla="*/ 0 w 691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7">
                  <a:moveTo>
                    <a:pt x="0" y="97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5582" y="2127"/>
              <a:ext cx="40" cy="128"/>
            </a:xfrm>
            <a:custGeom>
              <a:avLst/>
              <a:gdLst>
                <a:gd name="T0" fmla="*/ 0 w 196"/>
                <a:gd name="T1" fmla="*/ 97 h 577"/>
                <a:gd name="T2" fmla="*/ 196 w 196"/>
                <a:gd name="T3" fmla="*/ 0 h 577"/>
                <a:gd name="T4" fmla="*/ 196 w 196"/>
                <a:gd name="T5" fmla="*/ 433 h 577"/>
                <a:gd name="T6" fmla="*/ 0 w 196"/>
                <a:gd name="T7" fmla="*/ 577 h 577"/>
                <a:gd name="T8" fmla="*/ 0 w 196"/>
                <a:gd name="T9" fmla="*/ 9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7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bg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5185" y="2254"/>
              <a:ext cx="102" cy="107"/>
            </a:xfrm>
            <a:prstGeom prst="rect">
              <a:avLst/>
            </a:prstGeom>
            <a:solidFill>
              <a:schemeClr val="bg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5185" y="2233"/>
              <a:ext cx="142" cy="21"/>
            </a:xfrm>
            <a:custGeom>
              <a:avLst/>
              <a:gdLst>
                <a:gd name="T0" fmla="*/ 0 w 691"/>
                <a:gd name="T1" fmla="*/ 97 h 97"/>
                <a:gd name="T2" fmla="*/ 276 w 691"/>
                <a:gd name="T3" fmla="*/ 0 h 97"/>
                <a:gd name="T4" fmla="*/ 691 w 691"/>
                <a:gd name="T5" fmla="*/ 0 h 97"/>
                <a:gd name="T6" fmla="*/ 495 w 691"/>
                <a:gd name="T7" fmla="*/ 97 h 97"/>
                <a:gd name="T8" fmla="*/ 0 w 691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1" h="97">
                  <a:moveTo>
                    <a:pt x="0" y="97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5287" y="2233"/>
              <a:ext cx="40" cy="128"/>
            </a:xfrm>
            <a:custGeom>
              <a:avLst/>
              <a:gdLst>
                <a:gd name="T0" fmla="*/ 0 w 196"/>
                <a:gd name="T1" fmla="*/ 97 h 577"/>
                <a:gd name="T2" fmla="*/ 196 w 196"/>
                <a:gd name="T3" fmla="*/ 0 h 577"/>
                <a:gd name="T4" fmla="*/ 196 w 196"/>
                <a:gd name="T5" fmla="*/ 433 h 577"/>
                <a:gd name="T6" fmla="*/ 0 w 196"/>
                <a:gd name="T7" fmla="*/ 577 h 577"/>
                <a:gd name="T8" fmla="*/ 0 w 196"/>
                <a:gd name="T9" fmla="*/ 97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577">
                  <a:moveTo>
                    <a:pt x="0" y="97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7F7F7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V="1">
              <a:off x="5307" y="2191"/>
              <a:ext cx="173" cy="1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838200" y="3213100"/>
            <a:ext cx="18351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48" tIns="47874" rIns="95748" bIns="47874">
            <a:spAutoFit/>
          </a:bodyPr>
          <a:lstStyle>
            <a:lvl1pPr algn="l" defTabSz="955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9425" algn="l" defTabSz="955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55675" algn="l" defTabSz="955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35100" algn="l" defTabSz="955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12938" algn="l" defTabSz="9556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70138" defTabSz="955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27338" defTabSz="955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84538" defTabSz="955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1738" defTabSz="9556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buClrTx/>
              <a:buFontTx/>
              <a:buNone/>
            </a:pPr>
            <a:r>
              <a:rPr lang="en-US" altLang="zh-CN" sz="1400" b="1">
                <a:ea typeface="宋体" panose="02010600030101010101" pitchFamily="2" charset="-122"/>
              </a:rPr>
              <a:t>Analysts/Designers</a:t>
            </a:r>
          </a:p>
          <a:p>
            <a:pPr eaLnBrk="0" hangingPunct="0">
              <a:buClrTx/>
              <a:buFontTx/>
              <a:buNone/>
            </a:pPr>
            <a:r>
              <a:rPr lang="en-US" altLang="zh-CN" sz="1400" b="1" i="1">
                <a:ea typeface="宋体" panose="02010600030101010101" pitchFamily="2" charset="-122"/>
              </a:rPr>
              <a:t>Structure</a:t>
            </a:r>
            <a:r>
              <a:rPr lang="en-US" altLang="zh-CN" sz="1400" b="1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1411288" y="1371600"/>
            <a:ext cx="1828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设计模型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5122863" y="1398588"/>
            <a:ext cx="15462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实施模型</a:t>
            </a: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1587500" y="5983288"/>
            <a:ext cx="14239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进程模型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5338763" y="5930900"/>
            <a:ext cx="16541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部署模型</a:t>
            </a:r>
          </a:p>
        </p:txBody>
      </p:sp>
    </p:spTree>
    <p:extLst>
      <p:ext uri="{BB962C8B-B14F-4D97-AF65-F5344CB8AC3E}">
        <p14:creationId xmlns:p14="http://schemas.microsoft.com/office/powerpoint/2010/main" val="40333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的作用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68300" y="1223963"/>
            <a:ext cx="8562975" cy="5410200"/>
            <a:chOff x="123" y="672"/>
            <a:chExt cx="5394" cy="3408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144" y="912"/>
              <a:ext cx="4704" cy="2928"/>
            </a:xfrm>
            <a:custGeom>
              <a:avLst/>
              <a:gdLst>
                <a:gd name="T0" fmla="*/ 0 w 4704"/>
                <a:gd name="T1" fmla="*/ 2928 h 2928"/>
                <a:gd name="T2" fmla="*/ 1008 w 4704"/>
                <a:gd name="T3" fmla="*/ 2751 h 2928"/>
                <a:gd name="T4" fmla="*/ 2022 w 4704"/>
                <a:gd name="T5" fmla="*/ 2387 h 2928"/>
                <a:gd name="T6" fmla="*/ 2924 w 4704"/>
                <a:gd name="T7" fmla="*/ 1855 h 2928"/>
                <a:gd name="T8" fmla="*/ 3919 w 4704"/>
                <a:gd name="T9" fmla="*/ 979 h 2928"/>
                <a:gd name="T10" fmla="*/ 4704 w 4704"/>
                <a:gd name="T11" fmla="*/ 0 h 2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4" h="2928">
                  <a:moveTo>
                    <a:pt x="0" y="2928"/>
                  </a:moveTo>
                  <a:lnTo>
                    <a:pt x="1008" y="2751"/>
                  </a:lnTo>
                  <a:lnTo>
                    <a:pt x="2022" y="2387"/>
                  </a:lnTo>
                  <a:lnTo>
                    <a:pt x="2924" y="1855"/>
                  </a:lnTo>
                  <a:lnTo>
                    <a:pt x="3919" y="979"/>
                  </a:lnTo>
                  <a:lnTo>
                    <a:pt x="4704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494" y="2939"/>
              <a:ext cx="96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sz="1600">
                  <a:latin typeface="宋体" panose="02010600030101010101" pitchFamily="2" charset="-122"/>
                  <a:ea typeface="宋体" panose="02010600030101010101" pitchFamily="2" charset="-122"/>
                </a:rPr>
                <a:t>纯粹基于模型的开发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673" y="1463"/>
              <a:ext cx="602" cy="434"/>
            </a:xfrm>
            <a:prstGeom prst="rect">
              <a:avLst/>
            </a:prstGeom>
            <a:solidFill>
              <a:srgbClr val="A3D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buClrTx/>
                <a:buFontTx/>
                <a:buNone/>
              </a:pPr>
              <a:r>
                <a:rPr lang="en-GB" altLang="en-US" sz="2400" u="sng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Model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473" y="1089"/>
              <a:ext cx="10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b="1">
                  <a:ea typeface="宋体" panose="02010600030101010101" pitchFamily="2" charset="-122"/>
                </a:rPr>
                <a:t>只有模型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94" y="2939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sz="1600">
                  <a:latin typeface="宋体" panose="02010600030101010101" pitchFamily="2" charset="-122"/>
                  <a:ea typeface="宋体" panose="02010600030101010101" pitchFamily="2" charset="-122"/>
                </a:rPr>
                <a:t>什么是模型</a:t>
              </a:r>
              <a:r>
                <a:rPr lang="en-GB" altLang="en-US" sz="1600">
                  <a:latin typeface="宋体" panose="02010600030101010101" pitchFamily="2" charset="-122"/>
                  <a:ea typeface="宋体" panose="02010600030101010101" pitchFamily="2" charset="-122"/>
                </a:rPr>
                <a:t>?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73" y="2380"/>
              <a:ext cx="602" cy="43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buClrTx/>
                <a:buFontTx/>
                <a:buNone/>
              </a:pPr>
              <a:r>
                <a:rPr lang="en-GB" altLang="en-US" sz="2400" u="sng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Code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73" y="1089"/>
              <a:ext cx="10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b="1">
                  <a:ea typeface="宋体" panose="02010600030101010101" pitchFamily="2" charset="-122"/>
                </a:rPr>
                <a:t>只有代码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362" y="2939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sz="1600">
                  <a:latin typeface="宋体" panose="02010600030101010101" pitchFamily="2" charset="-122"/>
                  <a:ea typeface="宋体" panose="02010600030101010101" pitchFamily="2" charset="-122"/>
                </a:rPr>
                <a:t>代码就是模型</a:t>
              </a:r>
              <a:endParaRPr lang="en-GB" altLang="en-US" sz="16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541" y="1463"/>
              <a:ext cx="602" cy="1352"/>
              <a:chOff x="2528" y="1304"/>
              <a:chExt cx="576" cy="1344"/>
            </a:xfrm>
          </p:grpSpPr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2528" y="1304"/>
                <a:ext cx="576" cy="432"/>
              </a:xfrm>
              <a:prstGeom prst="rect">
                <a:avLst/>
              </a:prstGeom>
              <a:solidFill>
                <a:srgbClr val="A3D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2528" y="2216"/>
                <a:ext cx="57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 u="sng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Code</a:t>
                </a:r>
              </a:p>
            </p:txBody>
          </p:sp>
          <p:sp>
            <p:nvSpPr>
              <p:cNvPr id="45" name="Line 15"/>
              <p:cNvSpPr>
                <a:spLocks noChangeShapeType="1"/>
              </p:cNvSpPr>
              <p:nvPr/>
            </p:nvSpPr>
            <p:spPr bwMode="auto">
              <a:xfrm flipV="1">
                <a:off x="2816" y="1736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5A6DFA"/>
                </a:solidFill>
                <a:round/>
                <a:headEnd type="non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1341" y="1089"/>
              <a:ext cx="10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b="1">
                  <a:ea typeface="宋体" panose="02010600030101010101" pitchFamily="2" charset="-122"/>
                </a:rPr>
                <a:t>代码可视化</a:t>
              </a: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514" y="2071"/>
              <a:ext cx="581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25000"/>
                </a:spcBef>
                <a:buClrTx/>
                <a:buFontTx/>
                <a:buNone/>
              </a:pPr>
              <a:r>
                <a:rPr lang="en-US" altLang="zh-CN" sz="1400" b="1" i="1">
                  <a:ea typeface="宋体" panose="02010600030101010101" pitchFamily="2" charset="-122"/>
                </a:rPr>
                <a:t>visualize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394" y="2939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sz="1600">
                  <a:latin typeface="宋体" panose="02010600030101010101" pitchFamily="2" charset="-122"/>
                  <a:ea typeface="宋体" panose="02010600030101010101" pitchFamily="2" charset="-122"/>
                </a:rPr>
                <a:t>模型就是代码</a:t>
              </a:r>
            </a:p>
          </p:txBody>
        </p:sp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3621" y="1463"/>
              <a:ext cx="602" cy="1352"/>
              <a:chOff x="1424" y="1304"/>
              <a:chExt cx="576" cy="1344"/>
            </a:xfrm>
          </p:grpSpPr>
          <p:sp>
            <p:nvSpPr>
              <p:cNvPr id="40" name="Rectangle 20"/>
              <p:cNvSpPr>
                <a:spLocks noChangeArrowheads="1"/>
              </p:cNvSpPr>
              <p:nvPr/>
            </p:nvSpPr>
            <p:spPr bwMode="auto">
              <a:xfrm>
                <a:off x="1424" y="1304"/>
                <a:ext cx="576" cy="432"/>
              </a:xfrm>
              <a:prstGeom prst="rect">
                <a:avLst/>
              </a:prstGeom>
              <a:solidFill>
                <a:srgbClr val="A3D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 u="sng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41" name="Rectangle 21"/>
              <p:cNvSpPr>
                <a:spLocks noChangeArrowheads="1"/>
              </p:cNvSpPr>
              <p:nvPr/>
            </p:nvSpPr>
            <p:spPr bwMode="auto">
              <a:xfrm>
                <a:off x="1424" y="2216"/>
                <a:ext cx="576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Code</a:t>
                </a:r>
              </a:p>
            </p:txBody>
          </p:sp>
          <p:sp>
            <p:nvSpPr>
              <p:cNvPr id="42" name="Line 22"/>
              <p:cNvSpPr>
                <a:spLocks noChangeShapeType="1"/>
              </p:cNvSpPr>
              <p:nvPr/>
            </p:nvSpPr>
            <p:spPr bwMode="auto">
              <a:xfrm>
                <a:off x="1712" y="1736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5A6DFA"/>
                </a:solidFill>
                <a:round/>
                <a:headEnd type="non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3371" y="1089"/>
              <a:ext cx="11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b="1">
                  <a:ea typeface="宋体" panose="02010600030101010101" pitchFamily="2" charset="-122"/>
                </a:rPr>
                <a:t>以模型为中心</a:t>
              </a: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3607" y="2053"/>
              <a:ext cx="581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25000"/>
                </a:spcBef>
                <a:buClrTx/>
                <a:buFontTx/>
                <a:buNone/>
              </a:pPr>
              <a:r>
                <a:rPr lang="en-US" altLang="zh-CN" sz="1400" b="1" i="1">
                  <a:ea typeface="宋体" panose="02010600030101010101" pitchFamily="2" charset="-122"/>
                </a:rPr>
                <a:t>generate</a:t>
              </a:r>
            </a:p>
          </p:txBody>
        </p:sp>
        <p:grpSp>
          <p:nvGrpSpPr>
            <p:cNvPr id="20" name="Group 25"/>
            <p:cNvGrpSpPr>
              <a:grpSpLocks/>
            </p:cNvGrpSpPr>
            <p:nvPr/>
          </p:nvGrpSpPr>
          <p:grpSpPr bwMode="auto">
            <a:xfrm>
              <a:off x="123" y="672"/>
              <a:ext cx="5253" cy="3408"/>
              <a:chOff x="123" y="672"/>
              <a:chExt cx="5253" cy="3408"/>
            </a:xfrm>
          </p:grpSpPr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 rot="21600000">
                <a:off x="212" y="672"/>
                <a:ext cx="756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>
                  <a:buClrTx/>
                  <a:buFontTx/>
                  <a:buNone/>
                </a:pPr>
                <a:r>
                  <a:rPr lang="zh-CN" altLang="en-US" sz="160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抽象和</a:t>
                </a:r>
              </a:p>
              <a:p>
                <a:pPr algn="l" eaLnBrk="0" hangingPunct="0">
                  <a:buClrTx/>
                  <a:buFontTx/>
                  <a:buNone/>
                </a:pPr>
                <a:r>
                  <a:rPr lang="zh-CN" altLang="en-US" sz="1600" dirty="0">
                    <a:latin typeface="Arial Narrow" panose="020B0606020202030204" pitchFamily="34" charset="0"/>
                    <a:ea typeface="宋体" panose="02010600030101010101" pitchFamily="2" charset="-122"/>
                  </a:rPr>
                  <a:t>自动化程度</a:t>
                </a:r>
                <a:endParaRPr lang="en-US" altLang="zh-CN" sz="1600" i="1" dirty="0">
                  <a:latin typeface="Arial Narrow" panose="020B060602020203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6" name="Group 27"/>
              <p:cNvGrpSpPr>
                <a:grpSpLocks/>
              </p:cNvGrpSpPr>
              <p:nvPr/>
            </p:nvGrpSpPr>
            <p:grpSpPr bwMode="auto">
              <a:xfrm>
                <a:off x="123" y="675"/>
                <a:ext cx="5204" cy="3194"/>
                <a:chOff x="1036" y="756"/>
                <a:chExt cx="4291" cy="2618"/>
              </a:xfrm>
            </p:grpSpPr>
            <p:sp>
              <p:nvSpPr>
                <p:cNvPr id="3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043" y="756"/>
                  <a:ext cx="0" cy="261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9"/>
                <p:cNvSpPr>
                  <a:spLocks noChangeShapeType="1"/>
                </p:cNvSpPr>
                <p:nvPr/>
              </p:nvSpPr>
              <p:spPr bwMode="auto">
                <a:xfrm>
                  <a:off x="1036" y="3372"/>
                  <a:ext cx="4291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Text Box 30"/>
              <p:cNvSpPr txBox="1">
                <a:spLocks noChangeArrowheads="1"/>
              </p:cNvSpPr>
              <p:nvPr/>
            </p:nvSpPr>
            <p:spPr bwMode="auto">
              <a:xfrm>
                <a:off x="4970" y="3888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ClrTx/>
                  <a:buFontTx/>
                  <a:buNone/>
                </a:pPr>
                <a:endParaRPr lang="zh-CN" altLang="en-US" sz="1400" b="1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2388" y="2939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sz="1600">
                  <a:latin typeface="宋体" panose="02010600030101010101" pitchFamily="2" charset="-122"/>
                  <a:ea typeface="宋体" panose="02010600030101010101" pitchFamily="2" charset="-122"/>
                </a:rPr>
                <a:t>同步代码和模型</a:t>
              </a:r>
            </a:p>
          </p:txBody>
        </p:sp>
        <p:grpSp>
          <p:nvGrpSpPr>
            <p:cNvPr id="22" name="Group 32"/>
            <p:cNvGrpSpPr>
              <a:grpSpLocks/>
            </p:cNvGrpSpPr>
            <p:nvPr/>
          </p:nvGrpSpPr>
          <p:grpSpPr bwMode="auto">
            <a:xfrm>
              <a:off x="2567" y="1463"/>
              <a:ext cx="602" cy="1352"/>
              <a:chOff x="3632" y="1304"/>
              <a:chExt cx="576" cy="1344"/>
            </a:xfrm>
          </p:grpSpPr>
          <p:sp>
            <p:nvSpPr>
              <p:cNvPr id="31" name="Rectangle 33"/>
              <p:cNvSpPr>
                <a:spLocks noChangeArrowheads="1"/>
              </p:cNvSpPr>
              <p:nvPr/>
            </p:nvSpPr>
            <p:spPr bwMode="auto">
              <a:xfrm>
                <a:off x="3632" y="1304"/>
                <a:ext cx="576" cy="432"/>
              </a:xfrm>
              <a:prstGeom prst="rect">
                <a:avLst/>
              </a:prstGeom>
              <a:solidFill>
                <a:srgbClr val="A3D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 u="sng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Model</a:t>
                </a:r>
              </a:p>
            </p:txBody>
          </p:sp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3632" y="2216"/>
                <a:ext cx="57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buClrTx/>
                  <a:buFontTx/>
                  <a:buNone/>
                </a:pPr>
                <a:r>
                  <a:rPr lang="en-GB" altLang="en-US" sz="2400" u="sng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Code</a:t>
                </a:r>
              </a:p>
            </p:txBody>
          </p:sp>
          <p:sp>
            <p:nvSpPr>
              <p:cNvPr id="33" name="Line 35"/>
              <p:cNvSpPr>
                <a:spLocks noChangeShapeType="1"/>
              </p:cNvSpPr>
              <p:nvPr/>
            </p:nvSpPr>
            <p:spPr bwMode="auto">
              <a:xfrm>
                <a:off x="3776" y="1736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5A6DFA"/>
                </a:solidFill>
                <a:prstDash val="dash"/>
                <a:round/>
                <a:headEnd type="non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 flipV="1">
                <a:off x="4064" y="1736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5A6DFA"/>
                </a:solidFill>
                <a:prstDash val="dash"/>
                <a:round/>
                <a:headEnd type="non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2367" y="1089"/>
              <a:ext cx="10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ClrTx/>
                <a:buFontTx/>
                <a:buNone/>
              </a:pPr>
              <a:r>
                <a:rPr lang="zh-CN" altLang="en-GB" b="1">
                  <a:ea typeface="宋体" panose="02010600030101010101" pitchFamily="2" charset="-122"/>
                </a:rPr>
                <a:t>双向工程</a:t>
              </a:r>
              <a:endParaRPr lang="zh-CN" altLang="en-GB">
                <a:ea typeface="宋体" panose="02010600030101010101" pitchFamily="2" charset="-122"/>
              </a:endParaRPr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2496" y="2061"/>
              <a:ext cx="76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25000"/>
                </a:spcBef>
                <a:buClrTx/>
                <a:buFontTx/>
                <a:buNone/>
              </a:pPr>
              <a:r>
                <a:rPr lang="en-US" altLang="zh-CN" sz="1400" b="1" i="1">
                  <a:ea typeface="宋体" panose="02010600030101010101" pitchFamily="2" charset="-122"/>
                </a:rPr>
                <a:t>synchronize</a:t>
              </a:r>
            </a:p>
          </p:txBody>
        </p:sp>
        <p:grpSp>
          <p:nvGrpSpPr>
            <p:cNvPr id="25" name="Group 39"/>
            <p:cNvGrpSpPr>
              <a:grpSpLocks/>
            </p:cNvGrpSpPr>
            <p:nvPr/>
          </p:nvGrpSpPr>
          <p:grpSpPr bwMode="auto">
            <a:xfrm>
              <a:off x="4461" y="1017"/>
              <a:ext cx="1056" cy="2832"/>
              <a:chOff x="4416" y="1056"/>
              <a:chExt cx="1056" cy="2832"/>
            </a:xfrm>
          </p:grpSpPr>
          <p:sp>
            <p:nvSpPr>
              <p:cNvPr id="29" name="AutoShape 40"/>
              <p:cNvSpPr>
                <a:spLocks noChangeArrowheads="1"/>
              </p:cNvSpPr>
              <p:nvPr/>
            </p:nvSpPr>
            <p:spPr bwMode="auto">
              <a:xfrm>
                <a:off x="4416" y="1056"/>
                <a:ext cx="1056" cy="283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99">
                      <a:alpha val="42999"/>
                    </a:srgbClr>
                  </a:gs>
                  <a:gs pos="100000">
                    <a:srgbClr val="FFFF99">
                      <a:gamma/>
                      <a:shade val="46275"/>
                      <a:invGamma/>
                      <a:alpha val="42999"/>
                    </a:srgbClr>
                  </a:gs>
                </a:gsLst>
                <a:lin ang="5400000" scaled="1"/>
              </a:gradFill>
              <a:ln w="28575" algn="ctr">
                <a:solidFill>
                  <a:schemeClr val="folHlink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41"/>
              <p:cNvSpPr txBox="1">
                <a:spLocks noChangeArrowheads="1"/>
              </p:cNvSpPr>
              <p:nvPr/>
            </p:nvSpPr>
            <p:spPr bwMode="auto">
              <a:xfrm>
                <a:off x="4570" y="2295"/>
                <a:ext cx="75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000" b="1" i="1" u="sng">
                    <a:ea typeface="宋体" panose="02010600030101010101" pitchFamily="2" charset="-122"/>
                  </a:rPr>
                  <a:t>软件开发</a:t>
                </a:r>
                <a:br>
                  <a:rPr lang="zh-CN" altLang="en-US" sz="2000" b="1" i="1" u="sng">
                    <a:ea typeface="宋体" panose="02010600030101010101" pitchFamily="2" charset="-122"/>
                  </a:rPr>
                </a:br>
                <a:r>
                  <a:rPr lang="zh-CN" altLang="en-US" sz="2000" b="1" i="1" u="sng">
                    <a:ea typeface="宋体" panose="02010600030101010101" pitchFamily="2" charset="-122"/>
                  </a:rPr>
                  <a:t>发展方向</a:t>
                </a:r>
              </a:p>
            </p:txBody>
          </p:sp>
        </p:grpSp>
        <p:grpSp>
          <p:nvGrpSpPr>
            <p:cNvPr id="26" name="Group 42"/>
            <p:cNvGrpSpPr>
              <a:grpSpLocks/>
            </p:cNvGrpSpPr>
            <p:nvPr/>
          </p:nvGrpSpPr>
          <p:grpSpPr bwMode="auto">
            <a:xfrm>
              <a:off x="185" y="1028"/>
              <a:ext cx="1223" cy="2832"/>
              <a:chOff x="214" y="979"/>
              <a:chExt cx="1223" cy="2832"/>
            </a:xfrm>
          </p:grpSpPr>
          <p:sp>
            <p:nvSpPr>
              <p:cNvPr id="27" name="AutoShape 43"/>
              <p:cNvSpPr>
                <a:spLocks noChangeArrowheads="1"/>
              </p:cNvSpPr>
              <p:nvPr/>
            </p:nvSpPr>
            <p:spPr bwMode="auto">
              <a:xfrm>
                <a:off x="214" y="979"/>
                <a:ext cx="1223" cy="2832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99">
                      <a:alpha val="42999"/>
                    </a:srgbClr>
                  </a:gs>
                  <a:gs pos="100000">
                    <a:srgbClr val="FFFF99">
                      <a:gamma/>
                      <a:shade val="46275"/>
                      <a:invGamma/>
                      <a:alpha val="42999"/>
                    </a:srgbClr>
                  </a:gs>
                </a:gsLst>
                <a:lin ang="5400000" scaled="1"/>
              </a:gradFill>
              <a:ln w="28575" algn="ctr">
                <a:solidFill>
                  <a:schemeClr val="folHlink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44"/>
              <p:cNvSpPr txBox="1">
                <a:spLocks noChangeArrowheads="1"/>
              </p:cNvSpPr>
              <p:nvPr/>
            </p:nvSpPr>
            <p:spPr bwMode="auto">
              <a:xfrm>
                <a:off x="249" y="1594"/>
                <a:ext cx="1141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000" b="1" i="1" u="sng">
                    <a:ea typeface="宋体" panose="02010600030101010101" pitchFamily="2" charset="-122"/>
                  </a:rPr>
                  <a:t>软件开发</a:t>
                </a:r>
                <a:br>
                  <a:rPr lang="zh-CN" altLang="en-US" sz="2000" b="1" i="1" u="sng">
                    <a:ea typeface="宋体" panose="02010600030101010101" pitchFamily="2" charset="-122"/>
                  </a:rPr>
                </a:br>
                <a:r>
                  <a:rPr lang="zh-CN" altLang="en-US" sz="2000" b="1" i="1" u="sng">
                    <a:ea typeface="宋体" panose="02010600030101010101" pitchFamily="2" charset="-122"/>
                  </a:rPr>
                  <a:t>实践现状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28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RSA</a:t>
            </a:r>
            <a:r>
              <a:rPr lang="zh-CN" altLang="en-US" dirty="0" smtClean="0"/>
              <a:t>的优点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3614369">
            <a:off x="3277394" y="3207544"/>
            <a:ext cx="1397000" cy="12525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835400" y="3576638"/>
            <a:ext cx="1439863" cy="12160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3617553">
            <a:off x="2907506" y="3737769"/>
            <a:ext cx="16224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rgbClr val="DDDDDD"/>
                </a:solidFill>
                <a:ea typeface="宋体" panose="02010600030101010101" pitchFamily="2" charset="-122"/>
              </a:rPr>
              <a:t>生命周期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rgbClr val="DDDDDD"/>
                </a:solidFill>
                <a:ea typeface="宋体" panose="02010600030101010101" pitchFamily="2" charset="-122"/>
              </a:rPr>
              <a:t>和团队协作集成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690938" y="4221163"/>
            <a:ext cx="16732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无可比拟的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易用性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18025452">
            <a:off x="4452144" y="3196431"/>
            <a:ext cx="1397000" cy="12525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 rot="18025452">
            <a:off x="4676775" y="3836988"/>
            <a:ext cx="16224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altLang="zh-CN" sz="1100" b="1">
                <a:solidFill>
                  <a:srgbClr val="DDDDDD"/>
                </a:solidFill>
                <a:ea typeface="宋体" panose="02010600030101010101" pitchFamily="2" charset="-122"/>
              </a:rPr>
              <a:t>Rose XDE</a:t>
            </a:r>
            <a:br>
              <a:rPr lang="en-US" altLang="zh-CN" sz="1100" b="1">
                <a:solidFill>
                  <a:srgbClr val="DDDDDD"/>
                </a:solidFill>
                <a:ea typeface="宋体" panose="02010600030101010101" pitchFamily="2" charset="-122"/>
              </a:rPr>
            </a:br>
            <a:r>
              <a:rPr lang="zh-CN" altLang="en-US" sz="1100" b="1">
                <a:solidFill>
                  <a:srgbClr val="DDDDDD"/>
                </a:solidFill>
                <a:ea typeface="宋体" panose="02010600030101010101" pitchFamily="2" charset="-122"/>
              </a:rPr>
              <a:t>迁移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17985631" flipV="1">
            <a:off x="3286126" y="2557462"/>
            <a:ext cx="1397000" cy="12541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flipV="1">
            <a:off x="3835400" y="2260600"/>
            <a:ext cx="1439863" cy="12160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3574548" flipV="1">
            <a:off x="4460876" y="2546350"/>
            <a:ext cx="1397000" cy="12541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708400" y="2247900"/>
            <a:ext cx="16732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rgbClr val="DDDDDD"/>
                </a:solidFill>
                <a:ea typeface="宋体" panose="02010600030101010101" pitchFamily="2" charset="-122"/>
              </a:rPr>
              <a:t>开放和可扩展的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rgbClr val="DDDDDD"/>
                </a:solidFill>
                <a:ea typeface="宋体" panose="02010600030101010101" pitchFamily="2" charset="-122"/>
              </a:rPr>
              <a:t>建模平台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 rot="17961140">
            <a:off x="2707482" y="2823369"/>
            <a:ext cx="162083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架构规范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 rot="3528995">
            <a:off x="4595019" y="2659857"/>
            <a:ext cx="162083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en-US" altLang="zh-CN" sz="1100" b="1">
                <a:solidFill>
                  <a:schemeClr val="bg2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应用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分析与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solidFill>
                  <a:schemeClr val="bg2"/>
                </a:solidFill>
                <a:ea typeface="宋体" panose="02010600030101010101" pitchFamily="2" charset="-122"/>
              </a:rPr>
              <a:t>控制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256088" y="3232150"/>
            <a:ext cx="592137" cy="557213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31" tIns="41216" rIns="82431" bIns="41216" anchor="ctr"/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buClrTx/>
              <a:buFontTx/>
              <a:buNone/>
            </a:pPr>
            <a:r>
              <a:rPr lang="zh-CN" altLang="en-US" sz="1100" b="1" i="1">
                <a:solidFill>
                  <a:srgbClr val="FFFF00"/>
                </a:solidFill>
                <a:ea typeface="宋体" panose="02010600030101010101" pitchFamily="2" charset="-122"/>
              </a:rPr>
              <a:t>主旋律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036763" y="1755775"/>
            <a:ext cx="4951412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基于</a:t>
            </a:r>
            <a:r>
              <a:rPr lang="en-US" altLang="zh-CN" sz="1100" b="1">
                <a:ea typeface="宋体" panose="02010600030101010101" pitchFamily="2" charset="-122"/>
              </a:rPr>
              <a:t>Eclipse</a:t>
            </a:r>
            <a:r>
              <a:rPr lang="zh-CN" altLang="en-US" sz="1100" b="1">
                <a:ea typeface="宋体" panose="02010600030101010101" pitchFamily="2" charset="-122"/>
              </a:rPr>
              <a:t>平台的模型和变换的扩展能力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561013" y="2093913"/>
            <a:ext cx="28194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反模式结构的检测，更好支持</a:t>
            </a:r>
            <a:r>
              <a:rPr lang="en-US" altLang="zh-CN" sz="1100" b="1">
                <a:ea typeface="宋体" panose="02010600030101010101" pitchFamily="2" charset="-122"/>
              </a:rPr>
              <a:t>Java</a:t>
            </a:r>
            <a:r>
              <a:rPr lang="zh-CN" altLang="en-US" sz="1100" b="1">
                <a:ea typeface="宋体" panose="02010600030101010101" pitchFamily="2" charset="-122"/>
              </a:rPr>
              <a:t>重构</a:t>
            </a:r>
            <a:endParaRPr lang="en-US" altLang="zh-CN" sz="1100" b="1">
              <a:ea typeface="宋体" panose="02010600030101010101" pitchFamily="2" charset="-122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34975" y="2363788"/>
            <a:ext cx="3071813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支持</a:t>
            </a:r>
            <a:r>
              <a:rPr lang="en-US" altLang="zh-CN" sz="1100" b="1">
                <a:ea typeface="宋体" panose="02010600030101010101" pitchFamily="2" charset="-122"/>
              </a:rPr>
              <a:t>UML 2.1</a:t>
            </a:r>
            <a:r>
              <a:rPr lang="zh-CN" altLang="en-US" sz="1100" b="1">
                <a:ea typeface="宋体" panose="02010600030101010101" pitchFamily="2" charset="-122"/>
              </a:rPr>
              <a:t>应用建模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44525" y="2870200"/>
            <a:ext cx="28194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利用</a:t>
            </a:r>
            <a:r>
              <a:rPr lang="en-US" altLang="zh-CN" sz="1100" b="1">
                <a:ea typeface="宋体" panose="02010600030101010101" pitchFamily="2" charset="-122"/>
              </a:rPr>
              <a:t>OCL</a:t>
            </a:r>
            <a:r>
              <a:rPr lang="zh-CN" altLang="en-US" sz="1100" b="1">
                <a:ea typeface="宋体" panose="02010600030101010101" pitchFamily="2" charset="-122"/>
              </a:rPr>
              <a:t>描述架构约束 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700713" y="2574925"/>
            <a:ext cx="28194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支持</a:t>
            </a:r>
            <a:r>
              <a:rPr lang="en-US" altLang="zh-CN" sz="1100" b="1">
                <a:ea typeface="宋体" panose="02010600030101010101" pitchFamily="2" charset="-122"/>
              </a:rPr>
              <a:t>Java</a:t>
            </a:r>
            <a:r>
              <a:rPr lang="zh-CN" altLang="en-US" sz="1100" b="1">
                <a:ea typeface="宋体" panose="02010600030101010101" pitchFamily="2" charset="-122"/>
              </a:rPr>
              <a:t>架构控制的结构规则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857875" y="3055938"/>
            <a:ext cx="29241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支持</a:t>
            </a:r>
            <a:r>
              <a:rPr lang="en-US" altLang="zh-CN" sz="1100" b="1">
                <a:ea typeface="宋体" panose="02010600030101010101" pitchFamily="2" charset="-122"/>
              </a:rPr>
              <a:t>J2EE, Java, </a:t>
            </a:r>
            <a:r>
              <a:rPr lang="zh-CN" altLang="en-US" sz="1100" b="1">
                <a:ea typeface="宋体" panose="02010600030101010101" pitchFamily="2" charset="-122"/>
              </a:rPr>
              <a:t>结构和行为的</a:t>
            </a:r>
            <a:r>
              <a:rPr lang="en-US" altLang="zh-CN" sz="1100" b="1">
                <a:ea typeface="宋体" panose="02010600030101010101" pitchFamily="2" charset="-122"/>
              </a:rPr>
              <a:t>UML</a:t>
            </a:r>
            <a:r>
              <a:rPr lang="zh-CN" altLang="en-US" sz="1100" b="1">
                <a:ea typeface="宋体" panose="02010600030101010101" pitchFamily="2" charset="-122"/>
              </a:rPr>
              <a:t>代码编辑器 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79450" y="3570288"/>
            <a:ext cx="28194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与</a:t>
            </a:r>
            <a:r>
              <a:rPr lang="en-US" altLang="zh-CN" sz="1100" b="1">
                <a:ea typeface="宋体" panose="02010600030101010101" pitchFamily="2" charset="-122"/>
              </a:rPr>
              <a:t>RequisitePro</a:t>
            </a:r>
            <a:r>
              <a:rPr lang="zh-CN" altLang="en-US" sz="1100" b="1">
                <a:ea typeface="宋体" panose="02010600030101010101" pitchFamily="2" charset="-122"/>
              </a:rPr>
              <a:t>紧密集成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52463" y="3924300"/>
            <a:ext cx="281940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从需求追踪到设计，从设计追踪到实现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95963" y="4000500"/>
            <a:ext cx="2819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提供迁移</a:t>
            </a:r>
            <a:r>
              <a:rPr lang="en-US" altLang="zh-CN" sz="1100" b="1">
                <a:ea typeface="宋体" panose="02010600030101010101" pitchFamily="2" charset="-122"/>
              </a:rPr>
              <a:t>Rose</a:t>
            </a:r>
            <a:r>
              <a:rPr lang="zh-CN" altLang="en-US" sz="1100" b="1">
                <a:ea typeface="宋体" panose="02010600030101010101" pitchFamily="2" charset="-122"/>
              </a:rPr>
              <a:t>和</a:t>
            </a:r>
            <a:r>
              <a:rPr lang="en-US" altLang="zh-CN" sz="1100" b="1">
                <a:ea typeface="宋体" panose="02010600030101010101" pitchFamily="2" charset="-122"/>
              </a:rPr>
              <a:t>XDE</a:t>
            </a:r>
            <a:r>
              <a:rPr lang="zh-CN" altLang="en-US" sz="1100" b="1">
                <a:ea typeface="宋体" panose="02010600030101010101" pitchFamily="2" charset="-122"/>
              </a:rPr>
              <a:t>资产的</a:t>
            </a:r>
          </a:p>
          <a:p>
            <a:pPr algn="ctr" eaLnBrk="0" hangingPunct="0">
              <a:spcBef>
                <a:spcPct val="50000"/>
              </a:spcBef>
              <a:buClrTx/>
              <a:buFontTx/>
              <a:buNone/>
            </a:pPr>
            <a:r>
              <a:rPr lang="zh-CN" altLang="en-US" sz="1100" b="1">
                <a:ea typeface="宋体" panose="02010600030101010101" pitchFamily="2" charset="-122"/>
              </a:rPr>
              <a:t>工具和服务 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584450" y="4837113"/>
            <a:ext cx="3995738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界面简洁、美观</a:t>
            </a:r>
            <a:endParaRPr lang="en-US" altLang="zh-CN" sz="1100" b="1">
              <a:ea typeface="宋体" panose="02010600030101010101" pitchFamily="2" charset="-122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924175" y="5064125"/>
            <a:ext cx="3359150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轻松浏览模型图和代码图</a:t>
            </a:r>
            <a:endParaRPr lang="en-US" altLang="zh-CN" sz="1100" b="1">
              <a:ea typeface="宋体" panose="02010600030101010101" pitchFamily="2" charset="-122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967038" y="5283200"/>
            <a:ext cx="336073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自动图形生成</a:t>
            </a:r>
            <a:endParaRPr lang="en-US" altLang="zh-CN" sz="1100" b="1">
              <a:ea typeface="宋体" panose="02010600030101010101" pitchFamily="2" charset="-122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001963" y="5503863"/>
            <a:ext cx="336073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31" tIns="41216" rIns="82431" bIns="41216">
            <a:spAutoFit/>
          </a:bodyPr>
          <a:lstStyle>
            <a:lvl1pPr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algn="l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  <a:buClrTx/>
            </a:pPr>
            <a:r>
              <a:rPr lang="zh-CN" altLang="en-US" sz="1100" b="1">
                <a:ea typeface="宋体" panose="02010600030101010101" pitchFamily="2" charset="-122"/>
              </a:rPr>
              <a:t>界面响应更加及时、绘图帮助</a:t>
            </a:r>
          </a:p>
        </p:txBody>
      </p:sp>
    </p:spTree>
    <p:extLst>
      <p:ext uri="{BB962C8B-B14F-4D97-AF65-F5344CB8AC3E}">
        <p14:creationId xmlns:p14="http://schemas.microsoft.com/office/powerpoint/2010/main" val="27459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应用于追溯的软件产品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3898900" y="4921494"/>
            <a:ext cx="1393825" cy="1193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934200" y="3143494"/>
            <a:ext cx="1393825" cy="1193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990600" y="3143494"/>
            <a:ext cx="1393825" cy="1193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906838" y="3138732"/>
            <a:ext cx="1395412" cy="11938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>
              <a:solidFill>
                <a:srgbClr val="00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AutoShape 7"/>
          <p:cNvCxnSpPr>
            <a:cxnSpLocks noChangeShapeType="1"/>
            <a:stCxn id="6" idx="0"/>
          </p:cNvCxnSpPr>
          <p:nvPr/>
        </p:nvCxnSpPr>
        <p:spPr bwMode="auto">
          <a:xfrm rot="16200000">
            <a:off x="2177257" y="1447250"/>
            <a:ext cx="1206500" cy="2185987"/>
          </a:xfrm>
          <a:prstGeom prst="curvedConnector2">
            <a:avLst/>
          </a:prstGeom>
          <a:noFill/>
          <a:ln w="1270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8"/>
          <p:cNvCxnSpPr>
            <a:cxnSpLocks noChangeShapeType="1"/>
            <a:endCxn id="5" idx="0"/>
          </p:cNvCxnSpPr>
          <p:nvPr/>
        </p:nvCxnSpPr>
        <p:spPr bwMode="auto">
          <a:xfrm>
            <a:off x="5113338" y="1935407"/>
            <a:ext cx="2517775" cy="1208087"/>
          </a:xfrm>
          <a:prstGeom prst="curvedConnector2">
            <a:avLst/>
          </a:prstGeom>
          <a:noFill/>
          <a:ln w="1270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9"/>
          <p:cNvCxnSpPr>
            <a:cxnSpLocks noChangeShapeType="1"/>
            <a:endCxn id="6" idx="4"/>
          </p:cNvCxnSpPr>
          <p:nvPr/>
        </p:nvCxnSpPr>
        <p:spPr bwMode="auto">
          <a:xfrm rot="10800000">
            <a:off x="1687513" y="4337294"/>
            <a:ext cx="2203450" cy="1263650"/>
          </a:xfrm>
          <a:prstGeom prst="curvedConnector2">
            <a:avLst/>
          </a:prstGeom>
          <a:noFill/>
          <a:ln w="1270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1"/>
          <p:cNvCxnSpPr>
            <a:cxnSpLocks noChangeShapeType="1"/>
            <a:stCxn id="6" idx="6"/>
            <a:endCxn id="7" idx="2"/>
          </p:cNvCxnSpPr>
          <p:nvPr/>
        </p:nvCxnSpPr>
        <p:spPr bwMode="auto">
          <a:xfrm flipV="1">
            <a:off x="2384425" y="3735632"/>
            <a:ext cx="1522413" cy="4762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2"/>
          <p:cNvCxnSpPr>
            <a:cxnSpLocks noChangeShapeType="1"/>
            <a:stCxn id="5" idx="2"/>
            <a:endCxn id="7" idx="6"/>
          </p:cNvCxnSpPr>
          <p:nvPr/>
        </p:nvCxnSpPr>
        <p:spPr bwMode="auto">
          <a:xfrm flipH="1" flipV="1">
            <a:off x="5302250" y="3735632"/>
            <a:ext cx="1631950" cy="4762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3"/>
          <p:cNvCxnSpPr>
            <a:cxnSpLocks noChangeShapeType="1"/>
            <a:endCxn id="7" idx="0"/>
          </p:cNvCxnSpPr>
          <p:nvPr/>
        </p:nvCxnSpPr>
        <p:spPr bwMode="auto">
          <a:xfrm>
            <a:off x="4595813" y="2532307"/>
            <a:ext cx="7937" cy="606425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4"/>
          <p:cNvCxnSpPr>
            <a:cxnSpLocks noChangeShapeType="1"/>
            <a:endCxn id="7" idx="4"/>
          </p:cNvCxnSpPr>
          <p:nvPr/>
        </p:nvCxnSpPr>
        <p:spPr bwMode="auto">
          <a:xfrm flipV="1">
            <a:off x="4600575" y="4332532"/>
            <a:ext cx="3175" cy="593725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206500" y="3642986"/>
            <a:ext cx="9398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 smtClean="0"/>
              <a:t>发放</a:t>
            </a:r>
            <a:endParaRPr lang="zh-CN" altLang="en-US" sz="1600" dirty="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171229" y="5477834"/>
            <a:ext cx="8509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 smtClean="0"/>
              <a:t>灭菌</a:t>
            </a:r>
            <a:endParaRPr lang="zh-CN" altLang="en-US" sz="1600" dirty="0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233444" y="3648883"/>
            <a:ext cx="8556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 smtClean="0"/>
              <a:t>洗消</a:t>
            </a:r>
            <a:endParaRPr lang="zh-CN" altLang="en-US" sz="1600" dirty="0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144963" y="3484807"/>
            <a:ext cx="1050925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 dirty="0" smtClean="0"/>
              <a:t>CSSD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1600" dirty="0" smtClean="0"/>
              <a:t>管理系统</a:t>
            </a:r>
            <a:endParaRPr lang="zh-CN" altLang="en-US" sz="1600" dirty="0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035175" y="1733794"/>
            <a:ext cx="1193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灭菌有效期和发放管理</a:t>
            </a:r>
            <a:endParaRPr lang="zh-CN" altLang="en-US" sz="1400" dirty="0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734175" y="1733794"/>
            <a:ext cx="11779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经手人员和回收情况</a:t>
            </a:r>
            <a:endParaRPr lang="zh-CN" altLang="en-US" sz="1400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819275" y="5531094"/>
            <a:ext cx="1854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灭菌包标签管理</a:t>
            </a:r>
            <a:endParaRPr lang="zh-CN" altLang="en-US" sz="1400" dirty="0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6619875" y="5442194"/>
            <a:ext cx="19558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洗消篮筐和洗消设备</a:t>
            </a:r>
            <a:endParaRPr lang="zh-CN" altLang="en-US" sz="1400" dirty="0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708275" y="3422894"/>
            <a:ext cx="11938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领用科室信息</a:t>
            </a:r>
            <a:endParaRPr lang="zh-CN" altLang="en-US" sz="1400" dirty="0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482975" y="4400794"/>
            <a:ext cx="135890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灭菌设备和</a:t>
            </a:r>
            <a:endParaRPr lang="en-US" altLang="zh-CN" sz="1400" dirty="0" smtClean="0"/>
          </a:p>
          <a:p>
            <a:pPr algn="l" eaLnBrk="1" hangingPunct="1">
              <a:spcBef>
                <a:spcPct val="50000"/>
              </a:spcBef>
            </a:pPr>
            <a:r>
              <a:rPr lang="zh-CN" altLang="en-US" sz="1400" dirty="0" smtClean="0"/>
              <a:t>灭菌检测信息</a:t>
            </a:r>
            <a:endParaRPr lang="zh-CN" altLang="en-US" sz="1400" dirty="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311775" y="3864219"/>
            <a:ext cx="939800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1400" dirty="0" smtClean="0"/>
              <a:t>洗消设备数据</a:t>
            </a:r>
            <a:endParaRPr lang="zh-CN" altLang="en-US" sz="1400" dirty="0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905375" y="2498969"/>
            <a:ext cx="1193800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1400" dirty="0" smtClean="0"/>
              <a:t>使用时间和使用手术</a:t>
            </a:r>
            <a:endParaRPr lang="zh-CN" altLang="en-US" sz="1400" dirty="0"/>
          </a:p>
        </p:txBody>
      </p:sp>
      <p:sp>
        <p:nvSpPr>
          <p:cNvPr id="27" name="Oval 3"/>
          <p:cNvSpPr>
            <a:spLocks noChangeArrowheads="1"/>
          </p:cNvSpPr>
          <p:nvPr/>
        </p:nvSpPr>
        <p:spPr bwMode="auto">
          <a:xfrm>
            <a:off x="3752056" y="1311519"/>
            <a:ext cx="1393825" cy="1193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3961607" y="1785308"/>
            <a:ext cx="8556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dirty="0" smtClean="0"/>
              <a:t>使用</a:t>
            </a:r>
            <a:endParaRPr lang="zh-CN" altLang="en-US" sz="1600" dirty="0"/>
          </a:p>
        </p:txBody>
      </p:sp>
      <p:cxnSp>
        <p:nvCxnSpPr>
          <p:cNvPr id="29" name="AutoShape 7"/>
          <p:cNvCxnSpPr>
            <a:cxnSpLocks noChangeShapeType="1"/>
          </p:cNvCxnSpPr>
          <p:nvPr/>
        </p:nvCxnSpPr>
        <p:spPr bwMode="auto">
          <a:xfrm rot="16200000" flipH="1" flipV="1">
            <a:off x="5761037" y="3842789"/>
            <a:ext cx="1206500" cy="2185987"/>
          </a:xfrm>
          <a:prstGeom prst="curvedConnector2">
            <a:avLst/>
          </a:prstGeom>
          <a:noFill/>
          <a:ln w="1270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38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600200" y="2590800"/>
            <a:ext cx="6235212" cy="1892300"/>
          </a:xfrm>
        </p:spPr>
        <p:txBody>
          <a:bodyPr/>
          <a:lstStyle/>
          <a:p>
            <a:pPr algn="ctr"/>
            <a:r>
              <a:rPr lang="zh-CN" altLang="en-US" sz="5400" dirty="0">
                <a:solidFill>
                  <a:srgbClr val="000000"/>
                </a:solidFill>
              </a:rPr>
              <a:t>谢    谢！</a:t>
            </a:r>
            <a:endParaRPr lang="zh-CN" altLang="en-US" sz="5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9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_A4_Powerpoint template_Red.dot">
  <a:themeElements>
    <a:clrScheme name="BE_A4_Powerpoint template_Red.dot 3">
      <a:dk1>
        <a:srgbClr val="000000"/>
      </a:dk1>
      <a:lt1>
        <a:srgbClr val="FFFFFF"/>
      </a:lt1>
      <a:dk2>
        <a:srgbClr val="A9ABAF"/>
      </a:dk2>
      <a:lt2>
        <a:srgbClr val="E51B2E"/>
      </a:lt2>
      <a:accent1>
        <a:srgbClr val="86C0F1"/>
      </a:accent1>
      <a:accent2>
        <a:srgbClr val="BA97D4"/>
      </a:accent2>
      <a:accent3>
        <a:srgbClr val="FFFFFF"/>
      </a:accent3>
      <a:accent4>
        <a:srgbClr val="000000"/>
      </a:accent4>
      <a:accent5>
        <a:srgbClr val="C3DCF7"/>
      </a:accent5>
      <a:accent6>
        <a:srgbClr val="A888C0"/>
      </a:accent6>
      <a:hlink>
        <a:srgbClr val="750B30"/>
      </a:hlink>
      <a:folHlink>
        <a:srgbClr val="B0CA91"/>
      </a:folHlink>
    </a:clrScheme>
    <a:fontScheme name="BE_A4_Powerpoint template_Red.dot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8600" marR="0" indent="-2286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8600" marR="0" indent="-2286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BE_A4_Powerpoint template_Red.dot 1">
        <a:dk1>
          <a:srgbClr val="000000"/>
        </a:dk1>
        <a:lt1>
          <a:srgbClr val="FFFFFF"/>
        </a:lt1>
        <a:dk2>
          <a:srgbClr val="980F39"/>
        </a:dk2>
        <a:lt2>
          <a:srgbClr val="E51B2E"/>
        </a:lt2>
        <a:accent1>
          <a:srgbClr val="86C0F1"/>
        </a:accent1>
        <a:accent2>
          <a:srgbClr val="BA97D4"/>
        </a:accent2>
        <a:accent3>
          <a:srgbClr val="FFFFFF"/>
        </a:accent3>
        <a:accent4>
          <a:srgbClr val="000000"/>
        </a:accent4>
        <a:accent5>
          <a:srgbClr val="C3DCF7"/>
        </a:accent5>
        <a:accent6>
          <a:srgbClr val="A888C0"/>
        </a:accent6>
        <a:hlink>
          <a:srgbClr val="B0CA91"/>
        </a:hlink>
        <a:folHlink>
          <a:srgbClr val="A9AB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_A4_Powerpoint template_Red.dot 2">
        <a:dk1>
          <a:srgbClr val="000000"/>
        </a:dk1>
        <a:lt1>
          <a:srgbClr val="FFFFFF"/>
        </a:lt1>
        <a:dk2>
          <a:srgbClr val="515256"/>
        </a:dk2>
        <a:lt2>
          <a:srgbClr val="E51B2E"/>
        </a:lt2>
        <a:accent1>
          <a:srgbClr val="2D5381"/>
        </a:accent1>
        <a:accent2>
          <a:srgbClr val="3D1D3F"/>
        </a:accent2>
        <a:accent3>
          <a:srgbClr val="FFFFFF"/>
        </a:accent3>
        <a:accent4>
          <a:srgbClr val="000000"/>
        </a:accent4>
        <a:accent5>
          <a:srgbClr val="ADB3C1"/>
        </a:accent5>
        <a:accent6>
          <a:srgbClr val="361938"/>
        </a:accent6>
        <a:hlink>
          <a:srgbClr val="980F39"/>
        </a:hlink>
        <a:folHlink>
          <a:srgbClr val="B0CA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_A4_Powerpoint template_Red.dot 3">
        <a:dk1>
          <a:srgbClr val="000000"/>
        </a:dk1>
        <a:lt1>
          <a:srgbClr val="FFFFFF"/>
        </a:lt1>
        <a:dk2>
          <a:srgbClr val="A9ABAF"/>
        </a:dk2>
        <a:lt2>
          <a:srgbClr val="E51B2E"/>
        </a:lt2>
        <a:accent1>
          <a:srgbClr val="86C0F1"/>
        </a:accent1>
        <a:accent2>
          <a:srgbClr val="BA97D4"/>
        </a:accent2>
        <a:accent3>
          <a:srgbClr val="FFFFFF"/>
        </a:accent3>
        <a:accent4>
          <a:srgbClr val="000000"/>
        </a:accent4>
        <a:accent5>
          <a:srgbClr val="C3DCF7"/>
        </a:accent5>
        <a:accent6>
          <a:srgbClr val="A888C0"/>
        </a:accent6>
        <a:hlink>
          <a:srgbClr val="750B30"/>
        </a:hlink>
        <a:folHlink>
          <a:srgbClr val="B0CA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5" id="{76D7EAE4-03AB-4D20-9649-F9DE7522E7F8}" vid="{9C6576C0-329B-4673-A902-F49857D5405D}"/>
    </a:ext>
  </a:extLst>
</a:theme>
</file>

<file path=ppt/theme/theme2.xml><?xml version="1.0" encoding="utf-8"?>
<a:theme xmlns:a="http://schemas.openxmlformats.org/drawingml/2006/main" name="1_BE_A4_Powerpoint template_Red.dot">
  <a:themeElements>
    <a:clrScheme name="1_BE_A4_Powerpoint template_Red.dot 3">
      <a:dk1>
        <a:srgbClr val="000000"/>
      </a:dk1>
      <a:lt1>
        <a:srgbClr val="FFFFFF"/>
      </a:lt1>
      <a:dk2>
        <a:srgbClr val="A9ABAF"/>
      </a:dk2>
      <a:lt2>
        <a:srgbClr val="E51B2E"/>
      </a:lt2>
      <a:accent1>
        <a:srgbClr val="86C0F1"/>
      </a:accent1>
      <a:accent2>
        <a:srgbClr val="BA97D4"/>
      </a:accent2>
      <a:accent3>
        <a:srgbClr val="FFFFFF"/>
      </a:accent3>
      <a:accent4>
        <a:srgbClr val="000000"/>
      </a:accent4>
      <a:accent5>
        <a:srgbClr val="C3DCF7"/>
      </a:accent5>
      <a:accent6>
        <a:srgbClr val="A888C0"/>
      </a:accent6>
      <a:hlink>
        <a:srgbClr val="750B30"/>
      </a:hlink>
      <a:folHlink>
        <a:srgbClr val="B0CA91"/>
      </a:folHlink>
    </a:clrScheme>
    <a:fontScheme name="1_BE_A4_Powerpoint template_Red.dot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8600" marR="0" indent="-2286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28600" marR="0" indent="-2286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1_BE_A4_Powerpoint template_Red.dot 1">
        <a:dk1>
          <a:srgbClr val="000000"/>
        </a:dk1>
        <a:lt1>
          <a:srgbClr val="FFFFFF"/>
        </a:lt1>
        <a:dk2>
          <a:srgbClr val="980F39"/>
        </a:dk2>
        <a:lt2>
          <a:srgbClr val="E51B2E"/>
        </a:lt2>
        <a:accent1>
          <a:srgbClr val="86C0F1"/>
        </a:accent1>
        <a:accent2>
          <a:srgbClr val="BA97D4"/>
        </a:accent2>
        <a:accent3>
          <a:srgbClr val="FFFFFF"/>
        </a:accent3>
        <a:accent4>
          <a:srgbClr val="000000"/>
        </a:accent4>
        <a:accent5>
          <a:srgbClr val="C3DCF7"/>
        </a:accent5>
        <a:accent6>
          <a:srgbClr val="A888C0"/>
        </a:accent6>
        <a:hlink>
          <a:srgbClr val="B0CA91"/>
        </a:hlink>
        <a:folHlink>
          <a:srgbClr val="A9AB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_A4_Powerpoint template_Red.dot 2">
        <a:dk1>
          <a:srgbClr val="000000"/>
        </a:dk1>
        <a:lt1>
          <a:srgbClr val="FFFFFF"/>
        </a:lt1>
        <a:dk2>
          <a:srgbClr val="515256"/>
        </a:dk2>
        <a:lt2>
          <a:srgbClr val="E51B2E"/>
        </a:lt2>
        <a:accent1>
          <a:srgbClr val="2D5381"/>
        </a:accent1>
        <a:accent2>
          <a:srgbClr val="3D1D3F"/>
        </a:accent2>
        <a:accent3>
          <a:srgbClr val="FFFFFF"/>
        </a:accent3>
        <a:accent4>
          <a:srgbClr val="000000"/>
        </a:accent4>
        <a:accent5>
          <a:srgbClr val="ADB3C1"/>
        </a:accent5>
        <a:accent6>
          <a:srgbClr val="361938"/>
        </a:accent6>
        <a:hlink>
          <a:srgbClr val="980F39"/>
        </a:hlink>
        <a:folHlink>
          <a:srgbClr val="B0CA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_A4_Powerpoint template_Red.dot 3">
        <a:dk1>
          <a:srgbClr val="000000"/>
        </a:dk1>
        <a:lt1>
          <a:srgbClr val="FFFFFF"/>
        </a:lt1>
        <a:dk2>
          <a:srgbClr val="A9ABAF"/>
        </a:dk2>
        <a:lt2>
          <a:srgbClr val="E51B2E"/>
        </a:lt2>
        <a:accent1>
          <a:srgbClr val="86C0F1"/>
        </a:accent1>
        <a:accent2>
          <a:srgbClr val="BA97D4"/>
        </a:accent2>
        <a:accent3>
          <a:srgbClr val="FFFFFF"/>
        </a:accent3>
        <a:accent4>
          <a:srgbClr val="000000"/>
        </a:accent4>
        <a:accent5>
          <a:srgbClr val="C3DCF7"/>
        </a:accent5>
        <a:accent6>
          <a:srgbClr val="A888C0"/>
        </a:accent6>
        <a:hlink>
          <a:srgbClr val="750B30"/>
        </a:hlink>
        <a:folHlink>
          <a:srgbClr val="B0CA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v5" id="{76D7EAE4-03AB-4D20-9649-F9DE7522E7F8}" vid="{3694A3C2-9EC4-4B7A-8A09-ADA5B662970C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吴ppt稿_汇报</Template>
  <TotalTime>1479</TotalTime>
  <Words>466</Words>
  <Application>Microsoft Office PowerPoint</Application>
  <PresentationFormat>全屏显示(4:3)</PresentationFormat>
  <Paragraphs>128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Gulim</vt:lpstr>
      <vt:lpstr>黑体</vt:lpstr>
      <vt:lpstr>宋体</vt:lpstr>
      <vt:lpstr>Arial</vt:lpstr>
      <vt:lpstr>Arial Narrow</vt:lpstr>
      <vt:lpstr>Calibri</vt:lpstr>
      <vt:lpstr>Times</vt:lpstr>
      <vt:lpstr>Verdana</vt:lpstr>
      <vt:lpstr>Wingdings</vt:lpstr>
      <vt:lpstr>BE_A4_Powerpoint template_Red.dot</vt:lpstr>
      <vt:lpstr>1_BE_A4_Powerpoint template_Red.dot</vt:lpstr>
      <vt:lpstr>Photo Editor Photo</vt:lpstr>
      <vt:lpstr>CorelDRAW 6.0</vt:lpstr>
      <vt:lpstr>Rational Software Architect 在快速软件开发中的使用 </vt:lpstr>
      <vt:lpstr>泰兰特公司简介</vt:lpstr>
      <vt:lpstr>基于UML的建模过程</vt:lpstr>
      <vt:lpstr>软件架构： “4+1 View” 模型</vt:lpstr>
      <vt:lpstr>RSA的作用</vt:lpstr>
      <vt:lpstr>RSA的优点</vt:lpstr>
      <vt:lpstr>应用于追溯的软件产品</vt:lpstr>
      <vt:lpstr>谢    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Chen Zhang</cp:lastModifiedBy>
  <cp:revision>192</cp:revision>
  <cp:lastPrinted>1601-01-01T00:00:00Z</cp:lastPrinted>
  <dcterms:created xsi:type="dcterms:W3CDTF">1601-01-01T00:00:00Z</dcterms:created>
  <dcterms:modified xsi:type="dcterms:W3CDTF">2014-06-05T09:17:05Z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