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82" r:id="rId3"/>
    <p:sldId id="283" r:id="rId4"/>
    <p:sldId id="290" r:id="rId5"/>
    <p:sldId id="291" r:id="rId6"/>
    <p:sldId id="292" r:id="rId7"/>
    <p:sldId id="289" r:id="rId8"/>
    <p:sldId id="294" r:id="rId9"/>
    <p:sldId id="296" r:id="rId10"/>
    <p:sldId id="297" r:id="rId11"/>
    <p:sldId id="298" r:id="rId12"/>
    <p:sldId id="286" r:id="rId13"/>
    <p:sldId id="287" r:id="rId14"/>
    <p:sldId id="293" r:id="rId15"/>
    <p:sldId id="284" r:id="rId16"/>
    <p:sldId id="280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B8BB2-E4C8-471D-BB9E-C1A922E17B4F}">
          <p14:sldIdLst>
            <p14:sldId id="282"/>
            <p14:sldId id="283"/>
            <p14:sldId id="290"/>
            <p14:sldId id="291"/>
            <p14:sldId id="292"/>
            <p14:sldId id="289"/>
            <p14:sldId id="294"/>
            <p14:sldId id="296"/>
            <p14:sldId id="297"/>
            <p14:sldId id="298"/>
            <p14:sldId id="286"/>
            <p14:sldId id="287"/>
            <p14:sldId id="293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72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12C1-9A79-4B6A-BA92-B0EC09DBF4DA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A916-7E6A-41E5-8FFA-F7F72295C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3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715E9F-A11C-4D57-923D-7E41ADC7CEC3}" type="slidenum">
              <a:rPr lang="zh-CN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8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一般说道</a:t>
            </a:r>
            <a:r>
              <a:rPr lang="en-US" altLang="zh-CN" dirty="0" smtClean="0"/>
              <a:t>RSA</a:t>
            </a:r>
            <a:r>
              <a:rPr lang="zh-CN" altLang="en-US" dirty="0" smtClean="0"/>
              <a:t>都会想到这是大型软件项目才会使用的，我们小微企业随便找两个高手搞搞就行了，以快糙猛为主。这个概念其实是个误区，在小型企业中进行的软件开发项目，经常因为缺乏设计阶段错误的评估了工期，增加了软件开发时间。第二是会增加软件开发风险，比如高手不干了。接手会非常困难。可以</a:t>
            </a:r>
            <a:r>
              <a:rPr lang="zh-CN" altLang="en-US" smtClean="0"/>
              <a:t>说是欲速则不达。第三就是说 软件项目，可能一开始代码比较少 但是时间长了工程也会变大 ，到不得不引入设计的时候已经太晚，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对于设计和实现之间的整合做的非常好，可以说进行设计的同时就能够产生对应的代码，而对设计的修改也能很快体现在代码上。可以说对软件开发的速度会有极大的提高。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敏捷开发 极限编程的核心概念还是来自于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过程，只是这两者的核心思想是提倡对于需求变动快速响应，而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对于设计和实现的整合正好能大大促进这一过程。可以为敏捷开发提供助力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RSA</a:t>
            </a:r>
            <a:r>
              <a:rPr lang="zh-CN" altLang="en-US" dirty="0" smtClean="0"/>
              <a:t>和其他的一些设计软件如微软出品的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Enterprise Architect</a:t>
            </a:r>
            <a:r>
              <a:rPr lang="zh-CN" altLang="en-US" dirty="0" smtClean="0"/>
              <a:t>相比，最大的好处就是跨语言跨平台的能力强，在现在的软件开发中 ，很少在一个语言和一个平台上开发，比如很多时候需要在服务器，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机与手机平台进行同时开发。并且使用多种语言，目前只有</a:t>
            </a:r>
            <a:r>
              <a:rPr lang="en-US" altLang="zh-CN" dirty="0" smtClean="0"/>
              <a:t>RSA</a:t>
            </a:r>
            <a:r>
              <a:rPr lang="zh-CN" altLang="en-US" dirty="0" smtClean="0"/>
              <a:t>能够支持这一点。可以吧模型转换成</a:t>
            </a:r>
            <a:r>
              <a:rPr lang="en-US" altLang="zh-CN" dirty="0" smtClean="0"/>
              <a:t>C# VB java</a:t>
            </a:r>
            <a:r>
              <a:rPr lang="zh-CN" altLang="en-US" dirty="0" smtClean="0"/>
              <a:t>等多种语言，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尊敬的各位领导大家好， 我今天来给大家分享一下，我们公司 在应用通用软件开发平台中的</a:t>
            </a:r>
            <a:r>
              <a:rPr lang="en-US" altLang="zh-CN" dirty="0" smtClean="0"/>
              <a:t>Rational Software Architect</a:t>
            </a:r>
            <a:r>
              <a:rPr lang="zh-CN" altLang="en-US" dirty="0" smtClean="0"/>
              <a:t>的一些新的体会。 我首先做一下自我介绍，我姓张名晨，目前在泰兰特电子科技有限公司从事软件设计与开发的工作。主要针对</a:t>
            </a:r>
            <a:r>
              <a:rPr lang="zh-CN" altLang="en-US" dirty="0" smtClean="0"/>
              <a:t>于微软平台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网站与电脑程序进行开发</a:t>
            </a:r>
            <a:r>
              <a:rPr lang="zh-CN" altLang="en-US" dirty="0" smtClean="0"/>
              <a:t>。我们公司于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年成立，主要从事软硬件开发，产品包括医疗信息化系统，消毒供应室管理系统，智能电动车锁等。从去年下半年到年底</a:t>
            </a:r>
            <a:r>
              <a:rPr lang="zh-CN" altLang="en-US" baseline="0" dirty="0" smtClean="0"/>
              <a:t> 园区开始推广</a:t>
            </a:r>
            <a:r>
              <a:rPr lang="en-US" altLang="zh-CN" baseline="0" dirty="0" smtClean="0"/>
              <a:t>Rational</a:t>
            </a:r>
            <a:r>
              <a:rPr lang="zh-CN" altLang="en-US" baseline="0" dirty="0" smtClean="0"/>
              <a:t>软件开发平台，我们有幸成为第一批用户，通过这个平台我们也进行了一两个项目。有一些经验和心得体会。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首先我来介绍一下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这个</a:t>
            </a:r>
            <a:r>
              <a:rPr lang="zh-CN" altLang="en-US" dirty="0" smtClean="0"/>
              <a:t>软件 </a:t>
            </a:r>
            <a:r>
              <a:rPr lang="en-US" altLang="zh-CN" dirty="0" smtClean="0"/>
              <a:t>IBM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五大软件产品线之一</a:t>
            </a:r>
            <a:r>
              <a:rPr lang="zh-CN" altLang="en-US" dirty="0" smtClean="0"/>
              <a:t>。和软件开发行业紧密相连。 代表着软件工程的最新发展，</a:t>
            </a:r>
            <a:r>
              <a:rPr lang="en-US" altLang="zh-CN" dirty="0" smtClean="0"/>
              <a:t>IBM 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所提出的开发流程，代表着软件开发过程中最权威的参考模型 ，对于当代软件开发有着极为重要的指导作用，而</a:t>
            </a:r>
            <a:r>
              <a:rPr lang="en-US" altLang="zh-CN" dirty="0" smtClean="0"/>
              <a:t>IBM Rational</a:t>
            </a:r>
            <a:r>
              <a:rPr lang="zh-CN" altLang="en-US" dirty="0" smtClean="0"/>
              <a:t>设计工具，是</a:t>
            </a:r>
            <a:r>
              <a:rPr lang="en-US" altLang="zh-CN" dirty="0" smtClean="0"/>
              <a:t>Rational </a:t>
            </a:r>
            <a:r>
              <a:rPr lang="zh-CN" altLang="en-US" dirty="0" smtClean="0"/>
              <a:t>产品体系中的关键工具，和软件开发紧密关联，完成了软件开发过程中至关重要的开发设计工作。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软件设计是一个学术性很强的领域，在这个领域有多种学说和方法论，最早的有瀑布模型 </a:t>
            </a:r>
            <a:r>
              <a:rPr lang="en-US" altLang="zh-CN" dirty="0" smtClean="0"/>
              <a:t>CMMI</a:t>
            </a:r>
            <a:r>
              <a:rPr lang="zh-CN" altLang="en-US" dirty="0" smtClean="0"/>
              <a:t>模型，现在比较新的有敏捷开发 极限编程，但是其中最著名的就是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所倡导的统一开发过程</a:t>
            </a:r>
            <a:r>
              <a:rPr lang="en-US" altLang="zh-CN" dirty="0" smtClean="0"/>
              <a:t>RUP  RSA</a:t>
            </a:r>
            <a:r>
              <a:rPr lang="zh-CN" altLang="en-US" dirty="0" smtClean="0"/>
              <a:t>的核心优势在于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过程相结合，并且体现出</a:t>
            </a:r>
            <a:r>
              <a:rPr lang="en-US" altLang="zh-CN" dirty="0" smtClean="0"/>
              <a:t>RUP</a:t>
            </a:r>
            <a:r>
              <a:rPr lang="zh-CN" altLang="en-US" dirty="0" smtClean="0"/>
              <a:t>的核心理念。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是，它可以为所有方面和层次的程序开发提供指导方针，最近兴起的极限编程，和敏捷软件开发都可以看做是从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过程演化出的编程方法。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的核心理念是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）软件开发是一个迭代过程，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）软件开发是由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）软件开发是以架构设计（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Design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）为中心的。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9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过程主要体现在三个层面上，一个是业务模型层面。在业务模型层面，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支持构造各种用例图，来描绘系统使用的各个场景。这个对应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过程的先启阶段，在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中设计出用例图之后，通过对用例图的分析，在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构建出概念模型，对应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过程中的细化阶段，有了概念模型之后，通过对概念建模，在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中设计出类图，这个就是设计模型。对应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过程中的构建阶段。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6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以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过程的基本概念为核心，可以覆盖软件开发设计的全部流程。除了设计必须的 用例模型</a:t>
            </a:r>
            <a:r>
              <a:rPr lang="zh-CN" altLang="en-US" baseline="0" dirty="0" smtClean="0"/>
              <a:t> 概念模型和设计模型之外，还支持构造部署模型，比如系统拓扑图，安装图，适合复杂产品的产品安装。也适合在一个设计项目中保存全部的设计文档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刚开始使用的时候 我们对于使用软件设计工具 比较有疑虑 因为当时的条件比较苛刻。 当时开发任务重 ，遗留代码难懂，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越改越多，这种时候引入</a:t>
            </a:r>
            <a:r>
              <a:rPr lang="en-US" altLang="zh-CN" dirty="0" smtClean="0"/>
              <a:t>IBM Rational</a:t>
            </a:r>
            <a:r>
              <a:rPr lang="zh-CN" altLang="en-US" dirty="0" smtClean="0"/>
              <a:t>软件设计工具是不是添乱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给我们的软件开发工作带来了什么的改变？ 以往的软件开发过程中往往是头痛以头 脚痛医脚，先从遗留工程复制代码开始工作，久而久之代码会混乱而复杂，。维护困难，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层出不穷。我们公司的项目初期也存在这一类的问题，原来员工留下的代码 新员工看不懂 搞不清  产生大量问题 修改代码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层出不穷。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体现了以软件架构为核心的开发，就像一根指挥棒一样，所有的开发工作都围绕模型这个中心进行，在引入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之后，软件开发先从模型设计开始，条理清楚明白。任何软件变更与修改首先从模型上加以体现  也就是说 新加一个功能 首先会在设计模型上体现出来，对功能的修改，也是首先对模型进行改变，软件的结构都体现在设计模型上 清清楚楚。同时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更支持双向工程，可以由模型生成代码，也可以由代码生成模型。对于遗留项目，可以很轻松的生成对应模型，方便修改。这个对于开始使用的时候特别有用 很多工程早期都是只有代码 没有设计，可以通过双向工程生成软件设计模型 方便进一步的修改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2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还有许多先进特性优点。支持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所有图。 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其他软件结合，基于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是目前广泛使用的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语言的默认开发平台，对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有了解的设计人员对</a:t>
            </a:r>
            <a:r>
              <a:rPr lang="en-US" altLang="zh-CN" dirty="0" err="1" smtClean="0"/>
              <a:t>rsa</a:t>
            </a:r>
            <a:r>
              <a:rPr lang="zh-CN" altLang="en-US" dirty="0" smtClean="0"/>
              <a:t>的使用都能轻易上手，易学易用。和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的其他软件结合紧密，支持</a:t>
            </a:r>
            <a:r>
              <a:rPr lang="en-US" altLang="zh-CN" dirty="0" smtClean="0"/>
              <a:t>Rose</a:t>
            </a:r>
            <a:r>
              <a:rPr lang="zh-CN" altLang="en-US" dirty="0" smtClean="0"/>
              <a:t>的升级。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8004175" y="6121400"/>
            <a:ext cx="1139825" cy="736600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1495425"/>
            <a:ext cx="9144000" cy="3441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004175" y="3705225"/>
            <a:ext cx="1139825" cy="1235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8004175" y="2474913"/>
            <a:ext cx="1139825" cy="1235075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004175" y="4940300"/>
            <a:ext cx="1139825" cy="1235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62763" y="3705225"/>
            <a:ext cx="1139825" cy="123507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862763" y="4940300"/>
            <a:ext cx="1139825" cy="1235075"/>
          </a:xfrm>
          <a:prstGeom prst="rect">
            <a:avLst/>
          </a:prstGeom>
          <a:solidFill>
            <a:srgbClr val="DCDCDC">
              <a:alpha val="988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pic>
        <p:nvPicPr>
          <p:cNvPr id="11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7013"/>
            <a:ext cx="2590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1516" y="3005138"/>
            <a:ext cx="6235212" cy="1892300"/>
          </a:xfrm>
        </p:spPr>
        <p:txBody>
          <a:bodyPr/>
          <a:lstStyle>
            <a:lvl1pPr>
              <a:defRPr sz="2215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16500"/>
            <a:ext cx="6249866" cy="920750"/>
          </a:xfrm>
        </p:spPr>
        <p:txBody>
          <a:bodyPr/>
          <a:lstStyle>
            <a:lvl1pPr>
              <a:lnSpc>
                <a:spcPct val="145000"/>
              </a:lnSpc>
              <a:spcBef>
                <a:spcPct val="0"/>
              </a:spcBef>
              <a:defRPr sz="1662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4008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1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8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6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1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36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67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51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54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47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12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48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62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8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8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 dirty="0"/>
              <a:t>© </a:t>
            </a:r>
            <a:r>
              <a:rPr lang="en-US" altLang="zh-CN" sz="923" dirty="0" smtClean="0"/>
              <a:t>2013 </a:t>
            </a:r>
            <a:r>
              <a:rPr lang="zh-CN" altLang="en-US" sz="923" dirty="0" smtClean="0"/>
              <a:t>泰兰特科技</a:t>
            </a:r>
            <a:r>
              <a:rPr lang="en-US" altLang="zh-CN" sz="923" dirty="0" smtClean="0"/>
              <a:t> </a:t>
            </a:r>
            <a:r>
              <a:rPr lang="en-US" altLang="zh-CN" sz="923" dirty="0" err="1" smtClean="0"/>
              <a:t>TalentTech</a:t>
            </a:r>
            <a:r>
              <a:rPr lang="en-US" altLang="zh-CN" sz="923" dirty="0" smtClean="0"/>
              <a:t>, </a:t>
            </a:r>
            <a:r>
              <a:rPr lang="en-US" altLang="zh-CN" sz="923" dirty="0"/>
              <a:t>Inc.</a:t>
            </a:r>
          </a:p>
        </p:txBody>
      </p:sp>
      <p:sp>
        <p:nvSpPr>
          <p:cNvPr id="1033" name="Rectangle 14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081B5523-A9B9-47EC-8866-8FAB51F7D374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pic>
        <p:nvPicPr>
          <p:cNvPr id="1034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30175"/>
            <a:ext cx="13827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315913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indent="4191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23863" indent="-2000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738188" indent="-2079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Char char="─"/>
        <a:defRPr>
          <a:solidFill>
            <a:schemeClr val="tx1"/>
          </a:solidFill>
          <a:latin typeface="+mn-lt"/>
          <a:ea typeface="+mn-ea"/>
        </a:defRPr>
      </a:lvl4pPr>
      <a:lvl5pPr marL="1479550" indent="-2635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02117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24158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46199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168241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/>
              <a:t>© 2008 BearingPoint, Inc.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17DFAF8F-4A5F-4F2D-8812-17B2BDA9D3BD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graphicFrame>
        <p:nvGraphicFramePr>
          <p:cNvPr id="2058" name="Object 11"/>
          <p:cNvGraphicFramePr>
            <a:graphicFrameLocks noChangeAspect="1"/>
          </p:cNvGraphicFramePr>
          <p:nvPr/>
        </p:nvGraphicFramePr>
        <p:xfrm>
          <a:off x="7942263" y="96838"/>
          <a:ext cx="838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" name="Photo Editor Photo" r:id="rId14" imgW="876190" imgH="1000000" progId="">
                  <p:embed/>
                </p:oleObj>
              </mc:Choice>
              <mc:Fallback>
                <p:oleObj name="Photo Editor Photo" r:id="rId14" imgW="876190" imgH="10000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96838"/>
                        <a:ext cx="8382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C0F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51B2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228600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zh-CN" sz="923"/>
              <a:t>中国石油炼油与化工运行系统二期工程项目 </a:t>
            </a:r>
            <a:endParaRPr lang="en-US" altLang="zh-CN" sz="92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280988" indent="-280988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282575" indent="-280988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69900" indent="-24606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AutoNum type="arabicPeriod"/>
        <a:defRPr sz="1400">
          <a:solidFill>
            <a:schemeClr val="tx1"/>
          </a:solidFill>
          <a:latin typeface="+mn-lt"/>
          <a:ea typeface="+mn-ea"/>
        </a:defRPr>
      </a:lvl3pPr>
      <a:lvl4pPr marL="776288" indent="-2460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AutoNum type="circleNumDbPlain"/>
        <a:defRPr sz="1400">
          <a:solidFill>
            <a:schemeClr val="tx1"/>
          </a:solidFill>
          <a:latin typeface="+mn-lt"/>
          <a:ea typeface="+mn-ea"/>
        </a:defRPr>
      </a:lvl4pPr>
      <a:lvl5pPr marL="1531938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54872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76913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98955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220996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Rational Software Architect</a:t>
            </a:r>
            <a:br>
              <a:rPr lang="en-US" altLang="zh-CN" dirty="0" smtClean="0"/>
            </a:br>
            <a:r>
              <a:rPr lang="zh-CN" altLang="en-US" dirty="0" smtClean="0"/>
              <a:t>在软件开发中的使用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46785"/>
            <a:ext cx="6249866" cy="849923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泰兰特电子科技有限公司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易学易用的</a:t>
            </a:r>
            <a:r>
              <a:rPr lang="en-US" altLang="zh-CN" dirty="0"/>
              <a:t>IBM Rational</a:t>
            </a:r>
            <a:r>
              <a:rPr lang="zh-CN" altLang="en-US" dirty="0"/>
              <a:t>设计工具</a:t>
            </a:r>
          </a:p>
        </p:txBody>
      </p:sp>
      <p:pic>
        <p:nvPicPr>
          <p:cNvPr id="5122" name="Picture 2" descr="http://www.eclipse.org/xtend/images/eclipse_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810000" cy="26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1884664"/>
            <a:ext cx="3352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基于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的常用开发工具</a:t>
            </a:r>
            <a:r>
              <a:rPr lang="en-US" altLang="zh-CN" sz="1400" dirty="0" smtClean="0"/>
              <a:t>Eclipse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2685238"/>
            <a:ext cx="3352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支持各种扩展 甚至也能直接开发软件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3352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支持</a:t>
            </a:r>
            <a:r>
              <a:rPr lang="en-US" altLang="zh-CN" sz="1400" dirty="0" smtClean="0"/>
              <a:t>Rose</a:t>
            </a:r>
            <a:r>
              <a:rPr lang="zh-CN" altLang="en-US" sz="1400" dirty="0" smtClean="0"/>
              <a:t>文件的导入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2834" y="3485812"/>
            <a:ext cx="3352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与</a:t>
            </a:r>
            <a:r>
              <a:rPr lang="en-US" altLang="zh-CN" sz="1400" dirty="0" smtClean="0"/>
              <a:t>IBM Rational </a:t>
            </a:r>
            <a:r>
              <a:rPr lang="zh-CN" altLang="en-US" sz="1400" dirty="0" smtClean="0"/>
              <a:t>整套产品线整合，功能更全更强大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55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可以和开发过程紧密结合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8300" y="1223963"/>
            <a:ext cx="8562975" cy="5410200"/>
            <a:chOff x="123" y="672"/>
            <a:chExt cx="5394" cy="340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44" y="912"/>
              <a:ext cx="4704" cy="2928"/>
            </a:xfrm>
            <a:custGeom>
              <a:avLst/>
              <a:gdLst>
                <a:gd name="T0" fmla="*/ 0 w 4704"/>
                <a:gd name="T1" fmla="*/ 2928 h 2928"/>
                <a:gd name="T2" fmla="*/ 1008 w 4704"/>
                <a:gd name="T3" fmla="*/ 2751 h 2928"/>
                <a:gd name="T4" fmla="*/ 2022 w 4704"/>
                <a:gd name="T5" fmla="*/ 2387 h 2928"/>
                <a:gd name="T6" fmla="*/ 2924 w 4704"/>
                <a:gd name="T7" fmla="*/ 1855 h 2928"/>
                <a:gd name="T8" fmla="*/ 3919 w 4704"/>
                <a:gd name="T9" fmla="*/ 979 h 2928"/>
                <a:gd name="T10" fmla="*/ 4704 w 4704"/>
                <a:gd name="T11" fmla="*/ 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4" h="2928">
                  <a:moveTo>
                    <a:pt x="0" y="2928"/>
                  </a:moveTo>
                  <a:lnTo>
                    <a:pt x="1008" y="2751"/>
                  </a:lnTo>
                  <a:lnTo>
                    <a:pt x="2022" y="2387"/>
                  </a:lnTo>
                  <a:lnTo>
                    <a:pt x="2924" y="1855"/>
                  </a:lnTo>
                  <a:lnTo>
                    <a:pt x="3919" y="979"/>
                  </a:lnTo>
                  <a:lnTo>
                    <a:pt x="4704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94" y="2939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纯粹基于模型的开发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73" y="1463"/>
              <a:ext cx="602" cy="434"/>
            </a:xfrm>
            <a:prstGeom prst="rect">
              <a:avLst/>
            </a:prstGeom>
            <a:solidFill>
              <a:srgbClr val="A3D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Model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4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只有模型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4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什么是模型</a:t>
              </a:r>
              <a:r>
                <a:rPr lang="en-GB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3" y="2380"/>
              <a:ext cx="602" cy="4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Code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只有代码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62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代码就是模型</a:t>
              </a:r>
              <a:endParaRPr lang="en-GB" altLang="en-US" sz="1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41" y="1463"/>
              <a:ext cx="602" cy="1352"/>
              <a:chOff x="2528" y="1304"/>
              <a:chExt cx="576" cy="1344"/>
            </a:xfrm>
          </p:grpSpPr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2528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2528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281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341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代码可视化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514" y="2071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visualize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94" y="2939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模型就是代码</a:t>
              </a:r>
            </a:p>
          </p:txBody>
        </p: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621" y="1463"/>
              <a:ext cx="602" cy="1352"/>
              <a:chOff x="1424" y="1304"/>
              <a:chExt cx="576" cy="1344"/>
            </a:xfrm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424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1424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1712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371" y="1089"/>
              <a:ext cx="1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以模型为中心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607" y="2053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generate</a:t>
              </a:r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123" y="672"/>
              <a:ext cx="5253" cy="3408"/>
              <a:chOff x="123" y="672"/>
              <a:chExt cx="5253" cy="3408"/>
            </a:xfrm>
          </p:grpSpPr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 rot="21600000">
                <a:off x="212" y="672"/>
                <a:ext cx="75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抽象和</a:t>
                </a:r>
              </a:p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自动化程度</a:t>
                </a:r>
                <a:endParaRPr lang="en-US" altLang="zh-CN" sz="1600" i="1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Group 27"/>
              <p:cNvGrpSpPr>
                <a:grpSpLocks/>
              </p:cNvGrpSpPr>
              <p:nvPr/>
            </p:nvGrpSpPr>
            <p:grpSpPr bwMode="auto">
              <a:xfrm>
                <a:off x="123" y="675"/>
                <a:ext cx="5204" cy="3194"/>
                <a:chOff x="1036" y="756"/>
                <a:chExt cx="4291" cy="2618"/>
              </a:xfrm>
            </p:grpSpPr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043" y="756"/>
                  <a:ext cx="0" cy="26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>
                  <a:off x="1036" y="3372"/>
                  <a:ext cx="42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4970" y="3888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zh-CN" altLang="en-US" sz="1400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2388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同步代码和模型</a:t>
              </a:r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2567" y="1463"/>
              <a:ext cx="602" cy="1352"/>
              <a:chOff x="3632" y="1304"/>
              <a:chExt cx="576" cy="1344"/>
            </a:xfrm>
          </p:grpSpPr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3632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3632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377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V="1">
                <a:off x="4064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67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双向工程</a:t>
              </a:r>
              <a:endParaRPr lang="zh-CN" altLang="en-GB">
                <a:ea typeface="宋体" panose="02010600030101010101" pitchFamily="2" charset="-122"/>
              </a:endParaRP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496" y="2061"/>
              <a:ext cx="76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synchronize</a:t>
              </a:r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461" y="1017"/>
              <a:ext cx="1056" cy="2832"/>
              <a:chOff x="4416" y="1056"/>
              <a:chExt cx="1056" cy="2832"/>
            </a:xfrm>
          </p:grpSpPr>
          <p:sp>
            <p:nvSpPr>
              <p:cNvPr id="29" name="AutoShape 40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1056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4570" y="2295"/>
                <a:ext cx="75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发展方向</a:t>
                </a:r>
              </a:p>
            </p:txBody>
          </p:sp>
        </p:grpSp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185" y="1028"/>
              <a:ext cx="1223" cy="2832"/>
              <a:chOff x="214" y="979"/>
              <a:chExt cx="1223" cy="2832"/>
            </a:xfrm>
          </p:grpSpPr>
          <p:sp>
            <p:nvSpPr>
              <p:cNvPr id="27" name="AutoShape 43"/>
              <p:cNvSpPr>
                <a:spLocks noChangeArrowheads="1"/>
              </p:cNvSpPr>
              <p:nvPr/>
            </p:nvSpPr>
            <p:spPr bwMode="auto">
              <a:xfrm>
                <a:off x="214" y="979"/>
                <a:ext cx="1223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4"/>
              <p:cNvSpPr txBox="1">
                <a:spLocks noChangeArrowheads="1"/>
              </p:cNvSpPr>
              <p:nvPr/>
            </p:nvSpPr>
            <p:spPr bwMode="auto">
              <a:xfrm>
                <a:off x="249" y="1594"/>
                <a:ext cx="114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 dirty="0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 dirty="0">
                    <a:ea typeface="宋体" panose="02010600030101010101" pitchFamily="2" charset="-122"/>
                  </a:rPr>
                </a:br>
                <a:r>
                  <a:rPr lang="zh-CN" altLang="en-US" sz="2000" b="1" i="1" u="sng" dirty="0">
                    <a:ea typeface="宋体" panose="02010600030101010101" pitchFamily="2" charset="-122"/>
                  </a:rPr>
                  <a:t>实践现状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87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在</a:t>
            </a:r>
            <a:r>
              <a:rPr lang="zh-CN" altLang="en-US" dirty="0" smtClean="0"/>
              <a:t>建模工具中处于先进地位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3614369">
            <a:off x="3277394" y="3207544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35400" y="3576638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17553">
            <a:off x="2907506" y="3737769"/>
            <a:ext cx="16224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生命周期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和团队协作集成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90938" y="4221163"/>
            <a:ext cx="16732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无可比拟的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易用性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8025452">
            <a:off x="4452144" y="3196431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 rot="18025452">
            <a:off x="4676775" y="3836988"/>
            <a:ext cx="1622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  <a:t>Rose XDE</a:t>
            </a:r>
            <a:b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</a:b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迁移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7985631" flipV="1">
            <a:off x="3286126" y="2557462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V="1">
            <a:off x="3835400" y="2260600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3574548" flipV="1">
            <a:off x="4460876" y="2546350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08400" y="2247900"/>
            <a:ext cx="16732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开放和可扩展的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建模平台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rot="17961140">
            <a:off x="2707482" y="2823369"/>
            <a:ext cx="16208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架构规范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 rot="3528995">
            <a:off x="4595019" y="2659857"/>
            <a:ext cx="16208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chemeClr val="bg2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应用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分析与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256088" y="3232150"/>
            <a:ext cx="592137" cy="5572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31" tIns="41216" rIns="82431" bIns="41216" anchor="ctr"/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zh-CN" altLang="en-US" sz="1100" b="1" i="1">
                <a:solidFill>
                  <a:srgbClr val="FFFF00"/>
                </a:solidFill>
                <a:ea typeface="宋体" panose="02010600030101010101" pitchFamily="2" charset="-122"/>
              </a:rPr>
              <a:t>主旋律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36763" y="1755775"/>
            <a:ext cx="495141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基于</a:t>
            </a:r>
            <a:r>
              <a:rPr lang="en-US" altLang="zh-CN" sz="1100" b="1">
                <a:ea typeface="宋体" panose="02010600030101010101" pitchFamily="2" charset="-122"/>
              </a:rPr>
              <a:t>Eclipse</a:t>
            </a:r>
            <a:r>
              <a:rPr lang="zh-CN" altLang="en-US" sz="1100" b="1">
                <a:ea typeface="宋体" panose="02010600030101010101" pitchFamily="2" charset="-122"/>
              </a:rPr>
              <a:t>平台的模型和变换的扩展能力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61013" y="2093913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反模式结构的检测，更好支持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重构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34975" y="2363788"/>
            <a:ext cx="30718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UML 2.1</a:t>
            </a:r>
            <a:r>
              <a:rPr lang="zh-CN" altLang="en-US" sz="1100" b="1">
                <a:ea typeface="宋体" panose="02010600030101010101" pitchFamily="2" charset="-122"/>
              </a:rPr>
              <a:t>应用建模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44525" y="28702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利用</a:t>
            </a:r>
            <a:r>
              <a:rPr lang="en-US" altLang="zh-CN" sz="1100" b="1">
                <a:ea typeface="宋体" panose="02010600030101010101" pitchFamily="2" charset="-122"/>
              </a:rPr>
              <a:t>OCL</a:t>
            </a:r>
            <a:r>
              <a:rPr lang="zh-CN" altLang="en-US" sz="1100" b="1">
                <a:ea typeface="宋体" panose="02010600030101010101" pitchFamily="2" charset="-122"/>
              </a:rPr>
              <a:t>描述架构约束 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700713" y="2574925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架构控制的结构规则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857875" y="3055938"/>
            <a:ext cx="2924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J2EE, Java, </a:t>
            </a:r>
            <a:r>
              <a:rPr lang="zh-CN" altLang="en-US" sz="1100" b="1">
                <a:ea typeface="宋体" panose="02010600030101010101" pitchFamily="2" charset="-122"/>
              </a:rPr>
              <a:t>结构和行为的</a:t>
            </a:r>
            <a:r>
              <a:rPr lang="en-US" altLang="zh-CN" sz="1100" b="1">
                <a:ea typeface="宋体" panose="02010600030101010101" pitchFamily="2" charset="-122"/>
              </a:rPr>
              <a:t>UML</a:t>
            </a:r>
            <a:r>
              <a:rPr lang="zh-CN" altLang="en-US" sz="1100" b="1">
                <a:ea typeface="宋体" panose="02010600030101010101" pitchFamily="2" charset="-122"/>
              </a:rPr>
              <a:t>代码编辑器 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79450" y="3570288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与</a:t>
            </a:r>
            <a:r>
              <a:rPr lang="en-US" altLang="zh-CN" sz="1100" b="1">
                <a:ea typeface="宋体" panose="02010600030101010101" pitchFamily="2" charset="-122"/>
              </a:rPr>
              <a:t>RequisitePro</a:t>
            </a:r>
            <a:r>
              <a:rPr lang="zh-CN" altLang="en-US" sz="1100" b="1">
                <a:ea typeface="宋体" panose="02010600030101010101" pitchFamily="2" charset="-122"/>
              </a:rPr>
              <a:t>紧密集成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2463" y="39243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从需求追踪到设计，从设计追踪到实现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5963" y="4000500"/>
            <a:ext cx="2819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提供迁移</a:t>
            </a:r>
            <a:r>
              <a:rPr lang="en-US" altLang="zh-CN" sz="1100" b="1">
                <a:ea typeface="宋体" panose="02010600030101010101" pitchFamily="2" charset="-122"/>
              </a:rPr>
              <a:t>Rose</a:t>
            </a:r>
            <a:r>
              <a:rPr lang="zh-CN" altLang="en-US" sz="1100" b="1">
                <a:ea typeface="宋体" panose="02010600030101010101" pitchFamily="2" charset="-122"/>
              </a:rPr>
              <a:t>和</a:t>
            </a:r>
            <a:r>
              <a:rPr lang="en-US" altLang="zh-CN" sz="1100" b="1">
                <a:ea typeface="宋体" panose="02010600030101010101" pitchFamily="2" charset="-122"/>
              </a:rPr>
              <a:t>XDE</a:t>
            </a:r>
            <a:r>
              <a:rPr lang="zh-CN" altLang="en-US" sz="1100" b="1">
                <a:ea typeface="宋体" panose="02010600030101010101" pitchFamily="2" charset="-122"/>
              </a:rPr>
              <a:t>资产的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ea typeface="宋体" panose="02010600030101010101" pitchFamily="2" charset="-122"/>
              </a:rPr>
              <a:t>工具和服务 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584450" y="4837113"/>
            <a:ext cx="399573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界面简洁、美观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924175" y="5064125"/>
            <a:ext cx="335915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轻松浏览模型图和代码图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967038" y="5283200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自动图形生成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001963" y="5503863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界面响应更加及时、绘图帮助</a:t>
            </a:r>
          </a:p>
        </p:txBody>
      </p:sp>
    </p:spTree>
    <p:extLst>
      <p:ext uri="{BB962C8B-B14F-4D97-AF65-F5344CB8AC3E}">
        <p14:creationId xmlns:p14="http://schemas.microsoft.com/office/powerpoint/2010/main" val="274596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使用的常见问题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6024" y="1824771"/>
            <a:ext cx="5753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RSA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对大规模项目适用，小项目适用会不会降低开发效率？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6976" y="2895600"/>
            <a:ext cx="5753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现在有敏捷编程，极限编程等新锐开发方法，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RSA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是否过时？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16024" y="4054498"/>
            <a:ext cx="5753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我们已经有了软件开发设计工具，还有必要迁移到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RSA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吗？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63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应用于追溯的软件产品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898900" y="4921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342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906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06838" y="3138732"/>
            <a:ext cx="1395412" cy="1193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AutoShape 7"/>
          <p:cNvCxnSpPr>
            <a:cxnSpLocks noChangeShapeType="1"/>
            <a:stCxn id="6" idx="0"/>
          </p:cNvCxnSpPr>
          <p:nvPr/>
        </p:nvCxnSpPr>
        <p:spPr bwMode="auto">
          <a:xfrm rot="16200000">
            <a:off x="2177257" y="1447250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8"/>
          <p:cNvCxnSpPr>
            <a:cxnSpLocks noChangeShapeType="1"/>
            <a:endCxn id="5" idx="0"/>
          </p:cNvCxnSpPr>
          <p:nvPr/>
        </p:nvCxnSpPr>
        <p:spPr bwMode="auto">
          <a:xfrm>
            <a:off x="5113338" y="1935407"/>
            <a:ext cx="2517775" cy="12080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endCxn id="6" idx="4"/>
          </p:cNvCxnSpPr>
          <p:nvPr/>
        </p:nvCxnSpPr>
        <p:spPr bwMode="auto">
          <a:xfrm rot="10800000">
            <a:off x="1687513" y="4337294"/>
            <a:ext cx="2203450" cy="1263650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2384425" y="3735632"/>
            <a:ext cx="1522413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5" idx="2"/>
            <a:endCxn id="7" idx="6"/>
          </p:cNvCxnSpPr>
          <p:nvPr/>
        </p:nvCxnSpPr>
        <p:spPr bwMode="auto">
          <a:xfrm flipH="1" flipV="1">
            <a:off x="5302250" y="3735632"/>
            <a:ext cx="1631950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endCxn id="7" idx="0"/>
          </p:cNvCxnSpPr>
          <p:nvPr/>
        </p:nvCxnSpPr>
        <p:spPr bwMode="auto">
          <a:xfrm>
            <a:off x="4595813" y="2532307"/>
            <a:ext cx="7937" cy="6064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endCxn id="7" idx="4"/>
          </p:cNvCxnSpPr>
          <p:nvPr/>
        </p:nvCxnSpPr>
        <p:spPr bwMode="auto">
          <a:xfrm flipV="1">
            <a:off x="4600575" y="4332532"/>
            <a:ext cx="3175" cy="5937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06500" y="3642986"/>
            <a:ext cx="939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发放</a:t>
            </a:r>
            <a:endParaRPr lang="zh-CN" altLang="en-US" sz="16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71229" y="5477834"/>
            <a:ext cx="850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灭菌</a:t>
            </a:r>
            <a:endParaRPr lang="zh-CN" altLang="en-US" sz="1600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233444" y="3648883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洗消</a:t>
            </a:r>
            <a:endParaRPr lang="zh-CN" altLang="en-US" sz="16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44963" y="3484807"/>
            <a:ext cx="105092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 smtClean="0"/>
              <a:t>CSSD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dirty="0" smtClean="0"/>
              <a:t>管理系统</a:t>
            </a:r>
            <a:endParaRPr lang="zh-CN" altLang="en-US" sz="1600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035175" y="1733794"/>
            <a:ext cx="1193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灭菌有效期和发放管理</a:t>
            </a:r>
            <a:endParaRPr lang="zh-CN" altLang="en-US" sz="14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734175" y="1733794"/>
            <a:ext cx="117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经手人员和回收情况</a:t>
            </a:r>
            <a:endParaRPr lang="zh-CN" altLang="en-US" sz="1400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19275" y="5531094"/>
            <a:ext cx="1854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灭菌包标签管理</a:t>
            </a:r>
            <a:endParaRPr lang="zh-CN" altLang="en-US" sz="1400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619875" y="5442194"/>
            <a:ext cx="1955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洗消篮筐和洗消设备</a:t>
            </a:r>
            <a:endParaRPr lang="zh-CN" altLang="en-US" sz="1400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08275" y="3422894"/>
            <a:ext cx="1193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领用科室信息</a:t>
            </a:r>
            <a:endParaRPr lang="zh-CN" altLang="en-US" sz="1400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482975" y="4400794"/>
            <a:ext cx="13589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灭菌设备和</a:t>
            </a:r>
            <a:endParaRPr lang="en-US" altLang="zh-CN" sz="1400" dirty="0" smtClean="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灭菌检测信息</a:t>
            </a:r>
            <a:endParaRPr lang="zh-CN" altLang="en-US" sz="140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11775" y="3864219"/>
            <a:ext cx="939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洗消设备数据</a:t>
            </a:r>
            <a:endParaRPr lang="zh-CN" altLang="en-US" sz="1400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375" y="2498969"/>
            <a:ext cx="1193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使用时间和使用手术</a:t>
            </a:r>
            <a:endParaRPr lang="zh-CN" altLang="en-US" sz="1400" dirty="0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752056" y="1311519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961607" y="1785308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使用</a:t>
            </a:r>
            <a:endParaRPr lang="zh-CN" altLang="en-US" sz="1600" dirty="0"/>
          </a:p>
        </p:txBody>
      </p:sp>
      <p:cxnSp>
        <p:nvCxnSpPr>
          <p:cNvPr id="29" name="AutoShape 7"/>
          <p:cNvCxnSpPr>
            <a:cxnSpLocks noChangeShapeType="1"/>
          </p:cNvCxnSpPr>
          <p:nvPr/>
        </p:nvCxnSpPr>
        <p:spPr bwMode="auto">
          <a:xfrm rot="16200000" flipH="1" flipV="1">
            <a:off x="5761037" y="3842789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0200" y="2590800"/>
            <a:ext cx="6235212" cy="1892300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rgbClr val="000000"/>
                </a:solidFill>
              </a:rPr>
              <a:t>谢    谢！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19400" y="4191000"/>
            <a:ext cx="6249866" cy="920750"/>
          </a:xfrm>
        </p:spPr>
        <p:txBody>
          <a:bodyPr/>
          <a:lstStyle/>
          <a:p>
            <a:r>
              <a:rPr lang="en-US" altLang="zh-CN" dirty="0" smtClean="0"/>
              <a:t>Email: Archen1983@foxmail.com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9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泰兰特公司简介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1524000"/>
            <a:ext cx="2319045" cy="1963738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1962" y="1890316"/>
            <a:ext cx="575322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</a:rPr>
              <a:t>泰兰特电子科技</a:t>
            </a: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有限公司成立于</a:t>
            </a:r>
            <a:r>
              <a:rPr lang="en-US" altLang="zh-CN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2009</a:t>
            </a: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年，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</a:rPr>
              <a:t>主要产品有车辆智能微电脑防盗电源开关、车辆智能充电器、智能无刷电源控制器等。已申报国家专利</a:t>
            </a:r>
            <a:r>
              <a: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</a:rPr>
              <a:t>30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</a:rPr>
              <a:t>余项。是洛阳地区首家</a:t>
            </a:r>
            <a:r>
              <a: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</a:rPr>
              <a:t>RFID 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</a:rPr>
              <a:t>（射频技术）项目研发、产品生产、市场销售于一体的高新技术企业。</a:t>
            </a:r>
          </a:p>
        </p:txBody>
      </p:sp>
      <p:sp>
        <p:nvSpPr>
          <p:cNvPr id="7" name="AutoShape 4" descr="https://lh3.googleusercontent.com/-RPxxR2Tbvu0/U0ZK94EB62I/AAAAAAAAHr8/cucdgWEJqZA/w708-h709-no/IMG_142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" y="4009536"/>
            <a:ext cx="1918387" cy="192381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18162" y="4652870"/>
            <a:ext cx="57532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张晨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80062" y="5557985"/>
            <a:ext cx="57532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6</a:t>
            </a: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年</a:t>
            </a: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微软</a:t>
            </a: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平台</a:t>
            </a: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研发经验</a:t>
            </a:r>
            <a:endParaRPr lang="en-US" altLang="zh-CN" sz="16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967362" y="5120816"/>
            <a:ext cx="57532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泰兰特电子科技有限公司  软件研发部经理</a:t>
            </a:r>
            <a:endParaRPr lang="en-US" altLang="zh-CN" sz="16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的软件</a:t>
            </a:r>
            <a:r>
              <a:rPr lang="zh-CN" altLang="en-US" dirty="0" smtClean="0"/>
              <a:t>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五大金刚</a:t>
            </a:r>
            <a:endParaRPr lang="zh-CN" altLang="en-US" dirty="0"/>
          </a:p>
        </p:txBody>
      </p:sp>
      <p:pic>
        <p:nvPicPr>
          <p:cNvPr id="5122" name="Picture 2" descr="http://www.it4bc.org/Resources/Pictures/IBM_%20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3619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bs.twimg.com/profile_images/1255275875/db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" y="1254477"/>
            <a:ext cx="25146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97389"/>
            <a:ext cx="2809875" cy="762000"/>
          </a:xfrm>
          <a:prstGeom prst="rect">
            <a:avLst/>
          </a:prstGeom>
        </p:spPr>
      </p:pic>
      <p:pic>
        <p:nvPicPr>
          <p:cNvPr id="5132" name="Picture 12" descr="http://www.massemin.com/images/lotu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068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https://encrypted-tbn2.gstatic.com/images?q=tbn:ANd9GcQTyV2-fQpNVbPEb7XNbWAOE5T7UeIKri0KiqsQoQOO-ZfdJHx0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6" name="Picture 16" descr="https://encrypted-tbn2.gstatic.com/images?q=tbn:ANd9GcQTyV2-fQpNVbPEb7XNbWAOE5T7UeIKri0KiqsQoQOO-ZfdJHx0N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860042"/>
            <a:ext cx="2667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fst.net.au/Data/14/Rational-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94161"/>
            <a:ext cx="3733800" cy="1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 Rational </a:t>
            </a:r>
            <a:r>
              <a:rPr lang="zh-CN" altLang="en-US" dirty="0" smtClean="0"/>
              <a:t>所倡导的统一开发过程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02" y="2590800"/>
            <a:ext cx="5044886" cy="390525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725" y="2364819"/>
            <a:ext cx="57532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/>
              <a:t>软件开发是一个迭代过程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9725" y="3801525"/>
            <a:ext cx="1905000" cy="94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软件开发</a:t>
            </a:r>
            <a:r>
              <a:rPr lang="zh-CN" altLang="en-US" sz="1400" dirty="0"/>
              <a:t>是以架构设计（</a:t>
            </a:r>
            <a:r>
              <a:rPr lang="en-US" altLang="zh-CN" sz="1400" dirty="0"/>
              <a:t>Architectural Design</a:t>
            </a:r>
            <a:r>
              <a:rPr lang="zh-CN" altLang="en-US" sz="1400" dirty="0"/>
              <a:t>）为中心的。</a:t>
            </a:r>
            <a:endParaRPr lang="en-US" altLang="zh-CN" sz="1400" dirty="0"/>
          </a:p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9725" y="2945292"/>
            <a:ext cx="20443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/>
              <a:t>软件开发是由</a:t>
            </a:r>
            <a:r>
              <a:rPr lang="en-US" altLang="zh-CN" sz="1400" dirty="0"/>
              <a:t>Use Case</a:t>
            </a:r>
            <a:r>
              <a:rPr lang="zh-CN" altLang="en-US" sz="1400" dirty="0"/>
              <a:t>驱动的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486400" y="1420019"/>
            <a:ext cx="2514600" cy="68580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1381" y="1406029"/>
            <a:ext cx="2514600" cy="68580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3851" y="15642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三个基本概念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8870" y="1578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四个基本流程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99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</a:t>
            </a:r>
            <a:r>
              <a:rPr lang="zh-CN" altLang="en-US" dirty="0" smtClean="0"/>
              <a:t>的设计流程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417" y="1276350"/>
            <a:ext cx="4564328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47800"/>
            <a:ext cx="42672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业务模型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业务建模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用例模型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设计模型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应用建模</a:t>
            </a:r>
          </a:p>
        </p:txBody>
      </p:sp>
    </p:spTree>
    <p:extLst>
      <p:ext uri="{BB962C8B-B14F-4D97-AF65-F5344CB8AC3E}">
        <p14:creationId xmlns:p14="http://schemas.microsoft.com/office/powerpoint/2010/main" val="325694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软件架构：</a:t>
            </a:r>
            <a:r>
              <a:rPr lang="ko-KR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en-US" altLang="ko-KR" dirty="0">
                <a:latin typeface="宋体" panose="02010600030101010101" pitchFamily="2" charset="-122"/>
                <a:ea typeface="宋体" panose="02010600030101010101" pitchFamily="2" charset="-122"/>
              </a:rPr>
              <a:t>4+1 View”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765300"/>
            <a:ext cx="3576638" cy="204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873500"/>
            <a:ext cx="3576638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5800" y="1765300"/>
            <a:ext cx="3644900" cy="20462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4508500"/>
            <a:ext cx="170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Process View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08500" y="3873500"/>
            <a:ext cx="3644900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00600" y="4508500"/>
            <a:ext cx="231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Deployment View</a:t>
            </a:r>
          </a:p>
        </p:txBody>
      </p:sp>
      <p:graphicFrame>
        <p:nvGraphicFramePr>
          <p:cNvPr id="10" name="Object 8"/>
          <p:cNvGraphicFramePr>
            <a:graphicFrameLocks/>
          </p:cNvGraphicFramePr>
          <p:nvPr/>
        </p:nvGraphicFramePr>
        <p:xfrm>
          <a:off x="7010400" y="18415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CorelDRAW 6.0" r:id="rId4" imgW="741240" imgH="475920" progId="CorelDRAW.Graphic.6">
                  <p:embed/>
                </p:oleObj>
              </mc:Choice>
              <mc:Fallback>
                <p:oleObj name="CorelDRAW 6.0" r:id="rId4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415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6000" y="2374900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Logical View</a:t>
            </a:r>
          </a:p>
        </p:txBody>
      </p:sp>
      <p:graphicFrame>
        <p:nvGraphicFramePr>
          <p:cNvPr id="12" name="Object 10"/>
          <p:cNvGraphicFramePr>
            <a:graphicFrameLocks/>
          </p:cNvGraphicFramePr>
          <p:nvPr/>
        </p:nvGraphicFramePr>
        <p:xfrm>
          <a:off x="914400" y="1917700"/>
          <a:ext cx="96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CorelDRAW 6.0" r:id="rId6" imgW="674640" imgH="483840" progId="CorelDRAW.Graphic.6">
                  <p:embed/>
                </p:oleObj>
              </mc:Choice>
              <mc:Fallback>
                <p:oleObj name="CorelDRAW 6.0" r:id="rId6" imgW="674640" imgH="48384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17700"/>
                        <a:ext cx="965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113088" y="2832100"/>
            <a:ext cx="2830512" cy="1514475"/>
          </a:xfrm>
          <a:prstGeom prst="ellipse">
            <a:avLst/>
          </a:prstGeom>
          <a:solidFill>
            <a:srgbClr val="FFFF99"/>
          </a:solidFill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57600" y="3746500"/>
            <a:ext cx="181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solidFill>
                  <a:schemeClr val="bg2"/>
                </a:solidFill>
                <a:ea typeface="Gulim" panose="020B0600000101010101" pitchFamily="34" charset="-127"/>
              </a:rPr>
              <a:t>Use-Case View</a:t>
            </a:r>
            <a:endParaRPr lang="en-US" altLang="ko-KR" b="1">
              <a:ea typeface="Gulim" panose="020B0600000101010101" pitchFamily="34" charset="-127"/>
            </a:endParaRPr>
          </a:p>
        </p:txBody>
      </p:sp>
      <p:graphicFrame>
        <p:nvGraphicFramePr>
          <p:cNvPr id="15" name="Object 13"/>
          <p:cNvGraphicFramePr>
            <a:graphicFrameLocks/>
          </p:cNvGraphicFramePr>
          <p:nvPr/>
        </p:nvGraphicFramePr>
        <p:xfrm>
          <a:off x="4038600" y="2908300"/>
          <a:ext cx="11985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CorelDRAW 6.0" r:id="rId8" imgW="852480" imgH="433080" progId="CorelDRAW.Graphic.6">
                  <p:embed/>
                </p:oleObj>
              </mc:Choice>
              <mc:Fallback>
                <p:oleObj name="CorelDRAW 6.0" r:id="rId8" imgW="852480" imgH="4330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08300"/>
                        <a:ext cx="11985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800600" y="2374900"/>
            <a:ext cx="2525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Implementation View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749550" y="3116263"/>
            <a:ext cx="1303338" cy="534987"/>
            <a:chOff x="1056" y="755"/>
            <a:chExt cx="821" cy="337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56" y="755"/>
              <a:ext cx="64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End-user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56" y="894"/>
              <a:ext cx="82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Functionality</a:t>
              </a:r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96000" y="3213100"/>
            <a:ext cx="21526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ea typeface="Gulim" panose="020B0600000101010101" pitchFamily="34" charset="-127"/>
              </a:rPr>
              <a:t>Programmers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Software management</a:t>
            </a:r>
            <a:r>
              <a:rPr lang="en-US" altLang="ko-KR" sz="1600" b="1"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838200" y="4889500"/>
            <a:ext cx="1809750" cy="968375"/>
            <a:chOff x="1680" y="2832"/>
            <a:chExt cx="1140" cy="61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812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Performance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Scalability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Throughput</a:t>
              </a:r>
              <a:r>
                <a:rPr lang="en-US" altLang="ko-KR" sz="1400" b="1">
                  <a:ea typeface="Gulim" panose="020B0600000101010101" pitchFamily="34" charset="-127"/>
                </a:rPr>
                <a:t> 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80" y="2832"/>
              <a:ext cx="1140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System integrators</a:t>
              </a: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5118100"/>
            <a:ext cx="2566988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System topology</a:t>
            </a:r>
            <a:r>
              <a:rPr lang="en-US" altLang="ko-KR" sz="1400" b="1">
                <a:ea typeface="Gulim" panose="020B0600000101010101" pitchFamily="34" charset="-127"/>
              </a:rPr>
              <a:t>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Delivery, installation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communication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72200" y="4889500"/>
            <a:ext cx="188753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solidFill>
                  <a:srgbClr val="FF3300"/>
                </a:solidFill>
                <a:ea typeface="Gulim" panose="020B0600000101010101" pitchFamily="34" charset="-127"/>
              </a:rPr>
              <a:t>System engineering</a:t>
            </a:r>
          </a:p>
        </p:txBody>
      </p:sp>
      <p:graphicFrame>
        <p:nvGraphicFramePr>
          <p:cNvPr id="26" name="Object 24"/>
          <p:cNvGraphicFramePr>
            <a:graphicFrameLocks/>
          </p:cNvGraphicFramePr>
          <p:nvPr/>
        </p:nvGraphicFramePr>
        <p:xfrm>
          <a:off x="914400" y="39751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CorelDRAW 6.0" r:id="rId10" imgW="741240" imgH="475920" progId="CorelDRAW.Graphic.6">
                  <p:embed/>
                </p:oleObj>
              </mc:Choice>
              <mc:Fallback>
                <p:oleObj name="CorelDRAW 6.0" r:id="rId10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51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007225" y="4052888"/>
            <a:ext cx="693738" cy="769937"/>
            <a:chOff x="5185" y="1876"/>
            <a:chExt cx="437" cy="485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85" y="1897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185" y="1876"/>
              <a:ext cx="142" cy="21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287" y="1876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2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2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480" y="1924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480" y="1902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582" y="1902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307" y="1940"/>
              <a:ext cx="173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85" y="2096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185" y="2074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287" y="2074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5307" y="1966"/>
              <a:ext cx="173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480" y="2149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480" y="2127"/>
              <a:ext cx="142" cy="22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582" y="2127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185" y="2254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185" y="2233"/>
              <a:ext cx="142" cy="21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287" y="2233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V="1">
              <a:off x="5307" y="2191"/>
              <a:ext cx="173" cy="1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838200" y="3213100"/>
            <a:ext cx="1835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48" tIns="47874" rIns="95748" bIns="47874">
            <a:spAutoFit/>
          </a:bodyPr>
          <a:lstStyle>
            <a:lvl1pPr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42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5567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5100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2938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01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273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845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17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Analysts/Designers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400" b="1" i="1">
                <a:ea typeface="宋体" panose="02010600030101010101" pitchFamily="2" charset="-122"/>
              </a:rPr>
              <a:t>Structure</a:t>
            </a:r>
            <a:r>
              <a:rPr lang="en-US" altLang="zh-CN" sz="1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411288" y="13716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设计模型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122863" y="1398588"/>
            <a:ext cx="1546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实施模型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587500" y="5983288"/>
            <a:ext cx="1423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进程模型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338763" y="5930900"/>
            <a:ext cx="1654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部署模型</a:t>
            </a:r>
          </a:p>
        </p:txBody>
      </p:sp>
    </p:spTree>
    <p:extLst>
      <p:ext uri="{BB962C8B-B14F-4D97-AF65-F5344CB8AC3E}">
        <p14:creationId xmlns:p14="http://schemas.microsoft.com/office/powerpoint/2010/main" val="4033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IBM Rational</a:t>
            </a:r>
            <a:r>
              <a:rPr lang="zh-CN" altLang="en-US" dirty="0" smtClean="0"/>
              <a:t>设计工具的一些体会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10200" y="1890338"/>
            <a:ext cx="3152535" cy="401955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5546" y="1905000"/>
            <a:ext cx="3152535" cy="401955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2632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项目处于紧要阶段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项目延期，开发人员流失，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层出不穷。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7172" name="Picture 4" descr="http://maustin.org/software/images/tarpit_tit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2346523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491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引入之前的情况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491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引入之前的疑虑</a:t>
            </a:r>
            <a:endParaRPr lang="zh-CN" altLang="en-US" dirty="0"/>
          </a:p>
        </p:txBody>
      </p:sp>
      <p:pic>
        <p:nvPicPr>
          <p:cNvPr id="7174" name="Picture 6" descr="https://dw1.s81c.com/developerworks/mydeveloperworks/blogs/electronics/resource/BLOGS_UPLOADED_IMAGES/Figur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15" y="3895800"/>
            <a:ext cx="2989503" cy="190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670428" y="2362200"/>
            <a:ext cx="263207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通过对模型的分析，迅速定位了问题，加强了开发人员之间的沟通。起到了立竿见影的效果。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0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IBM Rational</a:t>
            </a:r>
            <a:r>
              <a:rPr lang="zh-CN" altLang="en-US" dirty="0"/>
              <a:t>设计工具</a:t>
            </a:r>
            <a:r>
              <a:rPr lang="zh-CN" altLang="en-US" dirty="0" smtClean="0"/>
              <a:t>对于软件开发效率的助力</a:t>
            </a:r>
            <a:endParaRPr lang="zh-CN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43" y="3950860"/>
            <a:ext cx="3320648" cy="2507090"/>
          </a:xfr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884664"/>
            <a:ext cx="469614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重用，是提高软件开发效率的精髓。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3950860"/>
            <a:ext cx="4495800" cy="1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对软件新需求的快速响应，是提高软件开发效率的杀手锏。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18" y="1600200"/>
            <a:ext cx="2542857" cy="1923810"/>
          </a:xfrm>
          <a:prstGeom prst="rect">
            <a:avLst/>
          </a:prstGeom>
        </p:spPr>
      </p:pic>
      <p:sp>
        <p:nvSpPr>
          <p:cNvPr id="7" name="AutoShape 2" descr="http://www.imeche.org/docs/default-source/knowledge/whatsyourproblemimage2.gif?sfvrsn=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IBM Rational</a:t>
            </a:r>
            <a:r>
              <a:rPr lang="zh-CN" altLang="en-US" dirty="0"/>
              <a:t>设计</a:t>
            </a:r>
            <a:r>
              <a:rPr lang="zh-CN" altLang="en-US" dirty="0" smtClean="0"/>
              <a:t>工具对于跨平台开发的助力</a:t>
            </a:r>
            <a:endParaRPr lang="zh-CN" altLang="en-US" dirty="0"/>
          </a:p>
        </p:txBody>
      </p:sp>
      <p:pic>
        <p:nvPicPr>
          <p:cNvPr id="6148" name="Picture 4" descr="http://www.nilkanth.com/my-uploads/2008/10/newdotnet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2" y="3265177"/>
            <a:ext cx="3258416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ntinfotech.com/images/java-log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08" y="4850471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1884664"/>
            <a:ext cx="7315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目前来说 单一平台的软件项目局限性越来越大。传统的桌面软件越来越少，而基于网络浏览器的软件系统越来越多。手机客户端方兴未艾。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2560121"/>
            <a:ext cx="7315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原有的软件设计工具难以打通厂商，平台之间的障壁。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6152" name="Picture 8" descr="http://computerprogramminghobbyist.com/wp-content/uploads/2014/03/c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03277"/>
            <a:ext cx="1905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photos.expertreviews.co.uk/images/front_picture_library_Expert_Reviews/dir_339/er_photo_169810_5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5800"/>
            <a:ext cx="205740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48947"/>
      </p:ext>
    </p:extLst>
  </p:cSld>
  <p:clrMapOvr>
    <a:masterClrMapping/>
  </p:clrMapOvr>
</p:sld>
</file>

<file path=ppt/theme/theme1.xml><?xml version="1.0" encoding="utf-8"?>
<a:theme xmlns:a="http://schemas.openxmlformats.org/drawingml/2006/main" name="BE_A4_Powerpoint template_Red.dot">
  <a:themeElements>
    <a:clrScheme name="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9C6576C0-329B-4673-A902-F49857D5405D}"/>
    </a:ext>
  </a:extLst>
</a:theme>
</file>

<file path=ppt/theme/theme2.xml><?xml version="1.0" encoding="utf-8"?>
<a:theme xmlns:a="http://schemas.openxmlformats.org/drawingml/2006/main" name="1_BE_A4_Powerpoint template_Red.dot">
  <a:themeElements>
    <a:clrScheme name="1_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1_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_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3694A3C2-9EC4-4B7A-8A09-ADA5B662970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吴ppt稿_汇报</Template>
  <TotalTime>2403</TotalTime>
  <Words>1899</Words>
  <Application>Microsoft Office PowerPoint</Application>
  <PresentationFormat>On-screen Show (4:3)</PresentationFormat>
  <Paragraphs>162</Paragraphs>
  <Slides>15</Slides>
  <Notes>10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Gulim</vt:lpstr>
      <vt:lpstr>宋体</vt:lpstr>
      <vt:lpstr>黑体</vt:lpstr>
      <vt:lpstr>Arial</vt:lpstr>
      <vt:lpstr>Arial Narrow</vt:lpstr>
      <vt:lpstr>Calibri</vt:lpstr>
      <vt:lpstr>Times</vt:lpstr>
      <vt:lpstr>Verdana</vt:lpstr>
      <vt:lpstr>Wingdings</vt:lpstr>
      <vt:lpstr>BE_A4_Powerpoint template_Red.dot</vt:lpstr>
      <vt:lpstr>1_BE_A4_Powerpoint template_Red.dot</vt:lpstr>
      <vt:lpstr>Photo Editor Photo</vt:lpstr>
      <vt:lpstr>CorelDRAW 6.0</vt:lpstr>
      <vt:lpstr>Rational Software Architect 在软件开发中的使用 </vt:lpstr>
      <vt:lpstr>泰兰特公司简介</vt:lpstr>
      <vt:lpstr>IBM的软件群——五大金刚</vt:lpstr>
      <vt:lpstr>IBM Rational 所倡导的统一开发过程</vt:lpstr>
      <vt:lpstr>RUP的设计流程</vt:lpstr>
      <vt:lpstr>软件架构： “4+1 View” 模型</vt:lpstr>
      <vt:lpstr>引入IBM Rational设计工具的一些体会</vt:lpstr>
      <vt:lpstr>IBM Rational设计工具对于软件开发效率的助力</vt:lpstr>
      <vt:lpstr>IBM Rational设计工具对于跨平台开发的助力</vt:lpstr>
      <vt:lpstr>易学易用的IBM Rational设计工具</vt:lpstr>
      <vt:lpstr>RSA可以和开发过程紧密结合</vt:lpstr>
      <vt:lpstr>RSA在建模工具中处于先进地位</vt:lpstr>
      <vt:lpstr>RSA使用的常见问题</vt:lpstr>
      <vt:lpstr>应用于追溯的软件产品</vt:lpstr>
      <vt:lpstr>谢    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Zhang</cp:lastModifiedBy>
  <cp:revision>396</cp:revision>
  <cp:lastPrinted>1601-01-01T00:00:00Z</cp:lastPrinted>
  <dcterms:created xsi:type="dcterms:W3CDTF">1601-01-01T00:00:00Z</dcterms:created>
  <dcterms:modified xsi:type="dcterms:W3CDTF">2014-06-17T17:19:58Z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