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7" r:id="rId4"/>
    <p:sldId id="317" r:id="rId5"/>
    <p:sldId id="318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87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3077" autoAdjust="0"/>
  </p:normalViewPr>
  <p:slideViewPr>
    <p:cSldViewPr snapToGrid="0" showGuides="1">
      <p:cViewPr varScale="1">
        <p:scale>
          <a:sx n="69" d="100"/>
          <a:sy n="69" d="100"/>
        </p:scale>
        <p:origin x="540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EB94D-BDDD-4798-956E-D08F3AC678C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1CE31-D405-4E45-9B5F-47CE615D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6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7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8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http://www.mbatics.com/2011/04/180.html?m=1</a:t>
            </a:r>
            <a:endParaRPr lang="zh-TW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7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8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外匯市場交易準則 第八章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6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2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7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0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E4A2-118C-4156-BF3A-76C2BCDE03AF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CB75-FE6C-44EC-91DE-15478CB3F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5973593" y="4169"/>
            <a:ext cx="1134734" cy="926498"/>
          </a:xfrm>
          <a:custGeom>
            <a:avLst/>
            <a:gdLst>
              <a:gd name="T0" fmla="*/ 114 w 227"/>
              <a:gd name="T1" fmla="*/ 0 h 194"/>
              <a:gd name="T2" fmla="*/ 0 w 227"/>
              <a:gd name="T3" fmla="*/ 0 h 194"/>
              <a:gd name="T4" fmla="*/ 57 w 227"/>
              <a:gd name="T5" fmla="*/ 97 h 194"/>
              <a:gd name="T6" fmla="*/ 114 w 227"/>
              <a:gd name="T7" fmla="*/ 194 h 194"/>
              <a:gd name="T8" fmla="*/ 171 w 227"/>
              <a:gd name="T9" fmla="*/ 97 h 194"/>
              <a:gd name="T10" fmla="*/ 227 w 227"/>
              <a:gd name="T11" fmla="*/ 0 h 194"/>
              <a:gd name="T12" fmla="*/ 114 w 227"/>
              <a:gd name="T1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94">
                <a:moveTo>
                  <a:pt x="114" y="0"/>
                </a:moveTo>
                <a:lnTo>
                  <a:pt x="0" y="0"/>
                </a:lnTo>
                <a:lnTo>
                  <a:pt x="57" y="97"/>
                </a:lnTo>
                <a:lnTo>
                  <a:pt x="114" y="194"/>
                </a:lnTo>
                <a:lnTo>
                  <a:pt x="171" y="97"/>
                </a:lnTo>
                <a:lnTo>
                  <a:pt x="2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517991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713183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727706" y="4169"/>
            <a:ext cx="294932" cy="234014"/>
          </a:xfrm>
          <a:custGeom>
            <a:avLst/>
            <a:gdLst>
              <a:gd name="T0" fmla="*/ 29 w 59"/>
              <a:gd name="T1" fmla="*/ 0 h 49"/>
              <a:gd name="T2" fmla="*/ 0 w 59"/>
              <a:gd name="T3" fmla="*/ 0 h 49"/>
              <a:gd name="T4" fmla="*/ 14 w 59"/>
              <a:gd name="T5" fmla="*/ 23 h 49"/>
              <a:gd name="T6" fmla="*/ 29 w 59"/>
              <a:gd name="T7" fmla="*/ 49 h 49"/>
              <a:gd name="T8" fmla="*/ 43 w 59"/>
              <a:gd name="T9" fmla="*/ 23 h 49"/>
              <a:gd name="T10" fmla="*/ 59 w 59"/>
              <a:gd name="T11" fmla="*/ 0 h 49"/>
              <a:gd name="T12" fmla="*/ 29 w 5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49">
                <a:moveTo>
                  <a:pt x="29" y="0"/>
                </a:moveTo>
                <a:lnTo>
                  <a:pt x="0" y="0"/>
                </a:lnTo>
                <a:lnTo>
                  <a:pt x="14" y="23"/>
                </a:lnTo>
                <a:lnTo>
                  <a:pt x="29" y="49"/>
                </a:lnTo>
                <a:lnTo>
                  <a:pt x="43" y="23"/>
                </a:lnTo>
                <a:lnTo>
                  <a:pt x="59" y="0"/>
                </a:lnTo>
                <a:lnTo>
                  <a:pt x="2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318039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4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263760" y="419659"/>
            <a:ext cx="294932" cy="238788"/>
          </a:xfrm>
          <a:custGeom>
            <a:avLst/>
            <a:gdLst>
              <a:gd name="T0" fmla="*/ 31 w 59"/>
              <a:gd name="T1" fmla="*/ 0 h 50"/>
              <a:gd name="T2" fmla="*/ 0 w 59"/>
              <a:gd name="T3" fmla="*/ 0 h 50"/>
              <a:gd name="T4" fmla="*/ 14 w 59"/>
              <a:gd name="T5" fmla="*/ 24 h 50"/>
              <a:gd name="T6" fmla="*/ 31 w 59"/>
              <a:gd name="T7" fmla="*/ 50 h 50"/>
              <a:gd name="T8" fmla="*/ 45 w 59"/>
              <a:gd name="T9" fmla="*/ 24 h 50"/>
              <a:gd name="T10" fmla="*/ 59 w 59"/>
              <a:gd name="T11" fmla="*/ 0 h 50"/>
              <a:gd name="T12" fmla="*/ 31 w 59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0"/>
                </a:moveTo>
                <a:lnTo>
                  <a:pt x="0" y="0"/>
                </a:lnTo>
                <a:lnTo>
                  <a:pt x="14" y="24"/>
                </a:lnTo>
                <a:lnTo>
                  <a:pt x="31" y="50"/>
                </a:lnTo>
                <a:lnTo>
                  <a:pt x="45" y="24"/>
                </a:lnTo>
                <a:lnTo>
                  <a:pt x="59" y="0"/>
                </a:lnTo>
                <a:lnTo>
                  <a:pt x="31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627494" y="4169"/>
            <a:ext cx="299929" cy="234014"/>
          </a:xfrm>
          <a:custGeom>
            <a:avLst/>
            <a:gdLst>
              <a:gd name="T0" fmla="*/ 29 w 60"/>
              <a:gd name="T1" fmla="*/ 0 h 49"/>
              <a:gd name="T2" fmla="*/ 0 w 60"/>
              <a:gd name="T3" fmla="*/ 0 h 49"/>
              <a:gd name="T4" fmla="*/ 15 w 60"/>
              <a:gd name="T5" fmla="*/ 23 h 49"/>
              <a:gd name="T6" fmla="*/ 29 w 60"/>
              <a:gd name="T7" fmla="*/ 49 h 49"/>
              <a:gd name="T8" fmla="*/ 43 w 60"/>
              <a:gd name="T9" fmla="*/ 23 h 49"/>
              <a:gd name="T10" fmla="*/ 60 w 60"/>
              <a:gd name="T11" fmla="*/ 0 h 49"/>
              <a:gd name="T12" fmla="*/ 29 w 60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9">
                <a:moveTo>
                  <a:pt x="29" y="0"/>
                </a:moveTo>
                <a:lnTo>
                  <a:pt x="0" y="0"/>
                </a:lnTo>
                <a:lnTo>
                  <a:pt x="15" y="23"/>
                </a:lnTo>
                <a:lnTo>
                  <a:pt x="29" y="49"/>
                </a:lnTo>
                <a:lnTo>
                  <a:pt x="43" y="23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298750" y="419659"/>
            <a:ext cx="874795" cy="740245"/>
          </a:xfrm>
          <a:custGeom>
            <a:avLst/>
            <a:gdLst>
              <a:gd name="T0" fmla="*/ 42 w 175"/>
              <a:gd name="T1" fmla="*/ 76 h 155"/>
              <a:gd name="T2" fmla="*/ 0 w 175"/>
              <a:gd name="T3" fmla="*/ 155 h 155"/>
              <a:gd name="T4" fmla="*/ 88 w 175"/>
              <a:gd name="T5" fmla="*/ 152 h 155"/>
              <a:gd name="T6" fmla="*/ 175 w 175"/>
              <a:gd name="T7" fmla="*/ 152 h 155"/>
              <a:gd name="T8" fmla="*/ 133 w 175"/>
              <a:gd name="T9" fmla="*/ 76 h 155"/>
              <a:gd name="T10" fmla="*/ 88 w 175"/>
              <a:gd name="T11" fmla="*/ 0 h 155"/>
              <a:gd name="T12" fmla="*/ 42 w 175"/>
              <a:gd name="T13" fmla="*/ 7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55">
                <a:moveTo>
                  <a:pt x="42" y="76"/>
                </a:moveTo>
                <a:lnTo>
                  <a:pt x="0" y="155"/>
                </a:lnTo>
                <a:lnTo>
                  <a:pt x="88" y="152"/>
                </a:lnTo>
                <a:lnTo>
                  <a:pt x="175" y="152"/>
                </a:lnTo>
                <a:lnTo>
                  <a:pt x="133" y="76"/>
                </a:lnTo>
                <a:lnTo>
                  <a:pt x="88" y="0"/>
                </a:lnTo>
                <a:lnTo>
                  <a:pt x="42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9967650" y="-10160"/>
            <a:ext cx="399906" cy="353407"/>
          </a:xfrm>
          <a:custGeom>
            <a:avLst/>
            <a:gdLst>
              <a:gd name="T0" fmla="*/ 19 w 80"/>
              <a:gd name="T1" fmla="*/ 38 h 74"/>
              <a:gd name="T2" fmla="*/ 0 w 80"/>
              <a:gd name="T3" fmla="*/ 74 h 74"/>
              <a:gd name="T4" fmla="*/ 40 w 80"/>
              <a:gd name="T5" fmla="*/ 71 h 74"/>
              <a:gd name="T6" fmla="*/ 80 w 80"/>
              <a:gd name="T7" fmla="*/ 71 h 74"/>
              <a:gd name="T8" fmla="*/ 61 w 80"/>
              <a:gd name="T9" fmla="*/ 36 h 74"/>
              <a:gd name="T10" fmla="*/ 40 w 80"/>
              <a:gd name="T11" fmla="*/ 0 h 74"/>
              <a:gd name="T12" fmla="*/ 19 w 80"/>
              <a:gd name="T13" fmla="*/ 3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4">
                <a:moveTo>
                  <a:pt x="19" y="38"/>
                </a:moveTo>
                <a:lnTo>
                  <a:pt x="0" y="74"/>
                </a:lnTo>
                <a:lnTo>
                  <a:pt x="40" y="71"/>
                </a:lnTo>
                <a:lnTo>
                  <a:pt x="80" y="71"/>
                </a:lnTo>
                <a:lnTo>
                  <a:pt x="61" y="36"/>
                </a:lnTo>
                <a:lnTo>
                  <a:pt x="40" y="0"/>
                </a:lnTo>
                <a:lnTo>
                  <a:pt x="19" y="3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7108324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4728885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3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494649" y="1102594"/>
            <a:ext cx="684840" cy="563540"/>
          </a:xfrm>
          <a:custGeom>
            <a:avLst/>
            <a:gdLst>
              <a:gd name="T0" fmla="*/ 69 w 137"/>
              <a:gd name="T1" fmla="*/ 0 h 118"/>
              <a:gd name="T2" fmla="*/ 0 w 137"/>
              <a:gd name="T3" fmla="*/ 0 h 118"/>
              <a:gd name="T4" fmla="*/ 33 w 137"/>
              <a:gd name="T5" fmla="*/ 59 h 118"/>
              <a:gd name="T6" fmla="*/ 69 w 137"/>
              <a:gd name="T7" fmla="*/ 118 h 118"/>
              <a:gd name="T8" fmla="*/ 102 w 137"/>
              <a:gd name="T9" fmla="*/ 59 h 118"/>
              <a:gd name="T10" fmla="*/ 137 w 137"/>
              <a:gd name="T11" fmla="*/ 0 h 118"/>
              <a:gd name="T12" fmla="*/ 69 w 137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7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124029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88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88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2654376" y="4169"/>
            <a:ext cx="1719594" cy="1413626"/>
          </a:xfrm>
          <a:custGeom>
            <a:avLst/>
            <a:gdLst>
              <a:gd name="T0" fmla="*/ 171 w 344"/>
              <a:gd name="T1" fmla="*/ 0 h 296"/>
              <a:gd name="T2" fmla="*/ 0 w 344"/>
              <a:gd name="T3" fmla="*/ 0 h 296"/>
              <a:gd name="T4" fmla="*/ 86 w 344"/>
              <a:gd name="T5" fmla="*/ 149 h 296"/>
              <a:gd name="T6" fmla="*/ 171 w 344"/>
              <a:gd name="T7" fmla="*/ 296 h 296"/>
              <a:gd name="T8" fmla="*/ 259 w 344"/>
              <a:gd name="T9" fmla="*/ 149 h 296"/>
              <a:gd name="T10" fmla="*/ 344 w 344"/>
              <a:gd name="T11" fmla="*/ 0 h 296"/>
              <a:gd name="T12" fmla="*/ 171 w 344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6">
                <a:moveTo>
                  <a:pt x="171" y="0"/>
                </a:moveTo>
                <a:lnTo>
                  <a:pt x="0" y="0"/>
                </a:lnTo>
                <a:lnTo>
                  <a:pt x="86" y="149"/>
                </a:lnTo>
                <a:lnTo>
                  <a:pt x="171" y="296"/>
                </a:lnTo>
                <a:lnTo>
                  <a:pt x="259" y="149"/>
                </a:lnTo>
                <a:lnTo>
                  <a:pt x="344" y="0"/>
                </a:lnTo>
                <a:lnTo>
                  <a:pt x="171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0" y="4169"/>
            <a:ext cx="854800" cy="1413626"/>
          </a:xfrm>
          <a:custGeom>
            <a:avLst/>
            <a:gdLst>
              <a:gd name="T0" fmla="*/ 0 w 171"/>
              <a:gd name="T1" fmla="*/ 0 h 296"/>
              <a:gd name="T2" fmla="*/ 0 w 171"/>
              <a:gd name="T3" fmla="*/ 296 h 296"/>
              <a:gd name="T4" fmla="*/ 86 w 171"/>
              <a:gd name="T5" fmla="*/ 149 h 296"/>
              <a:gd name="T6" fmla="*/ 171 w 171"/>
              <a:gd name="T7" fmla="*/ 0 h 296"/>
              <a:gd name="T8" fmla="*/ 0 w 171"/>
              <a:gd name="T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96">
                <a:moveTo>
                  <a:pt x="0" y="0"/>
                </a:moveTo>
                <a:lnTo>
                  <a:pt x="0" y="296"/>
                </a:lnTo>
                <a:lnTo>
                  <a:pt x="86" y="149"/>
                </a:lnTo>
                <a:lnTo>
                  <a:pt x="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239472" y="419659"/>
            <a:ext cx="284934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5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464892" y="1575394"/>
            <a:ext cx="579863" cy="477576"/>
          </a:xfrm>
          <a:custGeom>
            <a:avLst/>
            <a:gdLst>
              <a:gd name="T0" fmla="*/ 59 w 116"/>
              <a:gd name="T1" fmla="*/ 0 h 100"/>
              <a:gd name="T2" fmla="*/ 0 w 116"/>
              <a:gd name="T3" fmla="*/ 0 h 100"/>
              <a:gd name="T4" fmla="*/ 28 w 116"/>
              <a:gd name="T5" fmla="*/ 50 h 100"/>
              <a:gd name="T6" fmla="*/ 59 w 116"/>
              <a:gd name="T7" fmla="*/ 100 h 100"/>
              <a:gd name="T8" fmla="*/ 88 w 116"/>
              <a:gd name="T9" fmla="*/ 50 h 100"/>
              <a:gd name="T10" fmla="*/ 116 w 116"/>
              <a:gd name="T11" fmla="*/ 0 h 100"/>
              <a:gd name="T12" fmla="*/ 59 w 116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100">
                <a:moveTo>
                  <a:pt x="59" y="0"/>
                </a:moveTo>
                <a:lnTo>
                  <a:pt x="0" y="0"/>
                </a:lnTo>
                <a:lnTo>
                  <a:pt x="28" y="50"/>
                </a:lnTo>
                <a:lnTo>
                  <a:pt x="59" y="100"/>
                </a:lnTo>
                <a:lnTo>
                  <a:pt x="88" y="50"/>
                </a:lnTo>
                <a:lnTo>
                  <a:pt x="116" y="0"/>
                </a:lnTo>
                <a:lnTo>
                  <a:pt x="5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69748" y="4169"/>
            <a:ext cx="284934" cy="234014"/>
          </a:xfrm>
          <a:custGeom>
            <a:avLst/>
            <a:gdLst>
              <a:gd name="T0" fmla="*/ 28 w 57"/>
              <a:gd name="T1" fmla="*/ 0 h 49"/>
              <a:gd name="T2" fmla="*/ 0 w 57"/>
              <a:gd name="T3" fmla="*/ 0 h 49"/>
              <a:gd name="T4" fmla="*/ 14 w 57"/>
              <a:gd name="T5" fmla="*/ 23 h 49"/>
              <a:gd name="T6" fmla="*/ 28 w 57"/>
              <a:gd name="T7" fmla="*/ 49 h 49"/>
              <a:gd name="T8" fmla="*/ 42 w 57"/>
              <a:gd name="T9" fmla="*/ 23 h 49"/>
              <a:gd name="T10" fmla="*/ 57 w 57"/>
              <a:gd name="T11" fmla="*/ 0 h 49"/>
              <a:gd name="T12" fmla="*/ 28 w 57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49">
                <a:moveTo>
                  <a:pt x="28" y="0"/>
                </a:moveTo>
                <a:lnTo>
                  <a:pt x="0" y="0"/>
                </a:lnTo>
                <a:lnTo>
                  <a:pt x="14" y="23"/>
                </a:lnTo>
                <a:lnTo>
                  <a:pt x="28" y="49"/>
                </a:lnTo>
                <a:lnTo>
                  <a:pt x="42" y="23"/>
                </a:lnTo>
                <a:lnTo>
                  <a:pt x="57" y="0"/>
                </a:lnTo>
                <a:lnTo>
                  <a:pt x="28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899552" y="567709"/>
            <a:ext cx="1644614" cy="136109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694602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089743" y="47149"/>
            <a:ext cx="889790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9157840" y="-10160"/>
            <a:ext cx="509880" cy="429819"/>
          </a:xfrm>
          <a:custGeom>
            <a:avLst/>
            <a:gdLst>
              <a:gd name="T0" fmla="*/ 27 w 102"/>
              <a:gd name="T1" fmla="*/ 45 h 90"/>
              <a:gd name="T2" fmla="*/ 0 w 102"/>
              <a:gd name="T3" fmla="*/ 90 h 90"/>
              <a:gd name="T4" fmla="*/ 53 w 102"/>
              <a:gd name="T5" fmla="*/ 88 h 90"/>
              <a:gd name="T6" fmla="*/ 102 w 102"/>
              <a:gd name="T7" fmla="*/ 88 h 90"/>
              <a:gd name="T8" fmla="*/ 76 w 102"/>
              <a:gd name="T9" fmla="*/ 45 h 90"/>
              <a:gd name="T10" fmla="*/ 53 w 102"/>
              <a:gd name="T11" fmla="*/ 0 h 90"/>
              <a:gd name="T12" fmla="*/ 27 w 102"/>
              <a:gd name="T1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90">
                <a:moveTo>
                  <a:pt x="27" y="45"/>
                </a:moveTo>
                <a:lnTo>
                  <a:pt x="0" y="90"/>
                </a:lnTo>
                <a:lnTo>
                  <a:pt x="53" y="88"/>
                </a:lnTo>
                <a:lnTo>
                  <a:pt x="102" y="88"/>
                </a:lnTo>
                <a:lnTo>
                  <a:pt x="76" y="45"/>
                </a:lnTo>
                <a:lnTo>
                  <a:pt x="53" y="0"/>
                </a:lnTo>
                <a:lnTo>
                  <a:pt x="27" y="45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4678329" y="5917173"/>
            <a:ext cx="1124736" cy="940827"/>
          </a:xfrm>
          <a:custGeom>
            <a:avLst/>
            <a:gdLst>
              <a:gd name="T0" fmla="*/ 114 w 225"/>
              <a:gd name="T1" fmla="*/ 197 h 197"/>
              <a:gd name="T2" fmla="*/ 225 w 225"/>
              <a:gd name="T3" fmla="*/ 197 h 197"/>
              <a:gd name="T4" fmla="*/ 168 w 225"/>
              <a:gd name="T5" fmla="*/ 99 h 197"/>
              <a:gd name="T6" fmla="*/ 114 w 225"/>
              <a:gd name="T7" fmla="*/ 0 h 197"/>
              <a:gd name="T8" fmla="*/ 57 w 225"/>
              <a:gd name="T9" fmla="*/ 99 h 197"/>
              <a:gd name="T10" fmla="*/ 0 w 225"/>
              <a:gd name="T11" fmla="*/ 197 h 197"/>
              <a:gd name="T12" fmla="*/ 114 w 225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97">
                <a:moveTo>
                  <a:pt x="114" y="197"/>
                </a:moveTo>
                <a:lnTo>
                  <a:pt x="225" y="197"/>
                </a:lnTo>
                <a:lnTo>
                  <a:pt x="168" y="99"/>
                </a:lnTo>
                <a:lnTo>
                  <a:pt x="114" y="0"/>
                </a:lnTo>
                <a:lnTo>
                  <a:pt x="57" y="99"/>
                </a:lnTo>
                <a:lnTo>
                  <a:pt x="0" y="197"/>
                </a:lnTo>
                <a:lnTo>
                  <a:pt x="114" y="197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2578824" y="6289683"/>
            <a:ext cx="689837" cy="568317"/>
          </a:xfrm>
          <a:custGeom>
            <a:avLst/>
            <a:gdLst>
              <a:gd name="T0" fmla="*/ 69 w 138"/>
              <a:gd name="T1" fmla="*/ 119 h 119"/>
              <a:gd name="T2" fmla="*/ 138 w 138"/>
              <a:gd name="T3" fmla="*/ 119 h 119"/>
              <a:gd name="T4" fmla="*/ 102 w 138"/>
              <a:gd name="T5" fmla="*/ 59 h 119"/>
              <a:gd name="T6" fmla="*/ 69 w 138"/>
              <a:gd name="T7" fmla="*/ 0 h 119"/>
              <a:gd name="T8" fmla="*/ 34 w 138"/>
              <a:gd name="T9" fmla="*/ 59 h 119"/>
              <a:gd name="T10" fmla="*/ 0 w 138"/>
              <a:gd name="T11" fmla="*/ 119 h 119"/>
              <a:gd name="T12" fmla="*/ 69 w 138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119"/>
                </a:moveTo>
                <a:lnTo>
                  <a:pt x="138" y="119"/>
                </a:lnTo>
                <a:lnTo>
                  <a:pt x="102" y="59"/>
                </a:lnTo>
                <a:lnTo>
                  <a:pt x="69" y="0"/>
                </a:lnTo>
                <a:lnTo>
                  <a:pt x="34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3388633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764015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3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3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3173682" y="6198942"/>
            <a:ext cx="294932" cy="238788"/>
          </a:xfrm>
          <a:custGeom>
            <a:avLst/>
            <a:gdLst>
              <a:gd name="T0" fmla="*/ 31 w 59"/>
              <a:gd name="T1" fmla="*/ 50 h 50"/>
              <a:gd name="T2" fmla="*/ 59 w 59"/>
              <a:gd name="T3" fmla="*/ 50 h 50"/>
              <a:gd name="T4" fmla="*/ 45 w 59"/>
              <a:gd name="T5" fmla="*/ 26 h 50"/>
              <a:gd name="T6" fmla="*/ 31 w 59"/>
              <a:gd name="T7" fmla="*/ 0 h 50"/>
              <a:gd name="T8" fmla="*/ 14 w 59"/>
              <a:gd name="T9" fmla="*/ 26 h 50"/>
              <a:gd name="T10" fmla="*/ 0 w 59"/>
              <a:gd name="T11" fmla="*/ 50 h 50"/>
              <a:gd name="T12" fmla="*/ 31 w 59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50"/>
                </a:moveTo>
                <a:lnTo>
                  <a:pt x="59" y="50"/>
                </a:lnTo>
                <a:lnTo>
                  <a:pt x="45" y="26"/>
                </a:lnTo>
                <a:lnTo>
                  <a:pt x="31" y="0"/>
                </a:lnTo>
                <a:lnTo>
                  <a:pt x="14" y="26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6227964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5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5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864227" y="6619209"/>
            <a:ext cx="284934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2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2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5603109" y="5702262"/>
            <a:ext cx="889790" cy="735468"/>
          </a:xfrm>
          <a:custGeom>
            <a:avLst/>
            <a:gdLst>
              <a:gd name="T0" fmla="*/ 133 w 178"/>
              <a:gd name="T1" fmla="*/ 78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8 h 154"/>
              <a:gd name="T10" fmla="*/ 90 w 178"/>
              <a:gd name="T11" fmla="*/ 154 h 154"/>
              <a:gd name="T12" fmla="*/ 133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8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8"/>
                </a:lnTo>
                <a:lnTo>
                  <a:pt x="90" y="154"/>
                </a:lnTo>
                <a:lnTo>
                  <a:pt x="133" y="78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1409100" y="6514142"/>
            <a:ext cx="414904" cy="343855"/>
          </a:xfrm>
          <a:custGeom>
            <a:avLst/>
            <a:gdLst>
              <a:gd name="T0" fmla="*/ 61 w 83"/>
              <a:gd name="T1" fmla="*/ 36 h 72"/>
              <a:gd name="T2" fmla="*/ 83 w 83"/>
              <a:gd name="T3" fmla="*/ 0 h 72"/>
              <a:gd name="T4" fmla="*/ 42 w 83"/>
              <a:gd name="T5" fmla="*/ 0 h 72"/>
              <a:gd name="T6" fmla="*/ 0 w 83"/>
              <a:gd name="T7" fmla="*/ 0 h 72"/>
              <a:gd name="T8" fmla="*/ 21 w 83"/>
              <a:gd name="T9" fmla="*/ 36 h 72"/>
              <a:gd name="T10" fmla="*/ 42 w 83"/>
              <a:gd name="T11" fmla="*/ 72 h 72"/>
              <a:gd name="T12" fmla="*/ 61 w 83"/>
              <a:gd name="T13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72">
                <a:moveTo>
                  <a:pt x="61" y="36"/>
                </a:moveTo>
                <a:lnTo>
                  <a:pt x="83" y="0"/>
                </a:lnTo>
                <a:lnTo>
                  <a:pt x="42" y="0"/>
                </a:lnTo>
                <a:lnTo>
                  <a:pt x="0" y="0"/>
                </a:lnTo>
                <a:lnTo>
                  <a:pt x="21" y="36"/>
                </a:lnTo>
                <a:lnTo>
                  <a:pt x="42" y="72"/>
                </a:lnTo>
                <a:lnTo>
                  <a:pt x="61" y="36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3778541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6372928" y="6289683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9 w 137"/>
              <a:gd name="T7" fmla="*/ 0 h 119"/>
              <a:gd name="T8" fmla="*/ 35 w 137"/>
              <a:gd name="T9" fmla="*/ 59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59"/>
                </a:lnTo>
                <a:lnTo>
                  <a:pt x="69" y="0"/>
                </a:lnTo>
                <a:lnTo>
                  <a:pt x="35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9607167" y="5176928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60 h 119"/>
              <a:gd name="T6" fmla="*/ 69 w 137"/>
              <a:gd name="T7" fmla="*/ 0 h 119"/>
              <a:gd name="T8" fmla="*/ 33 w 137"/>
              <a:gd name="T9" fmla="*/ 60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60"/>
                </a:lnTo>
                <a:lnTo>
                  <a:pt x="69" y="0"/>
                </a:lnTo>
                <a:lnTo>
                  <a:pt x="33" y="60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6772834" y="6074772"/>
            <a:ext cx="889790" cy="735468"/>
          </a:xfrm>
          <a:custGeom>
            <a:avLst/>
            <a:gdLst>
              <a:gd name="T0" fmla="*/ 133 w 178"/>
              <a:gd name="T1" fmla="*/ 76 h 154"/>
              <a:gd name="T2" fmla="*/ 178 w 178"/>
              <a:gd name="T3" fmla="*/ 0 h 154"/>
              <a:gd name="T4" fmla="*/ 88 w 178"/>
              <a:gd name="T5" fmla="*/ 0 h 154"/>
              <a:gd name="T6" fmla="*/ 0 w 178"/>
              <a:gd name="T7" fmla="*/ 0 h 154"/>
              <a:gd name="T8" fmla="*/ 46 w 178"/>
              <a:gd name="T9" fmla="*/ 76 h 154"/>
              <a:gd name="T10" fmla="*/ 91 w 178"/>
              <a:gd name="T11" fmla="*/ 154 h 154"/>
              <a:gd name="T12" fmla="*/ 133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6"/>
                </a:moveTo>
                <a:lnTo>
                  <a:pt x="178" y="0"/>
                </a:lnTo>
                <a:lnTo>
                  <a:pt x="88" y="0"/>
                </a:lnTo>
                <a:lnTo>
                  <a:pt x="0" y="0"/>
                </a:lnTo>
                <a:lnTo>
                  <a:pt x="46" y="76"/>
                </a:lnTo>
                <a:lnTo>
                  <a:pt x="91" y="154"/>
                </a:lnTo>
                <a:lnTo>
                  <a:pt x="133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7412683" y="5430045"/>
            <a:ext cx="1719594" cy="1427955"/>
          </a:xfrm>
          <a:custGeom>
            <a:avLst/>
            <a:gdLst>
              <a:gd name="T0" fmla="*/ 171 w 344"/>
              <a:gd name="T1" fmla="*/ 299 h 299"/>
              <a:gd name="T2" fmla="*/ 344 w 344"/>
              <a:gd name="T3" fmla="*/ 299 h 299"/>
              <a:gd name="T4" fmla="*/ 259 w 344"/>
              <a:gd name="T5" fmla="*/ 149 h 299"/>
              <a:gd name="T6" fmla="*/ 171 w 344"/>
              <a:gd name="T7" fmla="*/ 0 h 299"/>
              <a:gd name="T8" fmla="*/ 86 w 344"/>
              <a:gd name="T9" fmla="*/ 149 h 299"/>
              <a:gd name="T10" fmla="*/ 0 w 344"/>
              <a:gd name="T11" fmla="*/ 299 h 299"/>
              <a:gd name="T12" fmla="*/ 171 w 344"/>
              <a:gd name="T13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9">
                <a:moveTo>
                  <a:pt x="171" y="299"/>
                </a:moveTo>
                <a:lnTo>
                  <a:pt x="344" y="299"/>
                </a:lnTo>
                <a:lnTo>
                  <a:pt x="259" y="149"/>
                </a:lnTo>
                <a:lnTo>
                  <a:pt x="171" y="0"/>
                </a:lnTo>
                <a:lnTo>
                  <a:pt x="86" y="149"/>
                </a:lnTo>
                <a:lnTo>
                  <a:pt x="0" y="299"/>
                </a:lnTo>
                <a:lnTo>
                  <a:pt x="171" y="29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9262247" y="6198942"/>
            <a:ext cx="284934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4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4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10731900" y="4794867"/>
            <a:ext cx="594861" cy="487128"/>
          </a:xfrm>
          <a:custGeom>
            <a:avLst/>
            <a:gdLst>
              <a:gd name="T0" fmla="*/ 59 w 119"/>
              <a:gd name="T1" fmla="*/ 102 h 102"/>
              <a:gd name="T2" fmla="*/ 119 w 119"/>
              <a:gd name="T3" fmla="*/ 102 h 102"/>
              <a:gd name="T4" fmla="*/ 88 w 119"/>
              <a:gd name="T5" fmla="*/ 52 h 102"/>
              <a:gd name="T6" fmla="*/ 59 w 119"/>
              <a:gd name="T7" fmla="*/ 0 h 102"/>
              <a:gd name="T8" fmla="*/ 31 w 119"/>
              <a:gd name="T9" fmla="*/ 52 h 102"/>
              <a:gd name="T10" fmla="*/ 0 w 119"/>
              <a:gd name="T11" fmla="*/ 102 h 102"/>
              <a:gd name="T12" fmla="*/ 59 w 119"/>
              <a:gd name="T1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102">
                <a:moveTo>
                  <a:pt x="59" y="102"/>
                </a:moveTo>
                <a:lnTo>
                  <a:pt x="119" y="102"/>
                </a:lnTo>
                <a:lnTo>
                  <a:pt x="88" y="52"/>
                </a:lnTo>
                <a:lnTo>
                  <a:pt x="59" y="0"/>
                </a:lnTo>
                <a:lnTo>
                  <a:pt x="31" y="52"/>
                </a:lnTo>
                <a:lnTo>
                  <a:pt x="0" y="102"/>
                </a:lnTo>
                <a:lnTo>
                  <a:pt x="59" y="102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10421973" y="6619209"/>
            <a:ext cx="299929" cy="238788"/>
          </a:xfrm>
          <a:custGeom>
            <a:avLst/>
            <a:gdLst>
              <a:gd name="T0" fmla="*/ 31 w 60"/>
              <a:gd name="T1" fmla="*/ 50 h 50"/>
              <a:gd name="T2" fmla="*/ 60 w 60"/>
              <a:gd name="T3" fmla="*/ 50 h 50"/>
              <a:gd name="T4" fmla="*/ 45 w 60"/>
              <a:gd name="T5" fmla="*/ 24 h 50"/>
              <a:gd name="T6" fmla="*/ 31 w 60"/>
              <a:gd name="T7" fmla="*/ 0 h 50"/>
              <a:gd name="T8" fmla="*/ 15 w 60"/>
              <a:gd name="T9" fmla="*/ 24 h 50"/>
              <a:gd name="T10" fmla="*/ 0 w 60"/>
              <a:gd name="T11" fmla="*/ 50 h 50"/>
              <a:gd name="T12" fmla="*/ 31 w 60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31" y="50"/>
                </a:moveTo>
                <a:lnTo>
                  <a:pt x="60" y="50"/>
                </a:lnTo>
                <a:lnTo>
                  <a:pt x="45" y="24"/>
                </a:lnTo>
                <a:lnTo>
                  <a:pt x="31" y="0"/>
                </a:lnTo>
                <a:lnTo>
                  <a:pt x="15" y="24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8232489" y="4919037"/>
            <a:ext cx="1644614" cy="1370646"/>
          </a:xfrm>
          <a:custGeom>
            <a:avLst/>
            <a:gdLst>
              <a:gd name="T0" fmla="*/ 249 w 329"/>
              <a:gd name="T1" fmla="*/ 145 h 287"/>
              <a:gd name="T2" fmla="*/ 329 w 329"/>
              <a:gd name="T3" fmla="*/ 0 h 287"/>
              <a:gd name="T4" fmla="*/ 166 w 329"/>
              <a:gd name="T5" fmla="*/ 2 h 287"/>
              <a:gd name="T6" fmla="*/ 0 w 329"/>
              <a:gd name="T7" fmla="*/ 2 h 287"/>
              <a:gd name="T8" fmla="*/ 83 w 329"/>
              <a:gd name="T9" fmla="*/ 145 h 287"/>
              <a:gd name="T10" fmla="*/ 168 w 329"/>
              <a:gd name="T11" fmla="*/ 287 h 287"/>
              <a:gd name="T12" fmla="*/ 249 w 329"/>
              <a:gd name="T13" fmla="*/ 14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7">
                <a:moveTo>
                  <a:pt x="249" y="145"/>
                </a:moveTo>
                <a:lnTo>
                  <a:pt x="329" y="0"/>
                </a:lnTo>
                <a:lnTo>
                  <a:pt x="166" y="2"/>
                </a:lnTo>
                <a:lnTo>
                  <a:pt x="0" y="2"/>
                </a:lnTo>
                <a:lnTo>
                  <a:pt x="83" y="145"/>
                </a:lnTo>
                <a:lnTo>
                  <a:pt x="168" y="287"/>
                </a:lnTo>
                <a:lnTo>
                  <a:pt x="249" y="1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9407214" y="6289683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9797122" y="6074772"/>
            <a:ext cx="889790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2118933" y="6437730"/>
            <a:ext cx="499882" cy="420267"/>
          </a:xfrm>
          <a:custGeom>
            <a:avLst/>
            <a:gdLst>
              <a:gd name="T0" fmla="*/ 76 w 100"/>
              <a:gd name="T1" fmla="*/ 45 h 88"/>
              <a:gd name="T2" fmla="*/ 100 w 100"/>
              <a:gd name="T3" fmla="*/ 0 h 88"/>
              <a:gd name="T4" fmla="*/ 50 w 100"/>
              <a:gd name="T5" fmla="*/ 0 h 88"/>
              <a:gd name="T6" fmla="*/ 0 w 100"/>
              <a:gd name="T7" fmla="*/ 0 h 88"/>
              <a:gd name="T8" fmla="*/ 24 w 100"/>
              <a:gd name="T9" fmla="*/ 45 h 88"/>
              <a:gd name="T10" fmla="*/ 50 w 100"/>
              <a:gd name="T11" fmla="*/ 88 h 88"/>
              <a:gd name="T12" fmla="*/ 76 w 100"/>
              <a:gd name="T13" fmla="*/ 4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88">
                <a:moveTo>
                  <a:pt x="76" y="45"/>
                </a:moveTo>
                <a:lnTo>
                  <a:pt x="100" y="0"/>
                </a:lnTo>
                <a:lnTo>
                  <a:pt x="50" y="0"/>
                </a:lnTo>
                <a:lnTo>
                  <a:pt x="0" y="0"/>
                </a:lnTo>
                <a:lnTo>
                  <a:pt x="24" y="45"/>
                </a:lnTo>
                <a:lnTo>
                  <a:pt x="50" y="88"/>
                </a:lnTo>
                <a:lnTo>
                  <a:pt x="76" y="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10886865" y="5430045"/>
            <a:ext cx="1304694" cy="1427955"/>
          </a:xfrm>
          <a:custGeom>
            <a:avLst/>
            <a:gdLst>
              <a:gd name="T0" fmla="*/ 85 w 261"/>
              <a:gd name="T1" fmla="*/ 149 h 299"/>
              <a:gd name="T2" fmla="*/ 0 w 261"/>
              <a:gd name="T3" fmla="*/ 299 h 299"/>
              <a:gd name="T4" fmla="*/ 173 w 261"/>
              <a:gd name="T5" fmla="*/ 299 h 299"/>
              <a:gd name="T6" fmla="*/ 261 w 261"/>
              <a:gd name="T7" fmla="*/ 299 h 299"/>
              <a:gd name="T8" fmla="*/ 261 w 261"/>
              <a:gd name="T9" fmla="*/ 154 h 299"/>
              <a:gd name="T10" fmla="*/ 258 w 261"/>
              <a:gd name="T11" fmla="*/ 149 h 299"/>
              <a:gd name="T12" fmla="*/ 173 w 261"/>
              <a:gd name="T13" fmla="*/ 0 h 299"/>
              <a:gd name="T14" fmla="*/ 85 w 261"/>
              <a:gd name="T15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299">
                <a:moveTo>
                  <a:pt x="85" y="149"/>
                </a:moveTo>
                <a:lnTo>
                  <a:pt x="0" y="299"/>
                </a:lnTo>
                <a:lnTo>
                  <a:pt x="173" y="299"/>
                </a:lnTo>
                <a:lnTo>
                  <a:pt x="261" y="299"/>
                </a:lnTo>
                <a:lnTo>
                  <a:pt x="261" y="154"/>
                </a:lnTo>
                <a:lnTo>
                  <a:pt x="258" y="149"/>
                </a:lnTo>
                <a:lnTo>
                  <a:pt x="173" y="0"/>
                </a:lnTo>
                <a:lnTo>
                  <a:pt x="85" y="149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38956" y="2561318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4400" dirty="0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投資人實際投資行為與風險屬性評估之落差</a:t>
            </a:r>
            <a:endParaRPr lang="zh-TW" altLang="en-US" sz="4400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352558" y="3823720"/>
            <a:ext cx="2070122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 二 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R07723063   </a:t>
            </a:r>
            <a:r>
              <a:rPr lang="zh-TW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閻建銘 </a:t>
            </a:r>
            <a:br>
              <a:rPr lang="zh-TW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TW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R06246008</a:t>
            </a:r>
            <a:r>
              <a:rPr lang="zh-TW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邱</a:t>
            </a:r>
            <a:r>
              <a:rPr lang="zh-TW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郁</a:t>
            </a:r>
            <a:r>
              <a:rPr lang="zh-TW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軒</a:t>
            </a:r>
            <a:r>
              <a:rPr lang="en-US" altLang="zh-TW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B04703006   </a:t>
            </a:r>
            <a:r>
              <a:rPr lang="zh-TW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林亞璇</a:t>
            </a:r>
            <a:r>
              <a:rPr lang="zh-TW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TW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endParaRPr lang="zh-TW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95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750791" y="1098320"/>
            <a:ext cx="2670098" cy="1979416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2E75B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750791" y="564240"/>
            <a:ext cx="2670098" cy="1979416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58689" y="3529910"/>
            <a:ext cx="10187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000" dirty="0" smtClean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野村目前風險適性問卷的問題</a:t>
            </a:r>
            <a:endParaRPr lang="zh-TW" altLang="en-US" sz="6000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任意多边形: 形状 8"/>
          <p:cNvSpPr/>
          <p:nvPr/>
        </p:nvSpPr>
        <p:spPr>
          <a:xfrm>
            <a:off x="5332993" y="1286374"/>
            <a:ext cx="1505694" cy="1233002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7" grpId="0" animBg="1"/>
      <p:bldP spid="58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695689" y="422543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475214" y="423670"/>
            <a:ext cx="7853513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600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野村目前風險適性問卷的問題</a:t>
            </a:r>
          </a:p>
          <a:p>
            <a:pPr>
              <a:defRPr/>
            </a:pP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688769" y="1447999"/>
            <a:ext cx="10514939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風險屬性評分的計算方式可被投資人看到，投資人可輕易操縱分數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投資人的最後的結果幾乎皆為積極性，無法有效推薦適合投資人風險等級的標的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計分方式為總分相加，無法反映出各題所佔的權重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把計分的問題與實際投資行為加權風險等級進行相關性分析，大多數的題目相關性相當低</a:t>
            </a: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→目前計分方式無法反映實際投資行為的風險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zh-TW" altLang="en-US" sz="20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48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/>
          </p:cNvSpPr>
          <p:nvPr/>
        </p:nvSpPr>
        <p:spPr bwMode="auto">
          <a:xfrm flipV="1">
            <a:off x="4750791" y="1098320"/>
            <a:ext cx="2670098" cy="1979416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2E75B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7" name="Freeform 23"/>
          <p:cNvSpPr>
            <a:spLocks/>
          </p:cNvSpPr>
          <p:nvPr/>
        </p:nvSpPr>
        <p:spPr bwMode="auto">
          <a:xfrm>
            <a:off x="4750791" y="564240"/>
            <a:ext cx="2670098" cy="1979416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300462" y="3611816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問卷改進的方法</a:t>
            </a:r>
            <a:endParaRPr lang="zh-TW" altLang="en-US" sz="6000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任意多边形: 形状 8"/>
          <p:cNvSpPr/>
          <p:nvPr/>
        </p:nvSpPr>
        <p:spPr>
          <a:xfrm>
            <a:off x="5332993" y="1286374"/>
            <a:ext cx="1505694" cy="1233002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9600" dirty="0" smtClean="0">
                <a:solidFill>
                  <a:prstClr val="white"/>
                </a:solidFill>
                <a:latin typeface="Agency FB" panose="020B0503020202020204" pitchFamily="34" charset="0"/>
              </a:rPr>
              <a:t>2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7" grpId="0" animBg="1"/>
      <p:bldP spid="58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1"/>
          <p:cNvGrpSpPr/>
          <p:nvPr/>
        </p:nvGrpSpPr>
        <p:grpSpPr>
          <a:xfrm rot="19829320">
            <a:off x="695689" y="422543"/>
            <a:ext cx="648587" cy="648587"/>
            <a:chOff x="4482708" y="3301238"/>
            <a:chExt cx="661162" cy="661162"/>
          </a:xfrm>
        </p:grpSpPr>
        <p:grpSp>
          <p:nvGrpSpPr>
            <p:cNvPr id="49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53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4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50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1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52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55" name="TextBox 6"/>
          <p:cNvSpPr txBox="1"/>
          <p:nvPr/>
        </p:nvSpPr>
        <p:spPr>
          <a:xfrm>
            <a:off x="1475214" y="423670"/>
            <a:ext cx="5194475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600" dirty="0" smtClean="0">
                <a:ln w="6350">
                  <a:noFill/>
                </a:ln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問卷改進的方</a:t>
            </a:r>
            <a:r>
              <a:rPr lang="zh-TW" altLang="en-US" sz="3600" dirty="0">
                <a:ln w="6350">
                  <a:noFill/>
                </a:ln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15"/>
          <p:cNvSpPr txBox="1"/>
          <p:nvPr/>
        </p:nvSpPr>
        <p:spPr>
          <a:xfrm>
            <a:off x="448623" y="1070001"/>
            <a:ext cx="10514939" cy="665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2800" b="1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Step</a:t>
            </a:r>
            <a:r>
              <a:rPr lang="en-US" altLang="zh-TW" sz="28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zh-TW" altLang="en-US" sz="28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</a:t>
            </a:r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原不計分的</a:t>
            </a: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區問題納入分析，並把複選題處理成</a:t>
            </a: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dummy</a:t>
            </a:r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variable</a:t>
            </a:r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的形式</a:t>
            </a:r>
            <a:endParaRPr lang="en-US" altLang="zh-TW" sz="28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endParaRPr lang="en-US" altLang="zh-TW" sz="2800" dirty="0" smtClean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2800" b="1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Second Step</a:t>
            </a:r>
            <a:r>
              <a:rPr lang="en-US" altLang="zh-TW" sz="28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zh-TW" altLang="en-US" sz="28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LASSO</a:t>
            </a:r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分析找出問卷中較有辦法解釋實際投資風險等級的問題</a:t>
            </a:r>
            <a:endParaRPr lang="en-US" altLang="zh-TW" sz="28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endParaRPr lang="en-US" altLang="zh-TW" sz="2800" dirty="0" smtClean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2800" b="1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Third Step</a:t>
            </a:r>
            <a:r>
              <a:rPr lang="en-US" altLang="zh-TW" sz="28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zh-TW" altLang="en-US" sz="28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將</a:t>
            </a:r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較有解釋力的題目以</a:t>
            </a: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KNN</a:t>
            </a:r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演算法進行分群，將投資人分成不同的風險等級</a:t>
            </a:r>
          </a:p>
          <a:p>
            <a:pPr>
              <a:lnSpc>
                <a:spcPct val="130000"/>
              </a:lnSpc>
            </a:pPr>
            <a:endParaRPr lang="en-US" altLang="zh-TW" sz="2800" dirty="0" smtClean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20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93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199</Words>
  <Application>Microsoft Office PowerPoint</Application>
  <PresentationFormat>寬螢幕</PresentationFormat>
  <Paragraphs>28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微软雅黑</vt:lpstr>
      <vt:lpstr>宋体</vt:lpstr>
      <vt:lpstr>幼圆</vt:lpstr>
      <vt:lpstr>微软雅黑 Light</vt:lpstr>
      <vt:lpstr>新細明體</vt:lpstr>
      <vt:lpstr>Agency FB</vt:lpstr>
      <vt:lpstr>Arial</vt:lpstr>
      <vt:lpstr>Calibri</vt:lpstr>
      <vt:lpstr>Calibri Light</vt:lpstr>
      <vt:lpstr>Century Gothic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43</cp:revision>
  <dcterms:created xsi:type="dcterms:W3CDTF">2017-09-21T03:38:01Z</dcterms:created>
  <dcterms:modified xsi:type="dcterms:W3CDTF">2019-06-13T16:06:04Z</dcterms:modified>
</cp:coreProperties>
</file>