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2" r:id="rId2"/>
    <p:sldId id="406" r:id="rId3"/>
    <p:sldId id="408" r:id="rId4"/>
    <p:sldId id="409" r:id="rId5"/>
    <p:sldId id="411" r:id="rId6"/>
    <p:sldId id="410" r:id="rId7"/>
    <p:sldId id="412" r:id="rId8"/>
    <p:sldId id="413" r:id="rId9"/>
    <p:sldId id="414" r:id="rId10"/>
    <p:sldId id="415" r:id="rId11"/>
    <p:sldId id="418" r:id="rId12"/>
    <p:sldId id="417" r:id="rId13"/>
    <p:sldId id="256" r:id="rId14"/>
    <p:sldId id="419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82" r:id="rId23"/>
    <p:sldId id="264" r:id="rId24"/>
    <p:sldId id="314" r:id="rId25"/>
    <p:sldId id="265" r:id="rId26"/>
    <p:sldId id="268" r:id="rId27"/>
    <p:sldId id="274" r:id="rId28"/>
    <p:sldId id="270" r:id="rId29"/>
    <p:sldId id="267" r:id="rId30"/>
    <p:sldId id="281" r:id="rId31"/>
    <p:sldId id="275" r:id="rId32"/>
    <p:sldId id="271" r:id="rId33"/>
    <p:sldId id="272" r:id="rId34"/>
    <p:sldId id="273" r:id="rId35"/>
    <p:sldId id="276" r:id="rId36"/>
    <p:sldId id="277" r:id="rId37"/>
    <p:sldId id="278" r:id="rId38"/>
    <p:sldId id="279" r:id="rId39"/>
    <p:sldId id="280" r:id="rId40"/>
    <p:sldId id="283" r:id="rId41"/>
    <p:sldId id="284" r:id="rId42"/>
    <p:sldId id="285" r:id="rId43"/>
    <p:sldId id="286" r:id="rId44"/>
    <p:sldId id="287" r:id="rId45"/>
    <p:sldId id="288" r:id="rId46"/>
    <p:sldId id="315" r:id="rId47"/>
    <p:sldId id="313" r:id="rId48"/>
    <p:sldId id="316" r:id="rId49"/>
    <p:sldId id="317" r:id="rId50"/>
    <p:sldId id="318" r:id="rId51"/>
    <p:sldId id="319" r:id="rId52"/>
    <p:sldId id="322" r:id="rId53"/>
    <p:sldId id="320" r:id="rId54"/>
    <p:sldId id="321" r:id="rId55"/>
    <p:sldId id="323" r:id="rId56"/>
    <p:sldId id="324" r:id="rId57"/>
    <p:sldId id="325" r:id="rId58"/>
    <p:sldId id="326" r:id="rId59"/>
    <p:sldId id="328" r:id="rId60"/>
    <p:sldId id="332" r:id="rId61"/>
    <p:sldId id="330" r:id="rId62"/>
    <p:sldId id="331" r:id="rId63"/>
    <p:sldId id="333" r:id="rId64"/>
    <p:sldId id="334" r:id="rId65"/>
    <p:sldId id="335" r:id="rId66"/>
    <p:sldId id="336" r:id="rId67"/>
    <p:sldId id="337" r:id="rId68"/>
    <p:sldId id="338" r:id="rId69"/>
    <p:sldId id="339" r:id="rId70"/>
    <p:sldId id="340" r:id="rId71"/>
    <p:sldId id="341" r:id="rId72"/>
    <p:sldId id="342" r:id="rId73"/>
    <p:sldId id="343" r:id="rId74"/>
    <p:sldId id="344" r:id="rId75"/>
    <p:sldId id="346" r:id="rId76"/>
    <p:sldId id="345" r:id="rId77"/>
    <p:sldId id="347" r:id="rId78"/>
    <p:sldId id="349" r:id="rId79"/>
    <p:sldId id="348" r:id="rId80"/>
    <p:sldId id="351" r:id="rId81"/>
    <p:sldId id="352" r:id="rId82"/>
    <p:sldId id="353" r:id="rId83"/>
    <p:sldId id="354" r:id="rId84"/>
    <p:sldId id="355" r:id="rId85"/>
    <p:sldId id="350" r:id="rId86"/>
    <p:sldId id="356" r:id="rId87"/>
    <p:sldId id="358" r:id="rId88"/>
    <p:sldId id="357" r:id="rId89"/>
    <p:sldId id="359" r:id="rId90"/>
    <p:sldId id="360" r:id="rId91"/>
    <p:sldId id="405" r:id="rId92"/>
    <p:sldId id="361" r:id="rId93"/>
    <p:sldId id="362" r:id="rId94"/>
    <p:sldId id="363" r:id="rId95"/>
    <p:sldId id="364" r:id="rId96"/>
    <p:sldId id="365" r:id="rId97"/>
    <p:sldId id="366" r:id="rId98"/>
    <p:sldId id="367" r:id="rId99"/>
    <p:sldId id="368" r:id="rId100"/>
    <p:sldId id="369" r:id="rId101"/>
    <p:sldId id="371" r:id="rId102"/>
    <p:sldId id="370" r:id="rId103"/>
    <p:sldId id="372" r:id="rId104"/>
    <p:sldId id="373" r:id="rId105"/>
    <p:sldId id="374" r:id="rId106"/>
    <p:sldId id="375" r:id="rId107"/>
    <p:sldId id="376" r:id="rId108"/>
    <p:sldId id="377" r:id="rId109"/>
    <p:sldId id="379" r:id="rId110"/>
    <p:sldId id="380" r:id="rId111"/>
    <p:sldId id="378" r:id="rId112"/>
    <p:sldId id="381" r:id="rId113"/>
    <p:sldId id="382" r:id="rId114"/>
    <p:sldId id="383" r:id="rId115"/>
    <p:sldId id="384" r:id="rId116"/>
    <p:sldId id="386" r:id="rId117"/>
    <p:sldId id="387" r:id="rId118"/>
    <p:sldId id="388" r:id="rId119"/>
    <p:sldId id="389" r:id="rId120"/>
    <p:sldId id="390" r:id="rId121"/>
    <p:sldId id="391" r:id="rId122"/>
    <p:sldId id="392" r:id="rId123"/>
    <p:sldId id="393" r:id="rId124"/>
    <p:sldId id="394" r:id="rId125"/>
    <p:sldId id="395" r:id="rId126"/>
    <p:sldId id="396" r:id="rId127"/>
    <p:sldId id="397" r:id="rId128"/>
    <p:sldId id="398" r:id="rId129"/>
    <p:sldId id="399" r:id="rId130"/>
    <p:sldId id="416" r:id="rId131"/>
    <p:sldId id="404" r:id="rId132"/>
    <p:sldId id="420" r:id="rId133"/>
    <p:sldId id="422" r:id="rId134"/>
    <p:sldId id="421" r:id="rId135"/>
    <p:sldId id="400" r:id="rId136"/>
    <p:sldId id="401" r:id="rId1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6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8CB4-C564-4BFA-91A2-E1D28B4F07FE}" type="datetimeFigureOut">
              <a:rPr lang="en-GB" smtClean="0"/>
              <a:pPr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C601-7ED0-4484-BD17-F2B691E51F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8CB4-C564-4BFA-91A2-E1D28B4F07FE}" type="datetimeFigureOut">
              <a:rPr lang="en-GB" smtClean="0"/>
              <a:pPr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C601-7ED0-4484-BD17-F2B691E51F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8CB4-C564-4BFA-91A2-E1D28B4F07FE}" type="datetimeFigureOut">
              <a:rPr lang="en-GB" smtClean="0"/>
              <a:pPr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C601-7ED0-4484-BD17-F2B691E51F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8CB4-C564-4BFA-91A2-E1D28B4F07FE}" type="datetimeFigureOut">
              <a:rPr lang="en-GB" smtClean="0"/>
              <a:pPr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C601-7ED0-4484-BD17-F2B691E51F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8CB4-C564-4BFA-91A2-E1D28B4F07FE}" type="datetimeFigureOut">
              <a:rPr lang="en-GB" smtClean="0"/>
              <a:pPr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C601-7ED0-4484-BD17-F2B691E51F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8CB4-C564-4BFA-91A2-E1D28B4F07FE}" type="datetimeFigureOut">
              <a:rPr lang="en-GB" smtClean="0"/>
              <a:pPr/>
              <a:t>24/02/2017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C601-7ED0-4484-BD17-F2B691E51F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8CB4-C564-4BFA-91A2-E1D28B4F07FE}" type="datetimeFigureOut">
              <a:rPr lang="en-GB" smtClean="0"/>
              <a:pPr/>
              <a:t>24/02/2017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C601-7ED0-4484-BD17-F2B691E51F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8CB4-C564-4BFA-91A2-E1D28B4F07FE}" type="datetimeFigureOut">
              <a:rPr lang="en-GB" smtClean="0"/>
              <a:pPr/>
              <a:t>24/02/2017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C601-7ED0-4484-BD17-F2B691E51F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8CB4-C564-4BFA-91A2-E1D28B4F07FE}" type="datetimeFigureOut">
              <a:rPr lang="en-GB" smtClean="0"/>
              <a:pPr/>
              <a:t>24/02/2017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C601-7ED0-4484-BD17-F2B691E51F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8CB4-C564-4BFA-91A2-E1D28B4F07FE}" type="datetimeFigureOut">
              <a:rPr lang="en-GB" smtClean="0"/>
              <a:pPr/>
              <a:t>24/02/2017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C601-7ED0-4484-BD17-F2B691E51F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8CB4-C564-4BFA-91A2-E1D28B4F07FE}" type="datetimeFigureOut">
              <a:rPr lang="en-GB" smtClean="0"/>
              <a:pPr/>
              <a:t>24/02/2017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C601-7ED0-4484-BD17-F2B691E51F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B8CB4-C564-4BFA-91A2-E1D28B4F07FE}" type="datetimeFigureOut">
              <a:rPr lang="en-GB" smtClean="0"/>
              <a:pPr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4C601-7ED0-4484-BD17-F2B691E51FD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url?sa=i&amp;rct=j&amp;q=your+mission+should+you+choose+to+accept+it&amp;source=images&amp;cd=&amp;cad=rja&amp;docid=3XtvczFon4Qd5M&amp;tbnid=reE2RYq0hGyUfM:&amp;ved=0CAUQjRw&amp;url=http://neilojwilliams.net/missioncreep/2009/your-mission-should-you-choose-to-accept-it/&amp;ei=rvgPUYqdFOeY0QWMz4DgCw&amp;bvm=bv.41867550,d.d2k&amp;psig=AFQjCNEXS9q9Iz_IiT4hv9rVoHocnFy5yA&amp;ust=1360087558354028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5896" y="2348880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Priority Queue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947124" y="3501008"/>
            <a:ext cx="50368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What is that?</a:t>
            </a:r>
          </a:p>
          <a:p>
            <a:pPr algn="ctr"/>
            <a:r>
              <a:rPr lang="en-GB" dirty="0" smtClean="0"/>
              <a:t>Implementation with linked list with O(n) behaviour</a:t>
            </a:r>
          </a:p>
          <a:p>
            <a:pPr algn="ctr"/>
            <a:r>
              <a:rPr lang="en-GB" dirty="0" smtClean="0"/>
              <a:t>The Heap (O(log(n))</a:t>
            </a:r>
          </a:p>
          <a:p>
            <a:pPr algn="ctr"/>
            <a:r>
              <a:rPr lang="en-GB" dirty="0" smtClean="0"/>
              <a:t>An implementation using an array</a:t>
            </a:r>
          </a:p>
          <a:p>
            <a:pPr algn="ctr"/>
            <a:r>
              <a:rPr lang="en-GB" dirty="0" smtClean="0"/>
              <a:t>Your mission …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84325" y="46483"/>
            <a:ext cx="128471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example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991" y="46483"/>
            <a:ext cx="304583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How can we compare objects?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3071825" y="755412"/>
            <a:ext cx="2651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Using the  </a:t>
            </a:r>
            <a:r>
              <a:rPr lang="en-GB" b="1" dirty="0" err="1" smtClean="0"/>
              <a:t>CarComparator</a:t>
            </a:r>
            <a:endParaRPr lang="en-GB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4" t="12851" r="36773" b="43575"/>
          <a:stretch/>
        </p:blipFill>
        <p:spPr bwMode="auto">
          <a:xfrm>
            <a:off x="269588" y="1309410"/>
            <a:ext cx="7224250" cy="4135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6" t="39491" r="52894" b="47580"/>
          <a:stretch/>
        </p:blipFill>
        <p:spPr bwMode="auto">
          <a:xfrm>
            <a:off x="1728859" y="5013176"/>
            <a:ext cx="7104535" cy="138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218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upheapBubble</a:t>
            </a:r>
            <a:r>
              <a:rPr lang="en-GB" sz="2800" b="1" i="1" dirty="0" smtClean="0"/>
              <a:t>(6)</a:t>
            </a:r>
            <a:endParaRPr lang="en-GB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upheapBubble</a:t>
            </a:r>
            <a:r>
              <a:rPr lang="en-GB" sz="2800" b="1" i="1" dirty="0" smtClean="0"/>
              <a:t>(6)</a:t>
            </a:r>
            <a:endParaRPr lang="en-GB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upheapBubble</a:t>
            </a:r>
            <a:r>
              <a:rPr lang="en-GB" sz="2800" b="1" i="1" dirty="0" smtClean="0"/>
              <a:t>(6)</a:t>
            </a:r>
            <a:endParaRPr lang="en-GB" sz="2800" b="1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3528" y="1196752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S[3] &gt; S[6] ?</a:t>
            </a:r>
            <a:endParaRPr lang="en-GB" sz="2000" b="1" dirty="0"/>
          </a:p>
        </p:txBody>
      </p:sp>
      <p:sp>
        <p:nvSpPr>
          <p:cNvPr id="64" name="Up Arrow 63"/>
          <p:cNvSpPr/>
          <p:nvPr/>
        </p:nvSpPr>
        <p:spPr>
          <a:xfrm>
            <a:off x="3779912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Up Arrow 64"/>
          <p:cNvSpPr/>
          <p:nvPr/>
        </p:nvSpPr>
        <p:spPr>
          <a:xfrm>
            <a:off x="2483768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upheapBubble</a:t>
            </a:r>
            <a:r>
              <a:rPr lang="en-GB" sz="2800" b="1" i="1" dirty="0" smtClean="0"/>
              <a:t>(6)</a:t>
            </a:r>
            <a:endParaRPr lang="en-GB" sz="2800" b="1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3528" y="1196752"/>
            <a:ext cx="1690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swap S[3] S[6]</a:t>
            </a:r>
            <a:endParaRPr lang="en-GB" sz="2000" b="1" dirty="0"/>
          </a:p>
        </p:txBody>
      </p:sp>
      <p:sp>
        <p:nvSpPr>
          <p:cNvPr id="64" name="Up Arrow 63"/>
          <p:cNvSpPr/>
          <p:nvPr/>
        </p:nvSpPr>
        <p:spPr>
          <a:xfrm>
            <a:off x="3779912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Up Arrow 64"/>
          <p:cNvSpPr/>
          <p:nvPr/>
        </p:nvSpPr>
        <p:spPr>
          <a:xfrm>
            <a:off x="2483768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upheapBubble</a:t>
            </a:r>
            <a:r>
              <a:rPr lang="en-GB" sz="2800" b="1" i="1" dirty="0" smtClean="0"/>
              <a:t>(3)</a:t>
            </a:r>
            <a:endParaRPr lang="en-GB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upheapBubble</a:t>
            </a:r>
            <a:r>
              <a:rPr lang="en-GB" sz="2800" b="1" i="1" dirty="0" smtClean="0"/>
              <a:t>(3)</a:t>
            </a:r>
            <a:endParaRPr lang="en-GB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upheapBubble</a:t>
            </a:r>
            <a:r>
              <a:rPr lang="en-GB" sz="2800" b="1" i="1" dirty="0" smtClean="0"/>
              <a:t>(3)</a:t>
            </a:r>
            <a:endParaRPr lang="en-GB" sz="2800" b="1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3528" y="1196752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S[1] &gt; S[3] ?</a:t>
            </a:r>
            <a:endParaRPr lang="en-GB" sz="2000" b="1" dirty="0"/>
          </a:p>
        </p:txBody>
      </p:sp>
      <p:sp>
        <p:nvSpPr>
          <p:cNvPr id="64" name="Up Arrow 63"/>
          <p:cNvSpPr/>
          <p:nvPr/>
        </p:nvSpPr>
        <p:spPr>
          <a:xfrm>
            <a:off x="2483768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Up Arrow 64"/>
          <p:cNvSpPr/>
          <p:nvPr/>
        </p:nvSpPr>
        <p:spPr>
          <a:xfrm>
            <a:off x="1619672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51520" y="692696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/>
              <a:t>Done!</a:t>
            </a:r>
            <a:endParaRPr lang="en-GB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3768" y="2852936"/>
            <a:ext cx="3907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Removal from the heap 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24328" y="147990"/>
            <a:ext cx="13671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u</a:t>
            </a:r>
            <a:r>
              <a:rPr lang="en-GB" b="1" dirty="0" smtClean="0"/>
              <a:t>nsorted</a:t>
            </a:r>
            <a:r>
              <a:rPr lang="en-GB" dirty="0" smtClean="0"/>
              <a:t> list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1798719"/>
            <a:ext cx="67320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We might use a linked 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To insert we add to the front of the 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To find the minimum we must iterate over entire the 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To remove the minimum we must find the minimum and remove it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Maintain a counter of number of elements in the list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172283"/>
              </p:ext>
            </p:extLst>
          </p:nvPr>
        </p:nvGraphicFramePr>
        <p:xfrm>
          <a:off x="3656715" y="3789040"/>
          <a:ext cx="419100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</a:tblGrid>
              <a:tr h="370946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0070C0"/>
                          </a:solidFill>
                        </a:rPr>
                        <a:t>Method</a:t>
                      </a:r>
                      <a:endParaRPr lang="en-GB" sz="1800" dirty="0">
                        <a:solidFill>
                          <a:srgbClr val="0070C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0070C0"/>
                          </a:solidFill>
                        </a:rPr>
                        <a:t>Time</a:t>
                      </a:r>
                      <a:endParaRPr lang="en-GB" sz="1800" dirty="0">
                        <a:solidFill>
                          <a:srgbClr val="0070C0"/>
                        </a:solidFill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size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O(1)</a:t>
                      </a:r>
                      <a:endParaRPr lang="en-GB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isEmpty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O(1)</a:t>
                      </a: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insert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O(1)</a:t>
                      </a: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removeMin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O(n)</a:t>
                      </a: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min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O(n)</a:t>
                      </a:r>
                    </a:p>
                  </a:txBody>
                  <a:tcPr marT="45733" marB="45733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9512" y="147990"/>
            <a:ext cx="505702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Implementing a priority queue with an </a:t>
            </a:r>
            <a:r>
              <a:rPr lang="en-GB" b="1" dirty="0" smtClean="0"/>
              <a:t>unsorted</a:t>
            </a:r>
            <a:r>
              <a:rPr lang="en-GB" dirty="0" smtClean="0"/>
              <a:t> list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825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1855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H.remove</a:t>
            </a:r>
            <a:r>
              <a:rPr lang="en-GB" sz="2800" b="1" i="1" dirty="0" smtClean="0"/>
              <a:t>()</a:t>
            </a:r>
            <a:endParaRPr lang="en-GB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4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323528" y="1196752"/>
            <a:ext cx="1154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Save S[1]</a:t>
            </a:r>
            <a:endParaRPr lang="en-GB" sz="2000" b="1" dirty="0"/>
          </a:p>
        </p:txBody>
      </p:sp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4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50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323528" y="1196752"/>
            <a:ext cx="151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S[1] = S[last]</a:t>
            </a:r>
            <a:endParaRPr lang="en-GB" sz="2000" b="1" dirty="0"/>
          </a:p>
        </p:txBody>
      </p:sp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50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50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323528" y="1196752"/>
            <a:ext cx="151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S[1] = S[last]</a:t>
            </a:r>
            <a:endParaRPr lang="en-GB" sz="2000" b="1" dirty="0"/>
          </a:p>
        </p:txBody>
      </p:sp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50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323528" y="1196752"/>
            <a:ext cx="718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l</a:t>
            </a:r>
            <a:r>
              <a:rPr lang="en-GB" sz="2000" b="1" dirty="0" smtClean="0"/>
              <a:t>ast--</a:t>
            </a:r>
            <a:endParaRPr lang="en-GB" sz="2000" b="1" dirty="0"/>
          </a:p>
        </p:txBody>
      </p:sp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50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520" y="692696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downHeapBubble</a:t>
            </a:r>
            <a:r>
              <a:rPr lang="en-GB" sz="2800" b="1" i="1" dirty="0" smtClean="0"/>
              <a:t>(1)</a:t>
            </a:r>
            <a:endParaRPr lang="en-GB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50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9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520" y="692696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downHeapBubble</a:t>
            </a:r>
            <a:r>
              <a:rPr lang="en-GB" sz="2800" b="1" i="1" dirty="0" smtClean="0"/>
              <a:t>(1)</a:t>
            </a:r>
            <a:endParaRPr lang="en-GB" sz="2800" b="1" i="1" dirty="0"/>
          </a:p>
        </p:txBody>
      </p:sp>
      <p:sp>
        <p:nvSpPr>
          <p:cNvPr id="63" name="Up Arrow 62"/>
          <p:cNvSpPr/>
          <p:nvPr/>
        </p:nvSpPr>
        <p:spPr>
          <a:xfrm>
            <a:off x="1619672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Up Arrow 64"/>
          <p:cNvSpPr/>
          <p:nvPr/>
        </p:nvSpPr>
        <p:spPr>
          <a:xfrm>
            <a:off x="2051720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Up Arrow 65"/>
          <p:cNvSpPr/>
          <p:nvPr/>
        </p:nvSpPr>
        <p:spPr>
          <a:xfrm>
            <a:off x="2483768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/>
          <p:cNvSpPr txBox="1"/>
          <p:nvPr/>
        </p:nvSpPr>
        <p:spPr>
          <a:xfrm>
            <a:off x="323528" y="1196752"/>
            <a:ext cx="2092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/>
              <a:t>f</a:t>
            </a:r>
            <a:r>
              <a:rPr lang="en-GB" sz="2000" b="1" dirty="0" err="1" smtClean="0"/>
              <a:t>indMin</a:t>
            </a:r>
            <a:r>
              <a:rPr lang="en-GB" sz="2000" b="1" dirty="0" smtClean="0"/>
              <a:t>(S[2],S[3])</a:t>
            </a:r>
            <a:endParaRPr lang="en-GB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50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9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520" y="692696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downHeapBubble</a:t>
            </a:r>
            <a:r>
              <a:rPr lang="en-GB" sz="2800" b="1" i="1" dirty="0" smtClean="0"/>
              <a:t>(1)</a:t>
            </a:r>
            <a:endParaRPr lang="en-GB" sz="2800" b="1" i="1" dirty="0"/>
          </a:p>
        </p:txBody>
      </p:sp>
      <p:sp>
        <p:nvSpPr>
          <p:cNvPr id="63" name="Up Arrow 62"/>
          <p:cNvSpPr/>
          <p:nvPr/>
        </p:nvSpPr>
        <p:spPr>
          <a:xfrm>
            <a:off x="1619672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Up Arrow 64"/>
          <p:cNvSpPr/>
          <p:nvPr/>
        </p:nvSpPr>
        <p:spPr>
          <a:xfrm>
            <a:off x="2051720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Up Arrow 65"/>
          <p:cNvSpPr/>
          <p:nvPr/>
        </p:nvSpPr>
        <p:spPr>
          <a:xfrm>
            <a:off x="2483768" y="5301208"/>
            <a:ext cx="216024" cy="50405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/>
          <p:cNvSpPr txBox="1"/>
          <p:nvPr/>
        </p:nvSpPr>
        <p:spPr>
          <a:xfrm>
            <a:off x="323528" y="1196752"/>
            <a:ext cx="2092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/>
              <a:t>f</a:t>
            </a:r>
            <a:r>
              <a:rPr lang="en-GB" sz="2000" b="1" dirty="0" err="1" smtClean="0"/>
              <a:t>indMin</a:t>
            </a:r>
            <a:r>
              <a:rPr lang="en-GB" sz="2000" b="1" dirty="0" smtClean="0"/>
              <a:t>(S[2],S[3])</a:t>
            </a:r>
            <a:endParaRPr lang="en-GB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50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9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520" y="692696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downHeapBubble</a:t>
            </a:r>
            <a:r>
              <a:rPr lang="en-GB" sz="2800" b="1" i="1" dirty="0" smtClean="0"/>
              <a:t>(1)</a:t>
            </a:r>
            <a:endParaRPr lang="en-GB" sz="2800" b="1" i="1" dirty="0"/>
          </a:p>
        </p:txBody>
      </p:sp>
      <p:sp>
        <p:nvSpPr>
          <p:cNvPr id="63" name="Up Arrow 62"/>
          <p:cNvSpPr/>
          <p:nvPr/>
        </p:nvSpPr>
        <p:spPr>
          <a:xfrm>
            <a:off x="1619672" y="5301208"/>
            <a:ext cx="216024" cy="50405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Up Arrow 65"/>
          <p:cNvSpPr/>
          <p:nvPr/>
        </p:nvSpPr>
        <p:spPr>
          <a:xfrm>
            <a:off x="2483768" y="5301208"/>
            <a:ext cx="216024" cy="50405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/>
          <p:cNvSpPr txBox="1"/>
          <p:nvPr/>
        </p:nvSpPr>
        <p:spPr>
          <a:xfrm>
            <a:off x="323528" y="1196752"/>
            <a:ext cx="1801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swap(S[1],S[3])</a:t>
            </a:r>
            <a:endParaRPr lang="en-GB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9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50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520" y="692696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downHeapBubble</a:t>
            </a:r>
            <a:r>
              <a:rPr lang="en-GB" sz="2800" b="1" i="1" dirty="0" smtClean="0"/>
              <a:t>(1)</a:t>
            </a:r>
            <a:endParaRPr lang="en-GB" sz="2800" b="1" i="1" dirty="0"/>
          </a:p>
        </p:txBody>
      </p:sp>
      <p:sp>
        <p:nvSpPr>
          <p:cNvPr id="63" name="Up Arrow 62"/>
          <p:cNvSpPr/>
          <p:nvPr/>
        </p:nvSpPr>
        <p:spPr>
          <a:xfrm>
            <a:off x="1619672" y="5301208"/>
            <a:ext cx="216024" cy="50405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Up Arrow 65"/>
          <p:cNvSpPr/>
          <p:nvPr/>
        </p:nvSpPr>
        <p:spPr>
          <a:xfrm>
            <a:off x="2483768" y="5301208"/>
            <a:ext cx="216024" cy="50405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/>
          <p:cNvSpPr txBox="1"/>
          <p:nvPr/>
        </p:nvSpPr>
        <p:spPr>
          <a:xfrm>
            <a:off x="323528" y="1196752"/>
            <a:ext cx="1801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swap(S[1],S[3])</a:t>
            </a:r>
            <a:endParaRPr lang="en-GB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24328" y="147990"/>
            <a:ext cx="111094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smtClean="0"/>
              <a:t>sorted</a:t>
            </a:r>
            <a:r>
              <a:rPr lang="en-GB" dirty="0" smtClean="0"/>
              <a:t> list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908720"/>
            <a:ext cx="65454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We might use a linked 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The list is </a:t>
            </a:r>
            <a:r>
              <a:rPr lang="en-GB" b="1" dirty="0" smtClean="0"/>
              <a:t>maintained in non-decreasing order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To insert we scan to find position and splice in (see below)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To find the minimum we deliver the first element in the 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To remove the minimum we return and remove the first element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47990"/>
            <a:ext cx="478772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Implementing a priority queue with an </a:t>
            </a:r>
            <a:r>
              <a:rPr lang="en-GB" b="1" dirty="0" smtClean="0"/>
              <a:t>sorted</a:t>
            </a:r>
            <a:r>
              <a:rPr lang="en-GB" dirty="0" smtClean="0"/>
              <a:t> list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3" t="47015" r="33632" b="26492"/>
          <a:stretch/>
        </p:blipFill>
        <p:spPr bwMode="auto">
          <a:xfrm>
            <a:off x="153128" y="2564904"/>
            <a:ext cx="6986708" cy="2298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734188"/>
              </p:ext>
            </p:extLst>
          </p:nvPr>
        </p:nvGraphicFramePr>
        <p:xfrm>
          <a:off x="4474551" y="4444133"/>
          <a:ext cx="419100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</a:tblGrid>
              <a:tr h="370946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0070C0"/>
                          </a:solidFill>
                        </a:rPr>
                        <a:t>Method</a:t>
                      </a:r>
                      <a:endParaRPr lang="en-GB" sz="1800" dirty="0">
                        <a:solidFill>
                          <a:srgbClr val="0070C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0070C0"/>
                          </a:solidFill>
                        </a:rPr>
                        <a:t>Time</a:t>
                      </a:r>
                      <a:endParaRPr lang="en-GB" sz="1800" dirty="0">
                        <a:solidFill>
                          <a:srgbClr val="0070C0"/>
                        </a:solidFill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size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O(1)</a:t>
                      </a:r>
                      <a:endParaRPr lang="en-GB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isEmpty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O(1)</a:t>
                      </a: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insert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O(n)</a:t>
                      </a: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removeMin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O(1)</a:t>
                      </a: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min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O(1)</a:t>
                      </a:r>
                    </a:p>
                  </a:txBody>
                  <a:tcPr marT="45733" marB="4573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31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9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solidFill>
              <a:srgbClr val="0070C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50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520" y="692696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downHeapBubble</a:t>
            </a:r>
            <a:r>
              <a:rPr lang="en-GB" sz="2800" b="1" i="1" dirty="0" smtClean="0"/>
              <a:t>(1)</a:t>
            </a:r>
            <a:endParaRPr lang="en-GB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9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50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8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16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GB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520" y="692696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downHeapBubble</a:t>
            </a:r>
            <a:r>
              <a:rPr lang="en-GB" sz="2800" b="1" i="1" dirty="0" smtClean="0"/>
              <a:t>(3)</a:t>
            </a:r>
            <a:endParaRPr lang="en-GB" sz="2800" b="1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3528" y="1196752"/>
            <a:ext cx="2092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 smtClean="0"/>
              <a:t>findMin</a:t>
            </a:r>
            <a:r>
              <a:rPr lang="en-GB" sz="2000" b="1" dirty="0" smtClean="0"/>
              <a:t>(S[6],S[7])</a:t>
            </a:r>
            <a:endParaRPr lang="en-GB" sz="2000" b="1" dirty="0"/>
          </a:p>
        </p:txBody>
      </p:sp>
      <p:sp>
        <p:nvSpPr>
          <p:cNvPr id="65" name="Up Arrow 64"/>
          <p:cNvSpPr/>
          <p:nvPr/>
        </p:nvSpPr>
        <p:spPr>
          <a:xfrm>
            <a:off x="2483768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Up Arrow 65"/>
          <p:cNvSpPr/>
          <p:nvPr/>
        </p:nvSpPr>
        <p:spPr>
          <a:xfrm>
            <a:off x="3779912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Up Arrow 77"/>
          <p:cNvSpPr/>
          <p:nvPr/>
        </p:nvSpPr>
        <p:spPr>
          <a:xfrm>
            <a:off x="4211960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  <a:solidFill>
            <a:schemeClr val="accent1"/>
          </a:solidFill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9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50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8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16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GB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520" y="692696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downHeapBubble</a:t>
            </a:r>
            <a:r>
              <a:rPr lang="en-GB" sz="2800" b="1" i="1" dirty="0" smtClean="0"/>
              <a:t>(3)</a:t>
            </a:r>
            <a:endParaRPr lang="en-GB" sz="2800" b="1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3528" y="1196752"/>
            <a:ext cx="2092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 smtClean="0"/>
              <a:t>findMin</a:t>
            </a:r>
            <a:r>
              <a:rPr lang="en-GB" sz="2000" b="1" dirty="0" smtClean="0"/>
              <a:t>(S[6],S[7])</a:t>
            </a:r>
            <a:endParaRPr lang="en-GB" sz="2000" b="1" dirty="0"/>
          </a:p>
        </p:txBody>
      </p:sp>
      <p:sp>
        <p:nvSpPr>
          <p:cNvPr id="65" name="Up Arrow 64"/>
          <p:cNvSpPr/>
          <p:nvPr/>
        </p:nvSpPr>
        <p:spPr>
          <a:xfrm>
            <a:off x="2483768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Up Arrow 65"/>
          <p:cNvSpPr/>
          <p:nvPr/>
        </p:nvSpPr>
        <p:spPr>
          <a:xfrm>
            <a:off x="3779912" y="5301208"/>
            <a:ext cx="216024" cy="50405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Up Arrow 77"/>
          <p:cNvSpPr/>
          <p:nvPr/>
        </p:nvSpPr>
        <p:spPr>
          <a:xfrm>
            <a:off x="4211960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  <a:solidFill>
            <a:schemeClr val="accent1"/>
          </a:solidFill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9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50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8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16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0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GB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520" y="692696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downHeapBubble</a:t>
            </a:r>
            <a:r>
              <a:rPr lang="en-GB" sz="2800" b="1" i="1" dirty="0" smtClean="0"/>
              <a:t>(3)</a:t>
            </a:r>
            <a:endParaRPr lang="en-GB" sz="2800" b="1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3528" y="1196752"/>
            <a:ext cx="1801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swap(S[3],S[6])</a:t>
            </a:r>
            <a:endParaRPr lang="en-GB" sz="2000" b="1" dirty="0"/>
          </a:p>
        </p:txBody>
      </p:sp>
      <p:sp>
        <p:nvSpPr>
          <p:cNvPr id="65" name="Up Arrow 64"/>
          <p:cNvSpPr/>
          <p:nvPr/>
        </p:nvSpPr>
        <p:spPr>
          <a:xfrm>
            <a:off x="2483768" y="5301208"/>
            <a:ext cx="216024" cy="50405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Up Arrow 65"/>
          <p:cNvSpPr/>
          <p:nvPr/>
        </p:nvSpPr>
        <p:spPr>
          <a:xfrm>
            <a:off x="3779912" y="5301208"/>
            <a:ext cx="216024" cy="50405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9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50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16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0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GB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520" y="692696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downHeapBubble</a:t>
            </a:r>
            <a:r>
              <a:rPr lang="en-GB" sz="2800" b="1" i="1" dirty="0" smtClean="0"/>
              <a:t>(3)</a:t>
            </a:r>
            <a:endParaRPr lang="en-GB" sz="2800" b="1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3528" y="1196752"/>
            <a:ext cx="1801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swap(S[3],S[6])</a:t>
            </a:r>
            <a:endParaRPr lang="en-GB" sz="2000" b="1" dirty="0"/>
          </a:p>
        </p:txBody>
      </p:sp>
      <p:sp>
        <p:nvSpPr>
          <p:cNvPr id="65" name="Up Arrow 64"/>
          <p:cNvSpPr/>
          <p:nvPr/>
        </p:nvSpPr>
        <p:spPr>
          <a:xfrm>
            <a:off x="2483768" y="5301208"/>
            <a:ext cx="216024" cy="50405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Up Arrow 65"/>
          <p:cNvSpPr/>
          <p:nvPr/>
        </p:nvSpPr>
        <p:spPr>
          <a:xfrm>
            <a:off x="3779912" y="5301208"/>
            <a:ext cx="216024" cy="50405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  <a:solidFill>
            <a:schemeClr val="accent1"/>
          </a:solidFill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9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8</a:t>
              </a:r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  <a:solidFill>
            <a:schemeClr val="accent1"/>
          </a:solidFill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50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16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0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GB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520" y="692696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downHeapBubble</a:t>
            </a:r>
            <a:r>
              <a:rPr lang="en-GB" sz="2800" b="1" i="1" dirty="0" smtClean="0"/>
              <a:t>(6)</a:t>
            </a:r>
            <a:endParaRPr lang="en-GB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  <a:solidFill>
            <a:schemeClr val="accent1"/>
          </a:solidFill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9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8</a:t>
              </a:r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solidFill>
              <a:srgbClr val="0070C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50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55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16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0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GB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GB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520" y="692696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downHeapBubble</a:t>
            </a:r>
            <a:r>
              <a:rPr lang="en-GB" sz="2800" b="1" i="1" dirty="0" smtClean="0"/>
              <a:t>(6)</a:t>
            </a:r>
            <a:endParaRPr lang="en-GB" sz="2800" b="1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3528" y="1196752"/>
            <a:ext cx="1737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 smtClean="0"/>
              <a:t>findMin</a:t>
            </a:r>
            <a:r>
              <a:rPr lang="en-GB" sz="2000" b="1" dirty="0" smtClean="0"/>
              <a:t>(S[12])</a:t>
            </a:r>
            <a:endParaRPr lang="en-GB" sz="2000" b="1" dirty="0"/>
          </a:p>
        </p:txBody>
      </p:sp>
      <p:sp>
        <p:nvSpPr>
          <p:cNvPr id="65" name="Up Arrow 64"/>
          <p:cNvSpPr/>
          <p:nvPr/>
        </p:nvSpPr>
        <p:spPr>
          <a:xfrm>
            <a:off x="3779912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Up Arrow 65"/>
          <p:cNvSpPr/>
          <p:nvPr/>
        </p:nvSpPr>
        <p:spPr>
          <a:xfrm>
            <a:off x="6372200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  <a:solidFill>
            <a:schemeClr val="accent1"/>
          </a:solidFill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9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8</a:t>
              </a:r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solidFill>
              <a:srgbClr val="0070C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50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i="1" dirty="0" smtClean="0">
                  <a:solidFill>
                    <a:schemeClr val="tx1"/>
                  </a:solidFill>
                </a:rPr>
                <a:t>55</a:t>
              </a:r>
              <a:endParaRPr lang="en-GB" b="1" i="1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16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0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GB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GB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520" y="692696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downHeapBubble</a:t>
            </a:r>
            <a:r>
              <a:rPr lang="en-GB" sz="2800" b="1" i="1" dirty="0" smtClean="0"/>
              <a:t>(6)</a:t>
            </a:r>
            <a:endParaRPr lang="en-GB" sz="2800" b="1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3528" y="1196752"/>
            <a:ext cx="1102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No swap</a:t>
            </a:r>
            <a:endParaRPr lang="en-GB" sz="2000" b="1" dirty="0"/>
          </a:p>
        </p:txBody>
      </p:sp>
      <p:sp>
        <p:nvSpPr>
          <p:cNvPr id="65" name="Up Arrow 64"/>
          <p:cNvSpPr/>
          <p:nvPr/>
        </p:nvSpPr>
        <p:spPr>
          <a:xfrm>
            <a:off x="3779912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Up Arrow 65"/>
          <p:cNvSpPr/>
          <p:nvPr/>
        </p:nvSpPr>
        <p:spPr>
          <a:xfrm>
            <a:off x="6372200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  <a:solidFill>
            <a:schemeClr val="accent1"/>
          </a:solidFill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9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8</a:t>
              </a:r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  <a:solidFill>
            <a:schemeClr val="accent1"/>
          </a:solidFill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50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55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16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0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GB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0" dirty="0" smtClean="0">
                          <a:solidFill>
                            <a:schemeClr val="bg1"/>
                          </a:solidFill>
                        </a:rPr>
                        <a:t>55</a:t>
                      </a:r>
                      <a:endParaRPr lang="en-GB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Rectangle 63"/>
          <p:cNvSpPr/>
          <p:nvPr/>
        </p:nvSpPr>
        <p:spPr>
          <a:xfrm>
            <a:off x="611560" y="260648"/>
            <a:ext cx="486054" cy="43204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520" y="692696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downHeapBubble</a:t>
            </a:r>
            <a:r>
              <a:rPr lang="en-GB" sz="2800" b="1" i="1" dirty="0" smtClean="0"/>
              <a:t>(6)</a:t>
            </a:r>
            <a:endParaRPr lang="en-GB" sz="2800" b="1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3528" y="1196752"/>
            <a:ext cx="1102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No swap</a:t>
            </a:r>
            <a:endParaRPr lang="en-GB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  <a:solidFill>
            <a:schemeClr val="accent1"/>
          </a:solidFill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9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8</a:t>
              </a:r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  <a:solidFill>
            <a:schemeClr val="accent1"/>
          </a:solidFill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50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55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16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12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0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GB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0" dirty="0" smtClean="0">
                          <a:solidFill>
                            <a:schemeClr val="bg1"/>
                          </a:solidFill>
                        </a:rPr>
                        <a:t>55</a:t>
                      </a:r>
                      <a:endParaRPr lang="en-GB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2113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/>
              <a:t>Return result</a:t>
            </a:r>
            <a:endParaRPr lang="en-GB" sz="2800" b="1" i="1" dirty="0"/>
          </a:p>
        </p:txBody>
      </p:sp>
      <p:sp>
        <p:nvSpPr>
          <p:cNvPr id="65" name="7-Point Star 64"/>
          <p:cNvSpPr/>
          <p:nvPr/>
        </p:nvSpPr>
        <p:spPr>
          <a:xfrm>
            <a:off x="611560" y="0"/>
            <a:ext cx="576064" cy="692696"/>
          </a:xfrm>
          <a:prstGeom prst="star7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1880" y="2852935"/>
            <a:ext cx="1789272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latin typeface="Comic Sans MS" pitchFamily="66" charset="0"/>
              </a:rPr>
              <a:t>An alternative </a:t>
            </a:r>
          </a:p>
          <a:p>
            <a:pPr algn="ctr"/>
            <a:r>
              <a:rPr lang="en-GB" b="1" i="1" dirty="0" smtClean="0">
                <a:latin typeface="Comic Sans MS" pitchFamily="66" charset="0"/>
              </a:rPr>
              <a:t>THE HEAP</a:t>
            </a:r>
            <a:endParaRPr lang="en-GB" b="1" i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97416"/>
              </p:ext>
            </p:extLst>
          </p:nvPr>
        </p:nvGraphicFramePr>
        <p:xfrm>
          <a:off x="2483768" y="2348880"/>
          <a:ext cx="419100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</a:tblGrid>
              <a:tr h="370946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0070C0"/>
                          </a:solidFill>
                        </a:rPr>
                        <a:t>Method</a:t>
                      </a:r>
                      <a:endParaRPr lang="en-GB" sz="1800" dirty="0">
                        <a:solidFill>
                          <a:srgbClr val="0070C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0070C0"/>
                          </a:solidFill>
                        </a:rPr>
                        <a:t>Time</a:t>
                      </a:r>
                      <a:endParaRPr lang="en-GB" sz="1800" dirty="0">
                        <a:solidFill>
                          <a:srgbClr val="0070C0"/>
                        </a:solidFill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size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O(1)</a:t>
                      </a:r>
                      <a:endParaRPr lang="en-GB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isEmpty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O(1)</a:t>
                      </a: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insert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O(log(n))</a:t>
                      </a: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removeMin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O(log(n))</a:t>
                      </a: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min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O(1)</a:t>
                      </a:r>
                    </a:p>
                  </a:txBody>
                  <a:tcPr marT="45733" marB="45733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3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3284984"/>
            <a:ext cx="552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Have a look at priority queue as given in Java distribution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799190" cy="4947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288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799190" cy="4947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9512" y="4869160"/>
            <a:ext cx="22322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>
            <a:stCxn id="5" idx="2"/>
          </p:cNvCxnSpPr>
          <p:nvPr/>
        </p:nvCxnSpPr>
        <p:spPr>
          <a:xfrm flipH="1">
            <a:off x="2411760" y="885948"/>
            <a:ext cx="2675389" cy="3983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46076" y="516616"/>
            <a:ext cx="26821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… based on a priority heap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40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5"/>
            <a:ext cx="8837295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95736" y="6093296"/>
            <a:ext cx="481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Different method names … add rather than insert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17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use-mission-impossible"/>
          <p:cNvPicPr>
            <a:picLocks noChangeAspect="1" noChangeArrowheads="1"/>
          </p:cNvPicPr>
          <p:nvPr/>
        </p:nvPicPr>
        <p:blipFill>
          <a:blip r:embed="rId2" cstate="print"/>
          <a:srcRect l="14999" t="12038" r="26814" b="50000"/>
          <a:stretch>
            <a:fillRect/>
          </a:stretch>
        </p:blipFill>
        <p:spPr bwMode="auto">
          <a:xfrm>
            <a:off x="0" y="0"/>
            <a:ext cx="2493963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338311" y="2708920"/>
            <a:ext cx="3401765" cy="138499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/>
              <a:t>Exercise 4 (</a:t>
            </a:r>
            <a:r>
              <a:rPr lang="en-GB" sz="2800" b="1" i="1" dirty="0" smtClean="0"/>
              <a:t>assessed</a:t>
            </a:r>
            <a:r>
              <a:rPr lang="en-GB" sz="28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 Implement the Heap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 Use it for sorting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444952" y="585787"/>
            <a:ext cx="456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Your mission, should you choose to accept it …</a:t>
            </a:r>
            <a:endParaRPr lang="en-GB" dirty="0"/>
          </a:p>
        </p:txBody>
      </p:sp>
      <p:pic>
        <p:nvPicPr>
          <p:cNvPr id="10242" name="Picture 2" descr="http://neilojwilliams.net/missioncreep/wp-content/uploads/2009/02/dtp_mission_1024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680822"/>
            <a:ext cx="3923928" cy="117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856" y="2636912"/>
            <a:ext cx="16802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dirty="0" smtClean="0">
                <a:latin typeface="Algerian" pitchFamily="82" charset="0"/>
              </a:rPr>
              <a:t>fin</a:t>
            </a:r>
            <a:endParaRPr lang="en-GB" sz="8000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15616" y="1340768"/>
            <a:ext cx="264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a heap H is a binary tree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355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15616" y="1340768"/>
            <a:ext cx="2838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a heap H is a binary tree 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H is a </a:t>
            </a:r>
            <a:r>
              <a:rPr lang="en-GB" b="1" i="1" dirty="0" smtClean="0"/>
              <a:t>complete</a:t>
            </a:r>
            <a:r>
              <a:rPr lang="en-GB" dirty="0" smtClean="0"/>
              <a:t> binary tree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6" y="1340768"/>
            <a:ext cx="2838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a heap H is a binary tree 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H is a </a:t>
            </a:r>
            <a:r>
              <a:rPr lang="en-GB" b="1" i="1" dirty="0" smtClean="0"/>
              <a:t>complete</a:t>
            </a:r>
            <a:r>
              <a:rPr lang="en-GB" dirty="0" smtClean="0"/>
              <a:t> binary tree</a:t>
            </a:r>
            <a:endParaRPr lang="en-GB" dirty="0"/>
          </a:p>
        </p:txBody>
      </p:sp>
      <p:grpSp>
        <p:nvGrpSpPr>
          <p:cNvPr id="21" name="Group 37"/>
          <p:cNvGrpSpPr/>
          <p:nvPr/>
        </p:nvGrpSpPr>
        <p:grpSpPr>
          <a:xfrm>
            <a:off x="755576" y="2564904"/>
            <a:ext cx="1188043" cy="722816"/>
            <a:chOff x="2483768" y="2060848"/>
            <a:chExt cx="1980131" cy="1298880"/>
          </a:xfrm>
        </p:grpSpPr>
        <p:sp>
          <p:nvSpPr>
            <p:cNvPr id="22" name="Oval 21"/>
            <p:cNvSpPr/>
            <p:nvPr/>
          </p:nvSpPr>
          <p:spPr>
            <a:xfrm>
              <a:off x="3419872" y="20608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3" name="Group 18"/>
            <p:cNvGrpSpPr/>
            <p:nvPr/>
          </p:nvGrpSpPr>
          <p:grpSpPr>
            <a:xfrm>
              <a:off x="2483768" y="2564904"/>
              <a:ext cx="936104" cy="792088"/>
              <a:chOff x="2483768" y="2564904"/>
              <a:chExt cx="936104" cy="792088"/>
            </a:xfrm>
          </p:grpSpPr>
          <p:sp>
            <p:nvSpPr>
              <p:cNvPr id="40" name="Oval 5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3" name="Straight Connector 42"/>
              <p:cNvCxnSpPr>
                <a:endCxn id="42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endCxn id="41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5"/>
            <p:cNvGrpSpPr/>
            <p:nvPr/>
          </p:nvGrpSpPr>
          <p:grpSpPr>
            <a:xfrm>
              <a:off x="3527795" y="2567640"/>
              <a:ext cx="936104" cy="792088"/>
              <a:chOff x="2483768" y="2564904"/>
              <a:chExt cx="936104" cy="792088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7" name="Straight Connector 36"/>
              <p:cNvCxnSpPr>
                <a:stCxn id="33" idx="3"/>
                <a:endCxn id="36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33" idx="5"/>
                <a:endCxn id="34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>
              <a:stCxn id="22" idx="5"/>
              <a:endCxn id="33" idx="1"/>
            </p:cNvCxnSpPr>
            <p:nvPr/>
          </p:nvCxnSpPr>
          <p:spPr>
            <a:xfrm>
              <a:off x="3665723" y="2306699"/>
              <a:ext cx="264293" cy="303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2" idx="3"/>
            </p:cNvCxnSpPr>
            <p:nvPr/>
          </p:nvCxnSpPr>
          <p:spPr>
            <a:xfrm flipH="1">
              <a:off x="3089659" y="2306699"/>
              <a:ext cx="372394" cy="30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4572000" y="4581128"/>
            <a:ext cx="3971793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Fill up level d before moving to level d+1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each level but the last must be full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in last level fill from left to right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6" y="1340768"/>
            <a:ext cx="2838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a heap H is a binary tree 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H is a </a:t>
            </a:r>
            <a:r>
              <a:rPr lang="en-GB" b="1" i="1" dirty="0" smtClean="0"/>
              <a:t>complete</a:t>
            </a:r>
            <a:r>
              <a:rPr lang="en-GB" dirty="0" smtClean="0"/>
              <a:t> binary tree</a:t>
            </a:r>
            <a:endParaRPr lang="en-GB" dirty="0"/>
          </a:p>
        </p:txBody>
      </p:sp>
      <p:grpSp>
        <p:nvGrpSpPr>
          <p:cNvPr id="3" name="Group 37"/>
          <p:cNvGrpSpPr/>
          <p:nvPr/>
        </p:nvGrpSpPr>
        <p:grpSpPr>
          <a:xfrm>
            <a:off x="755576" y="2564904"/>
            <a:ext cx="1188043" cy="722816"/>
            <a:chOff x="2483768" y="2060848"/>
            <a:chExt cx="1980131" cy="1298880"/>
          </a:xfrm>
        </p:grpSpPr>
        <p:sp>
          <p:nvSpPr>
            <p:cNvPr id="22" name="Oval 21"/>
            <p:cNvSpPr/>
            <p:nvPr/>
          </p:nvSpPr>
          <p:spPr>
            <a:xfrm>
              <a:off x="3419872" y="20608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" name="Group 18"/>
            <p:cNvGrpSpPr/>
            <p:nvPr/>
          </p:nvGrpSpPr>
          <p:grpSpPr>
            <a:xfrm>
              <a:off x="2483768" y="2564904"/>
              <a:ext cx="936104" cy="792088"/>
              <a:chOff x="2483768" y="2564904"/>
              <a:chExt cx="936104" cy="792088"/>
            </a:xfrm>
          </p:grpSpPr>
          <p:sp>
            <p:nvSpPr>
              <p:cNvPr id="40" name="Oval 5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3" name="Straight Connector 42"/>
              <p:cNvCxnSpPr>
                <a:endCxn id="42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endCxn id="41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25"/>
            <p:cNvGrpSpPr/>
            <p:nvPr/>
          </p:nvGrpSpPr>
          <p:grpSpPr>
            <a:xfrm>
              <a:off x="3527795" y="2567640"/>
              <a:ext cx="936104" cy="792088"/>
              <a:chOff x="2483768" y="2564904"/>
              <a:chExt cx="936104" cy="792088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7" name="Straight Connector 36"/>
              <p:cNvCxnSpPr>
                <a:stCxn id="33" idx="3"/>
                <a:endCxn id="36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33" idx="5"/>
                <a:endCxn id="34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>
              <a:stCxn id="22" idx="5"/>
              <a:endCxn id="33" idx="1"/>
            </p:cNvCxnSpPr>
            <p:nvPr/>
          </p:nvCxnSpPr>
          <p:spPr>
            <a:xfrm>
              <a:off x="3665723" y="2306699"/>
              <a:ext cx="264293" cy="303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2" idx="3"/>
            </p:cNvCxnSpPr>
            <p:nvPr/>
          </p:nvCxnSpPr>
          <p:spPr>
            <a:xfrm flipH="1">
              <a:off x="3089659" y="2306699"/>
              <a:ext cx="372394" cy="30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37"/>
          <p:cNvGrpSpPr/>
          <p:nvPr/>
        </p:nvGrpSpPr>
        <p:grpSpPr>
          <a:xfrm>
            <a:off x="2339752" y="2636912"/>
            <a:ext cx="1015229" cy="722816"/>
            <a:chOff x="2483768" y="2060848"/>
            <a:chExt cx="1692099" cy="1298880"/>
          </a:xfrm>
        </p:grpSpPr>
        <p:sp>
          <p:nvSpPr>
            <p:cNvPr id="23" name="Oval 22"/>
            <p:cNvSpPr/>
            <p:nvPr/>
          </p:nvSpPr>
          <p:spPr>
            <a:xfrm>
              <a:off x="3419872" y="20608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" name="Group 18"/>
            <p:cNvGrpSpPr/>
            <p:nvPr/>
          </p:nvGrpSpPr>
          <p:grpSpPr>
            <a:xfrm>
              <a:off x="2483768" y="2564904"/>
              <a:ext cx="936104" cy="792088"/>
              <a:chOff x="2483768" y="2564904"/>
              <a:chExt cx="936104" cy="792088"/>
            </a:xfrm>
          </p:grpSpPr>
          <p:sp>
            <p:nvSpPr>
              <p:cNvPr id="45" name="Oval 5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8" name="Straight Connector 47"/>
              <p:cNvCxnSpPr>
                <a:endCxn id="47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endCxn id="46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5"/>
            <p:cNvGrpSpPr/>
            <p:nvPr/>
          </p:nvGrpSpPr>
          <p:grpSpPr>
            <a:xfrm>
              <a:off x="3527795" y="2567640"/>
              <a:ext cx="648072" cy="792088"/>
              <a:chOff x="2483768" y="2564904"/>
              <a:chExt cx="648072" cy="792088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5" name="Straight Connector 34"/>
              <p:cNvCxnSpPr>
                <a:stCxn id="30" idx="3"/>
                <a:endCxn id="32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>
              <a:stCxn id="23" idx="5"/>
              <a:endCxn id="30" idx="1"/>
            </p:cNvCxnSpPr>
            <p:nvPr/>
          </p:nvCxnSpPr>
          <p:spPr>
            <a:xfrm>
              <a:off x="3665723" y="2306699"/>
              <a:ext cx="264293" cy="303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3" idx="3"/>
            </p:cNvCxnSpPr>
            <p:nvPr/>
          </p:nvCxnSpPr>
          <p:spPr>
            <a:xfrm flipH="1">
              <a:off x="3089659" y="2306699"/>
              <a:ext cx="372394" cy="30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4572000" y="4581128"/>
            <a:ext cx="3971793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Fill up level d before moving to level d+1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each level but the last must be full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in last level fill from left to right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6" y="1340768"/>
            <a:ext cx="2838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a heap H is a binary tree 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H is a </a:t>
            </a:r>
            <a:r>
              <a:rPr lang="en-GB" b="1" i="1" dirty="0" smtClean="0"/>
              <a:t>complete</a:t>
            </a:r>
            <a:r>
              <a:rPr lang="en-GB" dirty="0" smtClean="0"/>
              <a:t> binary tree</a:t>
            </a:r>
            <a:endParaRPr lang="en-GB" dirty="0"/>
          </a:p>
        </p:txBody>
      </p:sp>
      <p:grpSp>
        <p:nvGrpSpPr>
          <p:cNvPr id="3" name="Group 37"/>
          <p:cNvGrpSpPr/>
          <p:nvPr/>
        </p:nvGrpSpPr>
        <p:grpSpPr>
          <a:xfrm>
            <a:off x="755576" y="2564904"/>
            <a:ext cx="1188043" cy="722816"/>
            <a:chOff x="2483768" y="2060848"/>
            <a:chExt cx="1980131" cy="1298880"/>
          </a:xfrm>
        </p:grpSpPr>
        <p:sp>
          <p:nvSpPr>
            <p:cNvPr id="22" name="Oval 21"/>
            <p:cNvSpPr/>
            <p:nvPr/>
          </p:nvSpPr>
          <p:spPr>
            <a:xfrm>
              <a:off x="3419872" y="20608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" name="Group 18"/>
            <p:cNvGrpSpPr/>
            <p:nvPr/>
          </p:nvGrpSpPr>
          <p:grpSpPr>
            <a:xfrm>
              <a:off x="2483768" y="2564904"/>
              <a:ext cx="936104" cy="792088"/>
              <a:chOff x="2483768" y="2564904"/>
              <a:chExt cx="936104" cy="792088"/>
            </a:xfrm>
          </p:grpSpPr>
          <p:sp>
            <p:nvSpPr>
              <p:cNvPr id="40" name="Oval 5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3" name="Straight Connector 42"/>
              <p:cNvCxnSpPr>
                <a:endCxn id="42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endCxn id="41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25"/>
            <p:cNvGrpSpPr/>
            <p:nvPr/>
          </p:nvGrpSpPr>
          <p:grpSpPr>
            <a:xfrm>
              <a:off x="3527795" y="2567640"/>
              <a:ext cx="936104" cy="792088"/>
              <a:chOff x="2483768" y="2564904"/>
              <a:chExt cx="936104" cy="792088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7" name="Straight Connector 36"/>
              <p:cNvCxnSpPr>
                <a:stCxn id="33" idx="3"/>
                <a:endCxn id="36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33" idx="5"/>
                <a:endCxn id="34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>
              <a:stCxn id="22" idx="5"/>
              <a:endCxn id="33" idx="1"/>
            </p:cNvCxnSpPr>
            <p:nvPr/>
          </p:nvCxnSpPr>
          <p:spPr>
            <a:xfrm>
              <a:off x="3665723" y="2306699"/>
              <a:ext cx="264293" cy="303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2" idx="3"/>
            </p:cNvCxnSpPr>
            <p:nvPr/>
          </p:nvCxnSpPr>
          <p:spPr>
            <a:xfrm flipH="1">
              <a:off x="3089659" y="2306699"/>
              <a:ext cx="372394" cy="30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7"/>
          <p:cNvGrpSpPr/>
          <p:nvPr/>
        </p:nvGrpSpPr>
        <p:grpSpPr>
          <a:xfrm>
            <a:off x="2339752" y="2636912"/>
            <a:ext cx="1015229" cy="722816"/>
            <a:chOff x="2483768" y="2060848"/>
            <a:chExt cx="1692099" cy="1298880"/>
          </a:xfrm>
        </p:grpSpPr>
        <p:sp>
          <p:nvSpPr>
            <p:cNvPr id="23" name="Oval 22"/>
            <p:cNvSpPr/>
            <p:nvPr/>
          </p:nvSpPr>
          <p:spPr>
            <a:xfrm>
              <a:off x="3419872" y="20608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" name="Group 18"/>
            <p:cNvGrpSpPr/>
            <p:nvPr/>
          </p:nvGrpSpPr>
          <p:grpSpPr>
            <a:xfrm>
              <a:off x="2483768" y="2564904"/>
              <a:ext cx="936104" cy="792088"/>
              <a:chOff x="2483768" y="2564904"/>
              <a:chExt cx="936104" cy="792088"/>
            </a:xfrm>
          </p:grpSpPr>
          <p:sp>
            <p:nvSpPr>
              <p:cNvPr id="45" name="Oval 5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8" name="Straight Connector 47"/>
              <p:cNvCxnSpPr>
                <a:endCxn id="47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endCxn id="46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25"/>
            <p:cNvGrpSpPr/>
            <p:nvPr/>
          </p:nvGrpSpPr>
          <p:grpSpPr>
            <a:xfrm>
              <a:off x="3527795" y="2567640"/>
              <a:ext cx="648072" cy="792088"/>
              <a:chOff x="2483768" y="2564904"/>
              <a:chExt cx="648072" cy="792088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5" name="Straight Connector 34"/>
              <p:cNvCxnSpPr>
                <a:stCxn id="30" idx="3"/>
                <a:endCxn id="32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>
              <a:stCxn id="23" idx="5"/>
              <a:endCxn id="30" idx="1"/>
            </p:cNvCxnSpPr>
            <p:nvPr/>
          </p:nvCxnSpPr>
          <p:spPr>
            <a:xfrm>
              <a:off x="3665723" y="2306699"/>
              <a:ext cx="264293" cy="303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3" idx="3"/>
            </p:cNvCxnSpPr>
            <p:nvPr/>
          </p:nvCxnSpPr>
          <p:spPr>
            <a:xfrm flipH="1">
              <a:off x="3089659" y="2306699"/>
              <a:ext cx="372394" cy="30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7"/>
          <p:cNvGrpSpPr/>
          <p:nvPr/>
        </p:nvGrpSpPr>
        <p:grpSpPr>
          <a:xfrm>
            <a:off x="3851920" y="2708920"/>
            <a:ext cx="1015229" cy="721293"/>
            <a:chOff x="2483768" y="2060848"/>
            <a:chExt cx="1692099" cy="1296144"/>
          </a:xfrm>
        </p:grpSpPr>
        <p:sp>
          <p:nvSpPr>
            <p:cNvPr id="50" name="Oval 49"/>
            <p:cNvSpPr/>
            <p:nvPr/>
          </p:nvSpPr>
          <p:spPr>
            <a:xfrm>
              <a:off x="3419872" y="20608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1" name="Group 18"/>
            <p:cNvGrpSpPr/>
            <p:nvPr/>
          </p:nvGrpSpPr>
          <p:grpSpPr>
            <a:xfrm>
              <a:off x="2483768" y="2564904"/>
              <a:ext cx="648072" cy="792088"/>
              <a:chOff x="2483768" y="2564904"/>
              <a:chExt cx="648072" cy="792088"/>
            </a:xfrm>
          </p:grpSpPr>
          <p:sp>
            <p:nvSpPr>
              <p:cNvPr id="58" name="Oval 5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1" name="Straight Connector 60"/>
              <p:cNvCxnSpPr>
                <a:endCxn id="60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Oval 54"/>
            <p:cNvSpPr/>
            <p:nvPr/>
          </p:nvSpPr>
          <p:spPr>
            <a:xfrm>
              <a:off x="3887835" y="2567643"/>
              <a:ext cx="288032" cy="288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Straight Connector 52"/>
            <p:cNvCxnSpPr>
              <a:stCxn id="50" idx="5"/>
              <a:endCxn id="55" idx="1"/>
            </p:cNvCxnSpPr>
            <p:nvPr/>
          </p:nvCxnSpPr>
          <p:spPr>
            <a:xfrm>
              <a:off x="3665723" y="2306699"/>
              <a:ext cx="264293" cy="303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0" idx="3"/>
            </p:cNvCxnSpPr>
            <p:nvPr/>
          </p:nvCxnSpPr>
          <p:spPr>
            <a:xfrm flipH="1">
              <a:off x="3089659" y="2306699"/>
              <a:ext cx="372394" cy="30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4572000" y="4581128"/>
            <a:ext cx="3971793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Fill up level d before moving to level d+1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each level but the last must be full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in last level fill from left to right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6" y="1340768"/>
            <a:ext cx="2838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a heap H is a binary tree 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H is a </a:t>
            </a:r>
            <a:r>
              <a:rPr lang="en-GB" b="1" i="1" dirty="0" smtClean="0"/>
              <a:t>complete</a:t>
            </a:r>
            <a:r>
              <a:rPr lang="en-GB" dirty="0" smtClean="0"/>
              <a:t> binary tree</a:t>
            </a:r>
            <a:endParaRPr lang="en-GB" dirty="0"/>
          </a:p>
        </p:txBody>
      </p:sp>
      <p:grpSp>
        <p:nvGrpSpPr>
          <p:cNvPr id="3" name="Group 37"/>
          <p:cNvGrpSpPr/>
          <p:nvPr/>
        </p:nvGrpSpPr>
        <p:grpSpPr>
          <a:xfrm>
            <a:off x="755576" y="2564904"/>
            <a:ext cx="1188043" cy="722816"/>
            <a:chOff x="2483768" y="2060848"/>
            <a:chExt cx="1980131" cy="1298880"/>
          </a:xfrm>
        </p:grpSpPr>
        <p:sp>
          <p:nvSpPr>
            <p:cNvPr id="22" name="Oval 21"/>
            <p:cNvSpPr/>
            <p:nvPr/>
          </p:nvSpPr>
          <p:spPr>
            <a:xfrm>
              <a:off x="3419872" y="20608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" name="Group 18"/>
            <p:cNvGrpSpPr/>
            <p:nvPr/>
          </p:nvGrpSpPr>
          <p:grpSpPr>
            <a:xfrm>
              <a:off x="2483768" y="2564904"/>
              <a:ext cx="936104" cy="792088"/>
              <a:chOff x="2483768" y="2564904"/>
              <a:chExt cx="936104" cy="792088"/>
            </a:xfrm>
          </p:grpSpPr>
          <p:sp>
            <p:nvSpPr>
              <p:cNvPr id="40" name="Oval 5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3" name="Straight Connector 42"/>
              <p:cNvCxnSpPr>
                <a:endCxn id="42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endCxn id="41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25"/>
            <p:cNvGrpSpPr/>
            <p:nvPr/>
          </p:nvGrpSpPr>
          <p:grpSpPr>
            <a:xfrm>
              <a:off x="3527795" y="2567640"/>
              <a:ext cx="936104" cy="792088"/>
              <a:chOff x="2483768" y="2564904"/>
              <a:chExt cx="936104" cy="792088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7" name="Straight Connector 36"/>
              <p:cNvCxnSpPr>
                <a:stCxn id="33" idx="3"/>
                <a:endCxn id="36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33" idx="5"/>
                <a:endCxn id="34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>
              <a:stCxn id="22" idx="5"/>
              <a:endCxn id="33" idx="1"/>
            </p:cNvCxnSpPr>
            <p:nvPr/>
          </p:nvCxnSpPr>
          <p:spPr>
            <a:xfrm>
              <a:off x="3665723" y="2306699"/>
              <a:ext cx="264293" cy="303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2" idx="3"/>
            </p:cNvCxnSpPr>
            <p:nvPr/>
          </p:nvCxnSpPr>
          <p:spPr>
            <a:xfrm flipH="1">
              <a:off x="3089659" y="2306699"/>
              <a:ext cx="372394" cy="30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7"/>
          <p:cNvGrpSpPr/>
          <p:nvPr/>
        </p:nvGrpSpPr>
        <p:grpSpPr>
          <a:xfrm>
            <a:off x="2339752" y="2636912"/>
            <a:ext cx="1015229" cy="722816"/>
            <a:chOff x="2483768" y="2060848"/>
            <a:chExt cx="1692099" cy="1298880"/>
          </a:xfrm>
        </p:grpSpPr>
        <p:sp>
          <p:nvSpPr>
            <p:cNvPr id="23" name="Oval 22"/>
            <p:cNvSpPr/>
            <p:nvPr/>
          </p:nvSpPr>
          <p:spPr>
            <a:xfrm>
              <a:off x="3419872" y="20608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" name="Group 18"/>
            <p:cNvGrpSpPr/>
            <p:nvPr/>
          </p:nvGrpSpPr>
          <p:grpSpPr>
            <a:xfrm>
              <a:off x="2483768" y="2564904"/>
              <a:ext cx="936104" cy="792088"/>
              <a:chOff x="2483768" y="2564904"/>
              <a:chExt cx="936104" cy="792088"/>
            </a:xfrm>
          </p:grpSpPr>
          <p:sp>
            <p:nvSpPr>
              <p:cNvPr id="45" name="Oval 5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8" name="Straight Connector 47"/>
              <p:cNvCxnSpPr>
                <a:endCxn id="47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endCxn id="46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25"/>
            <p:cNvGrpSpPr/>
            <p:nvPr/>
          </p:nvGrpSpPr>
          <p:grpSpPr>
            <a:xfrm>
              <a:off x="3527795" y="2567640"/>
              <a:ext cx="648072" cy="792088"/>
              <a:chOff x="2483768" y="2564904"/>
              <a:chExt cx="648072" cy="792088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5" name="Straight Connector 34"/>
              <p:cNvCxnSpPr>
                <a:stCxn id="30" idx="3"/>
                <a:endCxn id="32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>
              <a:stCxn id="23" idx="5"/>
              <a:endCxn id="30" idx="1"/>
            </p:cNvCxnSpPr>
            <p:nvPr/>
          </p:nvCxnSpPr>
          <p:spPr>
            <a:xfrm>
              <a:off x="3665723" y="2306699"/>
              <a:ext cx="264293" cy="303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3" idx="3"/>
            </p:cNvCxnSpPr>
            <p:nvPr/>
          </p:nvCxnSpPr>
          <p:spPr>
            <a:xfrm flipH="1">
              <a:off x="3089659" y="2306699"/>
              <a:ext cx="372394" cy="30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7"/>
          <p:cNvGrpSpPr/>
          <p:nvPr/>
        </p:nvGrpSpPr>
        <p:grpSpPr>
          <a:xfrm>
            <a:off x="3851920" y="2708920"/>
            <a:ext cx="1015229" cy="721293"/>
            <a:chOff x="2483768" y="2060848"/>
            <a:chExt cx="1692099" cy="1296144"/>
          </a:xfrm>
        </p:grpSpPr>
        <p:sp>
          <p:nvSpPr>
            <p:cNvPr id="50" name="Oval 49"/>
            <p:cNvSpPr/>
            <p:nvPr/>
          </p:nvSpPr>
          <p:spPr>
            <a:xfrm>
              <a:off x="3419872" y="20608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oup 18"/>
            <p:cNvGrpSpPr/>
            <p:nvPr/>
          </p:nvGrpSpPr>
          <p:grpSpPr>
            <a:xfrm>
              <a:off x="2483768" y="2564904"/>
              <a:ext cx="648072" cy="792088"/>
              <a:chOff x="2483768" y="2564904"/>
              <a:chExt cx="648072" cy="792088"/>
            </a:xfrm>
          </p:grpSpPr>
          <p:sp>
            <p:nvSpPr>
              <p:cNvPr id="58" name="Oval 5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1" name="Straight Connector 60"/>
              <p:cNvCxnSpPr>
                <a:endCxn id="60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Oval 54"/>
            <p:cNvSpPr/>
            <p:nvPr/>
          </p:nvSpPr>
          <p:spPr>
            <a:xfrm>
              <a:off x="3887835" y="2567643"/>
              <a:ext cx="288032" cy="288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Straight Connector 52"/>
            <p:cNvCxnSpPr>
              <a:stCxn id="50" idx="5"/>
              <a:endCxn id="55" idx="1"/>
            </p:cNvCxnSpPr>
            <p:nvPr/>
          </p:nvCxnSpPr>
          <p:spPr>
            <a:xfrm>
              <a:off x="3665723" y="2306699"/>
              <a:ext cx="264293" cy="303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0" idx="3"/>
            </p:cNvCxnSpPr>
            <p:nvPr/>
          </p:nvCxnSpPr>
          <p:spPr>
            <a:xfrm flipH="1">
              <a:off x="3089659" y="2306699"/>
              <a:ext cx="372394" cy="30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37"/>
          <p:cNvGrpSpPr/>
          <p:nvPr/>
        </p:nvGrpSpPr>
        <p:grpSpPr>
          <a:xfrm>
            <a:off x="899592" y="4005063"/>
            <a:ext cx="734460" cy="721293"/>
            <a:chOff x="2483768" y="2060848"/>
            <a:chExt cx="1224136" cy="1296144"/>
          </a:xfrm>
          <a:solidFill>
            <a:srgbClr val="FF0000"/>
          </a:solidFill>
        </p:grpSpPr>
        <p:sp>
          <p:nvSpPr>
            <p:cNvPr id="52" name="Oval 51"/>
            <p:cNvSpPr/>
            <p:nvPr/>
          </p:nvSpPr>
          <p:spPr>
            <a:xfrm>
              <a:off x="3419872" y="2060848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6" name="Group 18"/>
            <p:cNvGrpSpPr/>
            <p:nvPr/>
          </p:nvGrpSpPr>
          <p:grpSpPr>
            <a:xfrm>
              <a:off x="2483768" y="2564904"/>
              <a:ext cx="936104" cy="792088"/>
              <a:chOff x="2483768" y="2564904"/>
              <a:chExt cx="936104" cy="792088"/>
            </a:xfrm>
            <a:grpFill/>
          </p:grpSpPr>
          <p:sp>
            <p:nvSpPr>
              <p:cNvPr id="68" name="Oval 5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1" name="Straight Connector 70"/>
              <p:cNvCxnSpPr>
                <a:endCxn id="70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endCxn id="69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Connector 61"/>
            <p:cNvCxnSpPr>
              <a:stCxn id="52" idx="3"/>
            </p:cNvCxnSpPr>
            <p:nvPr/>
          </p:nvCxnSpPr>
          <p:spPr>
            <a:xfrm flipH="1">
              <a:off x="3089659" y="2306699"/>
              <a:ext cx="372394" cy="300386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4572000" y="4581128"/>
            <a:ext cx="3971793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Fill up level d before moving to level d+1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each level but the last must be full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in last level fill from left to right</a:t>
            </a:r>
            <a:endParaRPr lang="en-GB" dirty="0"/>
          </a:p>
        </p:txBody>
      </p:sp>
      <p:sp>
        <p:nvSpPr>
          <p:cNvPr id="75" name="TextBox 74"/>
          <p:cNvSpPr txBox="1"/>
          <p:nvPr/>
        </p:nvSpPr>
        <p:spPr>
          <a:xfrm>
            <a:off x="683568" y="4941168"/>
            <a:ext cx="129394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Not a heap!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8169" y="3717032"/>
            <a:ext cx="196252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Q.insert</a:t>
            </a:r>
            <a:r>
              <a:rPr lang="en-GB" dirty="0" smtClean="0"/>
              <a:t>(e)</a:t>
            </a:r>
          </a:p>
          <a:p>
            <a:r>
              <a:rPr lang="en-GB" dirty="0"/>
              <a:t>e</a:t>
            </a:r>
            <a:r>
              <a:rPr lang="en-GB" dirty="0" smtClean="0"/>
              <a:t> = </a:t>
            </a:r>
            <a:r>
              <a:rPr lang="en-GB" dirty="0" err="1" smtClean="0"/>
              <a:t>Q.removeMin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Q.size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Q.isEmpty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Q.min</a:t>
            </a:r>
            <a:r>
              <a:rPr lang="en-GB" dirty="0" smtClean="0"/>
              <a:t>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84325" y="46483"/>
            <a:ext cx="152157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Priority queue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1340768"/>
            <a:ext cx="520232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Store a collection of prioritized elements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dirty="0" smtClean="0"/>
              <a:t>Elements are comparable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Allow insertion of an element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Can only remove the element with highest priority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dirty="0" smtClean="0"/>
              <a:t>Comes first in order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39952" y="6142356"/>
            <a:ext cx="3081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We present 3 implementations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244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6" y="1340768"/>
            <a:ext cx="3540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a heap H is a binary tree 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H is a </a:t>
            </a:r>
            <a:r>
              <a:rPr lang="en-GB" b="1" i="1" dirty="0" smtClean="0"/>
              <a:t>complete</a:t>
            </a:r>
            <a:r>
              <a:rPr lang="en-GB" dirty="0" smtClean="0"/>
              <a:t> binary tree</a:t>
            </a:r>
          </a:p>
          <a:p>
            <a:pPr>
              <a:buFont typeface="Arial" pitchFamily="34" charset="0"/>
              <a:buChar char="•"/>
            </a:pPr>
            <a:r>
              <a:rPr lang="en-GB" b="1" i="1" dirty="0"/>
              <a:t> </a:t>
            </a:r>
            <a:r>
              <a:rPr lang="en-GB" b="1" i="1" dirty="0" smtClean="0"/>
              <a:t>heap order property </a:t>
            </a:r>
            <a:r>
              <a:rPr lang="en-GB" dirty="0" smtClean="0"/>
              <a:t>is maintained</a:t>
            </a:r>
            <a:endParaRPr lang="en-GB" dirty="0"/>
          </a:p>
        </p:txBody>
      </p:sp>
      <p:grpSp>
        <p:nvGrpSpPr>
          <p:cNvPr id="3" name="Group 37"/>
          <p:cNvGrpSpPr/>
          <p:nvPr/>
        </p:nvGrpSpPr>
        <p:grpSpPr>
          <a:xfrm>
            <a:off x="755576" y="2564904"/>
            <a:ext cx="1188043" cy="722816"/>
            <a:chOff x="2483768" y="2060848"/>
            <a:chExt cx="1980131" cy="1298880"/>
          </a:xfrm>
        </p:grpSpPr>
        <p:sp>
          <p:nvSpPr>
            <p:cNvPr id="22" name="Oval 21"/>
            <p:cNvSpPr/>
            <p:nvPr/>
          </p:nvSpPr>
          <p:spPr>
            <a:xfrm>
              <a:off x="3419872" y="20608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" name="Group 18"/>
            <p:cNvGrpSpPr/>
            <p:nvPr/>
          </p:nvGrpSpPr>
          <p:grpSpPr>
            <a:xfrm>
              <a:off x="2483768" y="2564904"/>
              <a:ext cx="936104" cy="792088"/>
              <a:chOff x="2483768" y="2564904"/>
              <a:chExt cx="936104" cy="792088"/>
            </a:xfrm>
          </p:grpSpPr>
          <p:sp>
            <p:nvSpPr>
              <p:cNvPr id="40" name="Oval 5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3" name="Straight Connector 42"/>
              <p:cNvCxnSpPr>
                <a:endCxn id="42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endCxn id="41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25"/>
            <p:cNvGrpSpPr/>
            <p:nvPr/>
          </p:nvGrpSpPr>
          <p:grpSpPr>
            <a:xfrm>
              <a:off x="3527795" y="2567640"/>
              <a:ext cx="936104" cy="792088"/>
              <a:chOff x="2483768" y="2564904"/>
              <a:chExt cx="936104" cy="792088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7" name="Straight Connector 36"/>
              <p:cNvCxnSpPr>
                <a:stCxn id="33" idx="3"/>
                <a:endCxn id="36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33" idx="5"/>
                <a:endCxn id="34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>
              <a:stCxn id="22" idx="5"/>
              <a:endCxn id="33" idx="1"/>
            </p:cNvCxnSpPr>
            <p:nvPr/>
          </p:nvCxnSpPr>
          <p:spPr>
            <a:xfrm>
              <a:off x="3665723" y="2306699"/>
              <a:ext cx="264293" cy="303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2" idx="3"/>
            </p:cNvCxnSpPr>
            <p:nvPr/>
          </p:nvCxnSpPr>
          <p:spPr>
            <a:xfrm flipH="1">
              <a:off x="3089659" y="2306699"/>
              <a:ext cx="372394" cy="30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6" y="1340768"/>
            <a:ext cx="3540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a heap H is a binary tree 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H is a </a:t>
            </a:r>
            <a:r>
              <a:rPr lang="en-GB" b="1" i="1" dirty="0" smtClean="0"/>
              <a:t>complete</a:t>
            </a:r>
            <a:r>
              <a:rPr lang="en-GB" dirty="0" smtClean="0"/>
              <a:t> binary tree</a:t>
            </a:r>
          </a:p>
          <a:p>
            <a:pPr>
              <a:buFont typeface="Arial" pitchFamily="34" charset="0"/>
              <a:buChar char="•"/>
            </a:pPr>
            <a:r>
              <a:rPr lang="en-GB" b="1" i="1" dirty="0"/>
              <a:t> </a:t>
            </a:r>
            <a:r>
              <a:rPr lang="en-GB" b="1" i="1" dirty="0" smtClean="0"/>
              <a:t>heap order property </a:t>
            </a:r>
            <a:r>
              <a:rPr lang="en-GB" dirty="0" smtClean="0"/>
              <a:t>is maintained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427984" y="2924944"/>
            <a:ext cx="4026102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Given a node v  (not the root) 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the parent of v is less than or equal to 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6" y="1340768"/>
            <a:ext cx="3540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a heap H is a binary tree 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H is a </a:t>
            </a:r>
            <a:r>
              <a:rPr lang="en-GB" b="1" i="1" dirty="0" smtClean="0"/>
              <a:t>complete</a:t>
            </a:r>
            <a:r>
              <a:rPr lang="en-GB" dirty="0" smtClean="0"/>
              <a:t> binary tree</a:t>
            </a:r>
          </a:p>
          <a:p>
            <a:pPr>
              <a:buFont typeface="Arial" pitchFamily="34" charset="0"/>
              <a:buChar char="•"/>
            </a:pPr>
            <a:r>
              <a:rPr lang="en-GB" b="1" i="1" dirty="0"/>
              <a:t> </a:t>
            </a:r>
            <a:r>
              <a:rPr lang="en-GB" b="1" i="1" dirty="0" smtClean="0"/>
              <a:t>heap order property </a:t>
            </a:r>
            <a:r>
              <a:rPr lang="en-GB" dirty="0" smtClean="0"/>
              <a:t>is maintained</a:t>
            </a:r>
            <a:endParaRPr lang="en-GB" dirty="0"/>
          </a:p>
        </p:txBody>
      </p:sp>
      <p:grpSp>
        <p:nvGrpSpPr>
          <p:cNvPr id="3" name="Group 37"/>
          <p:cNvGrpSpPr/>
          <p:nvPr/>
        </p:nvGrpSpPr>
        <p:grpSpPr>
          <a:xfrm>
            <a:off x="755576" y="2564904"/>
            <a:ext cx="4032448" cy="3600400"/>
            <a:chOff x="2483768" y="2060848"/>
            <a:chExt cx="1980131" cy="1298880"/>
          </a:xfrm>
        </p:grpSpPr>
        <p:sp>
          <p:nvSpPr>
            <p:cNvPr id="22" name="Oval 21"/>
            <p:cNvSpPr/>
            <p:nvPr/>
          </p:nvSpPr>
          <p:spPr>
            <a:xfrm>
              <a:off x="3419872" y="20608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grpSp>
          <p:nvGrpSpPr>
            <p:cNvPr id="4" name="Group 18"/>
            <p:cNvGrpSpPr/>
            <p:nvPr/>
          </p:nvGrpSpPr>
          <p:grpSpPr>
            <a:xfrm>
              <a:off x="2483768" y="2564904"/>
              <a:ext cx="936104" cy="792088"/>
              <a:chOff x="2483768" y="2564904"/>
              <a:chExt cx="936104" cy="792088"/>
            </a:xfrm>
          </p:grpSpPr>
          <p:sp>
            <p:nvSpPr>
              <p:cNvPr id="40" name="Oval 5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5</a:t>
                </a:r>
                <a:endParaRPr lang="en-GB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9</a:t>
                </a:r>
                <a:endParaRPr lang="en-GB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15</a:t>
                </a:r>
                <a:endParaRPr lang="en-GB" dirty="0"/>
              </a:p>
            </p:txBody>
          </p:sp>
          <p:cxnSp>
            <p:nvCxnSpPr>
              <p:cNvPr id="43" name="Straight Connector 42"/>
              <p:cNvCxnSpPr>
                <a:endCxn id="42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endCxn id="41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25"/>
            <p:cNvGrpSpPr/>
            <p:nvPr/>
          </p:nvGrpSpPr>
          <p:grpSpPr>
            <a:xfrm>
              <a:off x="3527795" y="2567640"/>
              <a:ext cx="936104" cy="792088"/>
              <a:chOff x="2483768" y="2564904"/>
              <a:chExt cx="936104" cy="792088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6</a:t>
                </a:r>
                <a:endParaRPr lang="en-GB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20</a:t>
                </a:r>
                <a:endParaRPr lang="en-GB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7</a:t>
                </a:r>
                <a:endParaRPr lang="en-GB" dirty="0"/>
              </a:p>
            </p:txBody>
          </p:sp>
          <p:cxnSp>
            <p:nvCxnSpPr>
              <p:cNvPr id="37" name="Straight Connector 36"/>
              <p:cNvCxnSpPr>
                <a:stCxn id="33" idx="3"/>
                <a:endCxn id="36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33" idx="5"/>
                <a:endCxn id="34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>
              <a:stCxn id="22" idx="5"/>
              <a:endCxn id="33" idx="1"/>
            </p:cNvCxnSpPr>
            <p:nvPr/>
          </p:nvCxnSpPr>
          <p:spPr>
            <a:xfrm>
              <a:off x="3665723" y="2306699"/>
              <a:ext cx="264293" cy="303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2" idx="3"/>
            </p:cNvCxnSpPr>
            <p:nvPr/>
          </p:nvCxnSpPr>
          <p:spPr>
            <a:xfrm flipH="1">
              <a:off x="3089659" y="2306699"/>
              <a:ext cx="372394" cy="30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427984" y="2924944"/>
            <a:ext cx="4026102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Given a node v  (not the root) 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the parent of v is less than or equal to 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6" y="1340768"/>
            <a:ext cx="3540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a heap H is a binary tree 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H is a </a:t>
            </a:r>
            <a:r>
              <a:rPr lang="en-GB" b="1" i="1" dirty="0" smtClean="0"/>
              <a:t>complete</a:t>
            </a:r>
            <a:r>
              <a:rPr lang="en-GB" dirty="0" smtClean="0"/>
              <a:t> binary tree</a:t>
            </a:r>
          </a:p>
          <a:p>
            <a:pPr>
              <a:buFont typeface="Arial" pitchFamily="34" charset="0"/>
              <a:buChar char="•"/>
            </a:pPr>
            <a:r>
              <a:rPr lang="en-GB" b="1" i="1" dirty="0"/>
              <a:t> </a:t>
            </a:r>
            <a:r>
              <a:rPr lang="en-GB" b="1" i="1" dirty="0" smtClean="0"/>
              <a:t>heap order property </a:t>
            </a:r>
            <a:r>
              <a:rPr lang="en-GB" dirty="0" smtClean="0"/>
              <a:t>is maintained</a:t>
            </a:r>
            <a:endParaRPr lang="en-GB" dirty="0"/>
          </a:p>
        </p:txBody>
      </p:sp>
      <p:grpSp>
        <p:nvGrpSpPr>
          <p:cNvPr id="3" name="Group 37"/>
          <p:cNvGrpSpPr/>
          <p:nvPr/>
        </p:nvGrpSpPr>
        <p:grpSpPr>
          <a:xfrm>
            <a:off x="755576" y="2564904"/>
            <a:ext cx="4032448" cy="3600400"/>
            <a:chOff x="2483768" y="2060848"/>
            <a:chExt cx="1980131" cy="1298880"/>
          </a:xfrm>
        </p:grpSpPr>
        <p:sp>
          <p:nvSpPr>
            <p:cNvPr id="22" name="Oval 21"/>
            <p:cNvSpPr/>
            <p:nvPr/>
          </p:nvSpPr>
          <p:spPr>
            <a:xfrm>
              <a:off x="3419872" y="2060848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grpSp>
          <p:nvGrpSpPr>
            <p:cNvPr id="4" name="Group 18"/>
            <p:cNvGrpSpPr/>
            <p:nvPr/>
          </p:nvGrpSpPr>
          <p:grpSpPr>
            <a:xfrm>
              <a:off x="2483768" y="2564904"/>
              <a:ext cx="936104" cy="792088"/>
              <a:chOff x="2483768" y="2564904"/>
              <a:chExt cx="936104" cy="792088"/>
            </a:xfrm>
          </p:grpSpPr>
          <p:sp>
            <p:nvSpPr>
              <p:cNvPr id="40" name="Oval 5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5</a:t>
                </a:r>
                <a:endParaRPr lang="en-GB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9</a:t>
                </a:r>
                <a:endParaRPr lang="en-GB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15</a:t>
                </a:r>
                <a:endParaRPr lang="en-GB" dirty="0"/>
              </a:p>
            </p:txBody>
          </p:sp>
          <p:cxnSp>
            <p:nvCxnSpPr>
              <p:cNvPr id="43" name="Straight Connector 42"/>
              <p:cNvCxnSpPr>
                <a:endCxn id="42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endCxn id="41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25"/>
            <p:cNvGrpSpPr/>
            <p:nvPr/>
          </p:nvGrpSpPr>
          <p:grpSpPr>
            <a:xfrm>
              <a:off x="3527795" y="2567640"/>
              <a:ext cx="936104" cy="792088"/>
              <a:chOff x="2483768" y="2564904"/>
              <a:chExt cx="936104" cy="792088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43808" y="2564904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6</a:t>
                </a:r>
                <a:endParaRPr lang="en-GB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131840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20</a:t>
                </a:r>
                <a:endParaRPr lang="en-GB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483768" y="306896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7</a:t>
                </a:r>
                <a:endParaRPr lang="en-GB" dirty="0"/>
              </a:p>
            </p:txBody>
          </p:sp>
          <p:cxnSp>
            <p:nvCxnSpPr>
              <p:cNvPr id="37" name="Straight Connector 36"/>
              <p:cNvCxnSpPr>
                <a:stCxn id="33" idx="3"/>
                <a:endCxn id="36" idx="0"/>
              </p:cNvCxnSpPr>
              <p:nvPr/>
            </p:nvCxnSpPr>
            <p:spPr>
              <a:xfrm flipH="1">
                <a:off x="2627784" y="2810755"/>
                <a:ext cx="258205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33" idx="5"/>
                <a:endCxn id="34" idx="0"/>
              </p:cNvCxnSpPr>
              <p:nvPr/>
            </p:nvCxnSpPr>
            <p:spPr>
              <a:xfrm>
                <a:off x="3089659" y="2810755"/>
                <a:ext cx="186197" cy="258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>
              <a:stCxn id="22" idx="5"/>
              <a:endCxn id="33" idx="1"/>
            </p:cNvCxnSpPr>
            <p:nvPr/>
          </p:nvCxnSpPr>
          <p:spPr>
            <a:xfrm>
              <a:off x="3665723" y="2306699"/>
              <a:ext cx="264293" cy="303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2" idx="3"/>
            </p:cNvCxnSpPr>
            <p:nvPr/>
          </p:nvCxnSpPr>
          <p:spPr>
            <a:xfrm flipH="1">
              <a:off x="3089659" y="2306699"/>
              <a:ext cx="372394" cy="300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427984" y="2924944"/>
            <a:ext cx="4026102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Given a node v  (not the root) 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the parent of v is less than or equal to v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4008" y="4149080"/>
            <a:ext cx="422211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 heap H with n nodes has height O(log(n))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2564904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8</a:t>
            </a:r>
            <a:endParaRPr lang="en-GB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8</a:t>
            </a:r>
            <a:endParaRPr lang="en-GB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8</a:t>
            </a:r>
            <a:endParaRPr lang="en-GB" sz="2800" dirty="0">
              <a:latin typeface="Comic Sans MS" pitchFamily="66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92080" y="6309320"/>
            <a:ext cx="345966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8 is greater than parent (7) ... 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84325" y="46483"/>
            <a:ext cx="152157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Priority queue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547664" y="2348880"/>
            <a:ext cx="63614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Example applications of a priority queue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Dispatching processes in a computer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Hospital waiting lists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Standby passengers for a flight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Queuing at call centres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Internal data structure for another algorithm (graph algorithm)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091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2</a:t>
            </a:r>
            <a:endParaRPr lang="en-GB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796136" y="3284984"/>
            <a:ext cx="1039613" cy="2022540"/>
            <a:chOff x="1331640" y="3284984"/>
            <a:chExt cx="1039613" cy="2022540"/>
          </a:xfrm>
        </p:grpSpPr>
        <p:sp>
          <p:nvSpPr>
            <p:cNvPr id="79" name="Oval 78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</a:t>
              </a:r>
              <a:endParaRPr lang="en-GB" dirty="0"/>
            </a:p>
          </p:txBody>
        </p:sp>
        <p:sp>
          <p:nvSpPr>
            <p:cNvPr id="80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</a:t>
              </a:r>
              <a:endParaRPr lang="en-GB" dirty="0"/>
            </a:p>
          </p:txBody>
        </p:sp>
        <p:cxnSp>
          <p:nvCxnSpPr>
            <p:cNvPr id="82" name="Straight Connector 81"/>
            <p:cNvCxnSpPr>
              <a:stCxn id="79" idx="3"/>
              <a:endCxn id="80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2</a:t>
            </a:r>
            <a:endParaRPr lang="en-GB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796136" y="3284984"/>
            <a:ext cx="1039613" cy="2022540"/>
            <a:chOff x="1331640" y="3284984"/>
            <a:chExt cx="1039613" cy="2022540"/>
          </a:xfrm>
        </p:grpSpPr>
        <p:sp>
          <p:nvSpPr>
            <p:cNvPr id="79" name="Oval 78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</a:t>
              </a:r>
              <a:endParaRPr lang="en-GB" dirty="0"/>
            </a:p>
          </p:txBody>
        </p:sp>
        <p:sp>
          <p:nvSpPr>
            <p:cNvPr id="80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</a:t>
              </a:r>
              <a:endParaRPr lang="en-GB" dirty="0"/>
            </a:p>
          </p:txBody>
        </p:sp>
        <p:cxnSp>
          <p:nvCxnSpPr>
            <p:cNvPr id="82" name="Straight Connector 81"/>
            <p:cNvCxnSpPr>
              <a:stCxn id="79" idx="3"/>
              <a:endCxn id="80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2</a:t>
            </a:r>
            <a:endParaRPr lang="en-GB" sz="2800" dirty="0">
              <a:latin typeface="Comic Sans MS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92080" y="6309320"/>
            <a:ext cx="234359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2 is less than parent 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796136" y="3284984"/>
            <a:ext cx="1039613" cy="2022540"/>
            <a:chOff x="1331640" y="3284984"/>
            <a:chExt cx="1039613" cy="2022540"/>
          </a:xfrm>
        </p:grpSpPr>
        <p:sp>
          <p:nvSpPr>
            <p:cNvPr id="79" name="Oval 78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</a:t>
              </a:r>
              <a:endParaRPr lang="en-GB" dirty="0"/>
            </a:p>
          </p:txBody>
        </p:sp>
        <p:sp>
          <p:nvSpPr>
            <p:cNvPr id="80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</a:t>
              </a:r>
              <a:endParaRPr lang="en-GB" dirty="0"/>
            </a:p>
          </p:txBody>
        </p:sp>
        <p:cxnSp>
          <p:nvCxnSpPr>
            <p:cNvPr id="82" name="Straight Connector 81"/>
            <p:cNvCxnSpPr>
              <a:stCxn id="79" idx="3"/>
              <a:endCxn id="80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2</a:t>
            </a:r>
            <a:endParaRPr lang="en-GB" sz="2800" dirty="0">
              <a:latin typeface="Comic Sans MS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92080" y="6309320"/>
            <a:ext cx="318144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2 is less than parent 20 ... </a:t>
            </a:r>
            <a:r>
              <a:rPr lang="en-GB" dirty="0"/>
              <a:t>s</a:t>
            </a:r>
            <a:r>
              <a:rPr lang="en-GB" dirty="0" smtClean="0"/>
              <a:t>wap!</a:t>
            </a:r>
          </a:p>
        </p:txBody>
      </p:sp>
      <p:cxnSp>
        <p:nvCxnSpPr>
          <p:cNvPr id="41" name="Curved Connector 40"/>
          <p:cNvCxnSpPr>
            <a:stCxn id="79" idx="6"/>
            <a:endCxn id="80" idx="6"/>
          </p:cNvCxnSpPr>
          <p:nvPr/>
        </p:nvCxnSpPr>
        <p:spPr>
          <a:xfrm flipH="1">
            <a:off x="6382700" y="3684186"/>
            <a:ext cx="453049" cy="1224136"/>
          </a:xfrm>
          <a:prstGeom prst="curvedConnector3">
            <a:avLst>
              <a:gd name="adj1" fmla="val -111619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796136" y="3284984"/>
            <a:ext cx="1039613" cy="2022540"/>
            <a:chOff x="1331640" y="3284984"/>
            <a:chExt cx="1039613" cy="2022540"/>
          </a:xfrm>
        </p:grpSpPr>
        <p:sp>
          <p:nvSpPr>
            <p:cNvPr id="79" name="Oval 78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</a:t>
              </a:r>
              <a:endParaRPr lang="en-GB" dirty="0"/>
            </a:p>
          </p:txBody>
        </p:sp>
        <p:sp>
          <p:nvSpPr>
            <p:cNvPr id="80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</a:t>
              </a:r>
              <a:endParaRPr lang="en-GB" dirty="0"/>
            </a:p>
          </p:txBody>
        </p:sp>
        <p:cxnSp>
          <p:nvCxnSpPr>
            <p:cNvPr id="82" name="Straight Connector 81"/>
            <p:cNvCxnSpPr>
              <a:stCxn id="79" idx="3"/>
              <a:endCxn id="80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2</a:t>
            </a:r>
            <a:endParaRPr lang="en-GB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796136" y="3284984"/>
            <a:ext cx="1039613" cy="2022540"/>
            <a:chOff x="1331640" y="3284984"/>
            <a:chExt cx="1039613" cy="2022540"/>
          </a:xfrm>
        </p:grpSpPr>
        <p:sp>
          <p:nvSpPr>
            <p:cNvPr id="79" name="Oval 78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</a:t>
              </a:r>
              <a:endParaRPr lang="en-GB" dirty="0"/>
            </a:p>
          </p:txBody>
        </p:sp>
        <p:sp>
          <p:nvSpPr>
            <p:cNvPr id="80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</a:t>
              </a:r>
              <a:endParaRPr lang="en-GB" dirty="0"/>
            </a:p>
          </p:txBody>
        </p:sp>
        <p:cxnSp>
          <p:nvCxnSpPr>
            <p:cNvPr id="82" name="Straight Connector 81"/>
            <p:cNvCxnSpPr>
              <a:stCxn id="79" idx="3"/>
              <a:endCxn id="80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2</a:t>
            </a:r>
            <a:endParaRPr lang="en-GB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796136" y="3284984"/>
            <a:ext cx="1039613" cy="2022540"/>
            <a:chOff x="1331640" y="3284984"/>
            <a:chExt cx="1039613" cy="2022540"/>
          </a:xfrm>
        </p:grpSpPr>
        <p:sp>
          <p:nvSpPr>
            <p:cNvPr id="79" name="Oval 78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</a:t>
              </a:r>
              <a:endParaRPr lang="en-GB" dirty="0"/>
            </a:p>
          </p:txBody>
        </p:sp>
        <p:sp>
          <p:nvSpPr>
            <p:cNvPr id="80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</a:t>
              </a:r>
              <a:endParaRPr lang="en-GB" dirty="0"/>
            </a:p>
          </p:txBody>
        </p:sp>
        <p:cxnSp>
          <p:nvCxnSpPr>
            <p:cNvPr id="82" name="Straight Connector 81"/>
            <p:cNvCxnSpPr>
              <a:stCxn id="79" idx="3"/>
              <a:endCxn id="80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2</a:t>
            </a:r>
            <a:endParaRPr lang="en-GB" sz="2800" dirty="0">
              <a:latin typeface="Comic Sans MS" pitchFamily="66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92080" y="6309320"/>
            <a:ext cx="222657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2 is less than parent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796136" y="3284984"/>
            <a:ext cx="1039613" cy="2022540"/>
            <a:chOff x="1331640" y="3284984"/>
            <a:chExt cx="1039613" cy="2022540"/>
          </a:xfrm>
        </p:grpSpPr>
        <p:sp>
          <p:nvSpPr>
            <p:cNvPr id="79" name="Oval 78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</a:t>
              </a:r>
              <a:endParaRPr lang="en-GB" dirty="0"/>
            </a:p>
          </p:txBody>
        </p:sp>
        <p:sp>
          <p:nvSpPr>
            <p:cNvPr id="80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</a:t>
              </a:r>
              <a:endParaRPr lang="en-GB" dirty="0"/>
            </a:p>
          </p:txBody>
        </p:sp>
        <p:cxnSp>
          <p:nvCxnSpPr>
            <p:cNvPr id="82" name="Straight Connector 81"/>
            <p:cNvCxnSpPr>
              <a:stCxn id="79" idx="3"/>
              <a:endCxn id="80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2</a:t>
            </a:r>
            <a:endParaRPr lang="en-GB" sz="2800" dirty="0">
              <a:latin typeface="Comic Sans MS" pitchFamily="66" charset="0"/>
            </a:endParaRPr>
          </a:p>
        </p:txBody>
      </p:sp>
      <p:cxnSp>
        <p:nvCxnSpPr>
          <p:cNvPr id="36" name="Curved Connector 35"/>
          <p:cNvCxnSpPr>
            <a:stCxn id="32" idx="6"/>
            <a:endCxn id="79" idx="6"/>
          </p:cNvCxnSpPr>
          <p:nvPr/>
        </p:nvCxnSpPr>
        <p:spPr>
          <a:xfrm>
            <a:off x="5950652" y="2316034"/>
            <a:ext cx="885097" cy="1368152"/>
          </a:xfrm>
          <a:prstGeom prst="curvedConnector3">
            <a:avLst>
              <a:gd name="adj1" fmla="val 157134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92080" y="6309320"/>
            <a:ext cx="306442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2 is less than parent 6 ... </a:t>
            </a:r>
            <a:r>
              <a:rPr lang="en-GB" dirty="0"/>
              <a:t>s</a:t>
            </a:r>
            <a:r>
              <a:rPr lang="en-GB" dirty="0" smtClean="0"/>
              <a:t>wap!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796136" y="3284984"/>
            <a:ext cx="1039613" cy="2022540"/>
            <a:chOff x="1331640" y="3284984"/>
            <a:chExt cx="1039613" cy="2022540"/>
          </a:xfrm>
        </p:grpSpPr>
        <p:sp>
          <p:nvSpPr>
            <p:cNvPr id="79" name="Oval 78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80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</a:t>
              </a:r>
              <a:endParaRPr lang="en-GB" dirty="0"/>
            </a:p>
          </p:txBody>
        </p:sp>
        <p:cxnSp>
          <p:nvCxnSpPr>
            <p:cNvPr id="82" name="Straight Connector 81"/>
            <p:cNvCxnSpPr>
              <a:stCxn id="79" idx="3"/>
              <a:endCxn id="80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2</a:t>
            </a:r>
            <a:endParaRPr lang="en-GB" sz="2800" dirty="0">
              <a:latin typeface="Comic Sans MS" pitchFamily="66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92080" y="6309320"/>
            <a:ext cx="306442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2 is less than parent 6 ... </a:t>
            </a:r>
            <a:r>
              <a:rPr lang="en-GB" dirty="0"/>
              <a:t>s</a:t>
            </a:r>
            <a:r>
              <a:rPr lang="en-GB" dirty="0" smtClean="0"/>
              <a:t>wap!</a:t>
            </a:r>
          </a:p>
        </p:txBody>
      </p:sp>
      <p:cxnSp>
        <p:nvCxnSpPr>
          <p:cNvPr id="38" name="Curved Connector 37"/>
          <p:cNvCxnSpPr/>
          <p:nvPr/>
        </p:nvCxnSpPr>
        <p:spPr>
          <a:xfrm>
            <a:off x="5950652" y="2316034"/>
            <a:ext cx="885097" cy="1368152"/>
          </a:xfrm>
          <a:prstGeom prst="curvedConnector3">
            <a:avLst>
              <a:gd name="adj1" fmla="val 157134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796136" y="3284984"/>
            <a:ext cx="1039613" cy="2022540"/>
            <a:chOff x="1331640" y="3284984"/>
            <a:chExt cx="1039613" cy="2022540"/>
          </a:xfrm>
        </p:grpSpPr>
        <p:sp>
          <p:nvSpPr>
            <p:cNvPr id="79" name="Oval 78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80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</a:t>
              </a:r>
              <a:endParaRPr lang="en-GB" dirty="0"/>
            </a:p>
          </p:txBody>
        </p:sp>
        <p:cxnSp>
          <p:nvCxnSpPr>
            <p:cNvPr id="82" name="Straight Connector 81"/>
            <p:cNvCxnSpPr>
              <a:stCxn id="79" idx="3"/>
              <a:endCxn id="80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2</a:t>
            </a:r>
            <a:endParaRPr lang="en-GB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764704"/>
            <a:ext cx="520232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Store a collection of prioritized elements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b="1" i="1" dirty="0" smtClean="0"/>
              <a:t>Elements are comparable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Allow insertion of an element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Can only remove the element with highest priority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dirty="0" smtClean="0"/>
              <a:t>Comes first in order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84325" y="46483"/>
            <a:ext cx="152157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Priority queue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991" y="46483"/>
            <a:ext cx="304583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How can we compare objects?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3632448"/>
            <a:ext cx="39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Two examples on </a:t>
            </a:r>
            <a:r>
              <a:rPr lang="en-GB" b="1" i="1" dirty="0" smtClean="0"/>
              <a:t>comparing things </a:t>
            </a:r>
            <a:r>
              <a:rPr lang="en-GB" dirty="0" smtClean="0"/>
              <a:t>…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537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796136" y="3284984"/>
            <a:ext cx="1039613" cy="2022540"/>
            <a:chOff x="1331640" y="3284984"/>
            <a:chExt cx="1039613" cy="2022540"/>
          </a:xfrm>
        </p:grpSpPr>
        <p:sp>
          <p:nvSpPr>
            <p:cNvPr id="79" name="Oval 78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80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</a:t>
              </a:r>
              <a:endParaRPr lang="en-GB" dirty="0"/>
            </a:p>
          </p:txBody>
        </p:sp>
        <p:cxnSp>
          <p:nvCxnSpPr>
            <p:cNvPr id="82" name="Straight Connector 81"/>
            <p:cNvCxnSpPr>
              <a:stCxn id="79" idx="3"/>
              <a:endCxn id="80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2</a:t>
            </a:r>
            <a:endParaRPr lang="en-GB" sz="2800" dirty="0">
              <a:latin typeface="Comic Sans MS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92080" y="6309320"/>
            <a:ext cx="222657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2 is less than parent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796136" y="3284984"/>
            <a:ext cx="1039613" cy="2022540"/>
            <a:chOff x="1331640" y="3284984"/>
            <a:chExt cx="1039613" cy="2022540"/>
          </a:xfrm>
        </p:grpSpPr>
        <p:sp>
          <p:nvSpPr>
            <p:cNvPr id="79" name="Oval 78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80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</a:t>
              </a:r>
              <a:endParaRPr lang="en-GB" dirty="0"/>
            </a:p>
          </p:txBody>
        </p:sp>
        <p:cxnSp>
          <p:nvCxnSpPr>
            <p:cNvPr id="82" name="Straight Connector 81"/>
            <p:cNvCxnSpPr>
              <a:stCxn id="79" idx="3"/>
              <a:endCxn id="80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2</a:t>
            </a:r>
            <a:endParaRPr lang="en-GB" sz="2800" dirty="0">
              <a:latin typeface="Comic Sans MS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92080" y="6309320"/>
            <a:ext cx="306442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2 is less than parent 4 ... </a:t>
            </a:r>
            <a:r>
              <a:rPr lang="en-GB" dirty="0"/>
              <a:t>s</a:t>
            </a:r>
            <a:r>
              <a:rPr lang="en-GB" dirty="0" smtClean="0"/>
              <a:t>wap!</a:t>
            </a:r>
          </a:p>
        </p:txBody>
      </p:sp>
      <p:cxnSp>
        <p:nvCxnSpPr>
          <p:cNvPr id="37" name="Curved Connector 36"/>
          <p:cNvCxnSpPr>
            <a:stCxn id="32" idx="0"/>
            <a:endCxn id="22" idx="6"/>
          </p:cNvCxnSpPr>
          <p:nvPr/>
        </p:nvCxnSpPr>
        <p:spPr>
          <a:xfrm rot="16200000" flipV="1">
            <a:off x="4455440" y="714902"/>
            <a:ext cx="968950" cy="1434910"/>
          </a:xfrm>
          <a:prstGeom prst="curvedConnector2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796136" y="3284984"/>
            <a:ext cx="1039613" cy="2022540"/>
            <a:chOff x="1331640" y="3284984"/>
            <a:chExt cx="1039613" cy="2022540"/>
          </a:xfrm>
        </p:grpSpPr>
        <p:sp>
          <p:nvSpPr>
            <p:cNvPr id="79" name="Oval 78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80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</a:t>
              </a:r>
              <a:endParaRPr lang="en-GB" dirty="0"/>
            </a:p>
          </p:txBody>
        </p:sp>
        <p:cxnSp>
          <p:nvCxnSpPr>
            <p:cNvPr id="82" name="Straight Connector 81"/>
            <p:cNvCxnSpPr>
              <a:stCxn id="79" idx="3"/>
              <a:endCxn id="80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2</a:t>
            </a:r>
            <a:endParaRPr lang="en-GB" sz="2800" dirty="0">
              <a:latin typeface="Comic Sans MS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92080" y="6309320"/>
            <a:ext cx="306442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2 is less than parent 4 ... </a:t>
            </a:r>
            <a:r>
              <a:rPr lang="en-GB" dirty="0"/>
              <a:t>s</a:t>
            </a:r>
            <a:r>
              <a:rPr lang="en-GB" dirty="0" smtClean="0"/>
              <a:t>wap!</a:t>
            </a:r>
          </a:p>
        </p:txBody>
      </p:sp>
      <p:cxnSp>
        <p:nvCxnSpPr>
          <p:cNvPr id="38" name="Curved Connector 36"/>
          <p:cNvCxnSpPr/>
          <p:nvPr/>
        </p:nvCxnSpPr>
        <p:spPr>
          <a:xfrm rot="16200000" flipV="1">
            <a:off x="4450190" y="714902"/>
            <a:ext cx="968950" cy="1434910"/>
          </a:xfrm>
          <a:prstGeom prst="curvedConnector2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796136" y="3284984"/>
            <a:ext cx="1039613" cy="2022540"/>
            <a:chOff x="1331640" y="3284984"/>
            <a:chExt cx="1039613" cy="2022540"/>
          </a:xfrm>
        </p:grpSpPr>
        <p:sp>
          <p:nvSpPr>
            <p:cNvPr id="79" name="Oval 78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80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</a:t>
              </a:r>
              <a:endParaRPr lang="en-GB" dirty="0"/>
            </a:p>
          </p:txBody>
        </p:sp>
        <p:cxnSp>
          <p:nvCxnSpPr>
            <p:cNvPr id="82" name="Straight Connector 81"/>
            <p:cNvCxnSpPr>
              <a:stCxn id="79" idx="3"/>
              <a:endCxn id="80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2</a:t>
            </a:r>
            <a:endParaRPr lang="en-GB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796136" y="3284984"/>
            <a:ext cx="1039613" cy="2022540"/>
            <a:chOff x="1331640" y="3284984"/>
            <a:chExt cx="1039613" cy="2022540"/>
          </a:xfrm>
        </p:grpSpPr>
        <p:sp>
          <p:nvSpPr>
            <p:cNvPr id="79" name="Oval 78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80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</a:t>
              </a:r>
              <a:endParaRPr lang="en-GB" dirty="0"/>
            </a:p>
          </p:txBody>
        </p:sp>
        <p:cxnSp>
          <p:nvCxnSpPr>
            <p:cNvPr id="82" name="Straight Connector 81"/>
            <p:cNvCxnSpPr>
              <a:stCxn id="79" idx="3"/>
              <a:endCxn id="80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1520" y="6093296"/>
            <a:ext cx="16097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omic Sans MS" pitchFamily="66" charset="0"/>
              </a:rPr>
              <a:t>Insert 2</a:t>
            </a:r>
            <a:endParaRPr lang="en-GB" sz="2800" dirty="0">
              <a:latin typeface="Comic Sans MS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92080" y="6309320"/>
            <a:ext cx="76174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Done!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26661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adding to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5796136" y="3284984"/>
            <a:ext cx="1039613" cy="2022540"/>
            <a:chOff x="1331640" y="3284984"/>
            <a:chExt cx="1039613" cy="2022540"/>
          </a:xfrm>
        </p:grpSpPr>
        <p:sp>
          <p:nvSpPr>
            <p:cNvPr id="79" name="Oval 78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80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20</a:t>
              </a:r>
              <a:endParaRPr lang="en-GB" dirty="0"/>
            </a:p>
          </p:txBody>
        </p:sp>
        <p:cxnSp>
          <p:nvCxnSpPr>
            <p:cNvPr id="82" name="Straight Connector 81"/>
            <p:cNvCxnSpPr>
              <a:stCxn id="79" idx="3"/>
              <a:endCxn id="80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2564904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6093296"/>
            <a:ext cx="36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NOTE: it is a heap in a different state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206723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Save off top of heap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206723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Save off top of heap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cxnSp>
        <p:nvCxnSpPr>
          <p:cNvPr id="36" name="Straight Arrow Connector 35"/>
          <p:cNvCxnSpPr>
            <a:stCxn id="22" idx="2"/>
            <a:endCxn id="34" idx="6"/>
          </p:cNvCxnSpPr>
          <p:nvPr/>
        </p:nvCxnSpPr>
        <p:spPr>
          <a:xfrm flipH="1">
            <a:off x="2062220" y="947882"/>
            <a:ext cx="157367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84325" y="46483"/>
            <a:ext cx="128471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example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991" y="46483"/>
            <a:ext cx="304583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How can we compare objects?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9" t="14651" r="48922" b="63836"/>
          <a:stretch/>
        </p:blipFill>
        <p:spPr bwMode="auto">
          <a:xfrm>
            <a:off x="684438" y="1772816"/>
            <a:ext cx="7492530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16528" y="415815"/>
            <a:ext cx="160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This is a Vertex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7628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365407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Copy last item in heap to top of heap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365407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Copy last item in heap to top of heap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365407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Copy last item in heap to top of heap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cxnSp>
        <p:nvCxnSpPr>
          <p:cNvPr id="35" name="Curved Connector 34"/>
          <p:cNvCxnSpPr/>
          <p:nvPr/>
        </p:nvCxnSpPr>
        <p:spPr>
          <a:xfrm flipH="1" flipV="1">
            <a:off x="4222460" y="947882"/>
            <a:ext cx="1296144" cy="3960440"/>
          </a:xfrm>
          <a:prstGeom prst="curvedConnector3">
            <a:avLst>
              <a:gd name="adj1" fmla="val -166215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365407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Copy last item in heap to top of heap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cxnSp>
        <p:nvCxnSpPr>
          <p:cNvPr id="36" name="Curved Connector 35"/>
          <p:cNvCxnSpPr>
            <a:stCxn id="77" idx="6"/>
            <a:endCxn id="22" idx="6"/>
          </p:cNvCxnSpPr>
          <p:nvPr/>
        </p:nvCxnSpPr>
        <p:spPr>
          <a:xfrm flipH="1" flipV="1">
            <a:off x="4222460" y="947882"/>
            <a:ext cx="1296144" cy="3960440"/>
          </a:xfrm>
          <a:prstGeom prst="curvedConnector3">
            <a:avLst>
              <a:gd name="adj1" fmla="val -166215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450660" cy="2022540"/>
            <a:chOff x="1331640" y="3284984"/>
            <a:chExt cx="1450660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5" name="Straight Connector 74"/>
            <p:cNvCxnSpPr>
              <a:stCxn id="73" idx="5"/>
              <a:endCxn id="77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241046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Delete last item in heap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392453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Compare current node with its  children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392453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Compare current node with its  children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386407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If greater then swap with smallest child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</a:t>
            </a:r>
            <a:endParaRPr lang="en-GB" dirty="0"/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386407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If greater then swap with smallest child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cxnSp>
        <p:nvCxnSpPr>
          <p:cNvPr id="36" name="Curved Connector 35"/>
          <p:cNvCxnSpPr>
            <a:stCxn id="22" idx="4"/>
            <a:endCxn id="40" idx="6"/>
          </p:cNvCxnSpPr>
          <p:nvPr/>
        </p:nvCxnSpPr>
        <p:spPr>
          <a:xfrm rot="5400000">
            <a:off x="2691244" y="1150108"/>
            <a:ext cx="1040958" cy="1434910"/>
          </a:xfrm>
          <a:prstGeom prst="curvedConnector2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84325" y="46483"/>
            <a:ext cx="128471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example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991" y="46483"/>
            <a:ext cx="304583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How can we compare objects?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621532" y="805177"/>
            <a:ext cx="3255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This is a Comparator for vertices</a:t>
            </a:r>
            <a:endParaRPr lang="en-GB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0" t="11333" r="24091" b="58069"/>
          <a:stretch/>
        </p:blipFill>
        <p:spPr bwMode="auto">
          <a:xfrm>
            <a:off x="251521" y="2132856"/>
            <a:ext cx="8721670" cy="2703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469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386407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If greater then swap with smallest child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cxnSp>
        <p:nvCxnSpPr>
          <p:cNvPr id="36" name="Curved Connector 35"/>
          <p:cNvCxnSpPr>
            <a:stCxn id="22" idx="4"/>
            <a:endCxn id="40" idx="6"/>
          </p:cNvCxnSpPr>
          <p:nvPr/>
        </p:nvCxnSpPr>
        <p:spPr>
          <a:xfrm rot="5400000">
            <a:off x="2691244" y="1150108"/>
            <a:ext cx="1040958" cy="1434910"/>
          </a:xfrm>
          <a:prstGeom prst="curvedConnector2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386407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If greater then swap with smallest child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1520" y="6165304"/>
            <a:ext cx="392453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Compare current node with its  children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386407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If greater then swap with smallest child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</a:t>
            </a:r>
            <a:endParaRPr lang="en-GB" dirty="0"/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386407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If greater then swap with smallest child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cxnSp>
        <p:nvCxnSpPr>
          <p:cNvPr id="35" name="Curved Connector 35"/>
          <p:cNvCxnSpPr>
            <a:stCxn id="67" idx="7"/>
            <a:endCxn id="40" idx="6"/>
          </p:cNvCxnSpPr>
          <p:nvPr/>
        </p:nvCxnSpPr>
        <p:spPr>
          <a:xfrm rot="16200000" flipV="1">
            <a:off x="2278923" y="2603388"/>
            <a:ext cx="1085873" cy="655181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386407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If greater then swap with smallest child</a:t>
            </a:r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cxnSp>
        <p:nvCxnSpPr>
          <p:cNvPr id="35" name="Curved Connector 35"/>
          <p:cNvCxnSpPr>
            <a:stCxn id="67" idx="7"/>
            <a:endCxn id="40" idx="6"/>
          </p:cNvCxnSpPr>
          <p:nvPr/>
        </p:nvCxnSpPr>
        <p:spPr>
          <a:xfrm rot="16200000" flipV="1">
            <a:off x="2278923" y="2603388"/>
            <a:ext cx="1085873" cy="655181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1520" y="6165304"/>
            <a:ext cx="392453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Compare current node with its  children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520" y="6165304"/>
            <a:ext cx="386407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If greater then swap with smallest child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520" y="6165304"/>
            <a:ext cx="386407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If greater then swap with smallest child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84325" y="46483"/>
            <a:ext cx="128471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example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991" y="46483"/>
            <a:ext cx="304583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How can we compare objects?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606822"/>
            <a:ext cx="469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Using the comparator to sort an array of Vertex</a:t>
            </a:r>
            <a:endParaRPr lang="en-GB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6" t="24231" r="29722" b="17500"/>
          <a:stretch/>
        </p:blipFill>
        <p:spPr bwMode="auto">
          <a:xfrm>
            <a:off x="827583" y="1484784"/>
            <a:ext cx="6870705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53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520" y="6165304"/>
            <a:ext cx="386407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If greater then swap with smallest child</a:t>
            </a:r>
            <a:endParaRPr lang="en-GB" dirty="0"/>
          </a:p>
        </p:txBody>
      </p:sp>
      <p:cxnSp>
        <p:nvCxnSpPr>
          <p:cNvPr id="35" name="Curved Connector 35"/>
          <p:cNvCxnSpPr>
            <a:stCxn id="71" idx="7"/>
            <a:endCxn id="67" idx="6"/>
          </p:cNvCxnSpPr>
          <p:nvPr/>
        </p:nvCxnSpPr>
        <p:spPr>
          <a:xfrm rot="16200000" flipV="1">
            <a:off x="2926995" y="4064549"/>
            <a:ext cx="941857" cy="325147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520" y="6165304"/>
            <a:ext cx="386407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If greater then swap with smallest child</a:t>
            </a:r>
            <a:endParaRPr lang="en-GB" dirty="0"/>
          </a:p>
        </p:txBody>
      </p:sp>
      <p:cxnSp>
        <p:nvCxnSpPr>
          <p:cNvPr id="35" name="Curved Connector 35"/>
          <p:cNvCxnSpPr>
            <a:stCxn id="71" idx="7"/>
            <a:endCxn id="67" idx="6"/>
          </p:cNvCxnSpPr>
          <p:nvPr/>
        </p:nvCxnSpPr>
        <p:spPr>
          <a:xfrm rot="16200000" flipV="1">
            <a:off x="2926995" y="4064549"/>
            <a:ext cx="941857" cy="325147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656" y="548680"/>
            <a:ext cx="586564" cy="798404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7-Point Star 34"/>
          <p:cNvSpPr/>
          <p:nvPr/>
        </p:nvSpPr>
        <p:spPr>
          <a:xfrm>
            <a:off x="1331640" y="476672"/>
            <a:ext cx="864096" cy="864096"/>
          </a:xfrm>
          <a:prstGeom prst="star7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165304"/>
            <a:ext cx="140750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Return result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4408" y="188640"/>
            <a:ext cx="6864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heap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0"/>
            <a:ext cx="304673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removal from a heap</a:t>
            </a:r>
          </a:p>
        </p:txBody>
      </p:sp>
      <p:sp>
        <p:nvSpPr>
          <p:cNvPr id="22" name="Oval 21"/>
          <p:cNvSpPr/>
          <p:nvPr/>
        </p:nvSpPr>
        <p:spPr>
          <a:xfrm>
            <a:off x="3635896" y="54868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0" name="Oval 5"/>
          <p:cNvSpPr/>
          <p:nvPr/>
        </p:nvSpPr>
        <p:spPr>
          <a:xfrm>
            <a:off x="1907704" y="1988840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cxnSp>
        <p:nvCxnSpPr>
          <p:cNvPr id="25" name="Straight Connector 24"/>
          <p:cNvCxnSpPr>
            <a:stCxn id="22" idx="5"/>
            <a:endCxn id="32" idx="1"/>
          </p:cNvCxnSpPr>
          <p:nvPr/>
        </p:nvCxnSpPr>
        <p:spPr>
          <a:xfrm>
            <a:off x="4136560" y="1230161"/>
            <a:ext cx="1313428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40" idx="7"/>
          </p:cNvCxnSpPr>
          <p:nvPr/>
        </p:nvCxnSpPr>
        <p:spPr>
          <a:xfrm flipH="1">
            <a:off x="2408368" y="1230161"/>
            <a:ext cx="1313428" cy="8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"/>
          <p:cNvSpPr/>
          <p:nvPr/>
        </p:nvSpPr>
        <p:spPr>
          <a:xfrm>
            <a:off x="5364088" y="1916832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467544" y="3356992"/>
            <a:ext cx="1450660" cy="2022540"/>
            <a:chOff x="1331640" y="3284984"/>
            <a:chExt cx="1450660" cy="2022540"/>
          </a:xfrm>
        </p:grpSpPr>
        <p:sp>
          <p:nvSpPr>
            <p:cNvPr id="48" name="Oval 47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sp>
          <p:nvSpPr>
            <p:cNvPr id="49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cxnSp>
          <p:nvCxnSpPr>
            <p:cNvPr id="50" name="Straight Connector 49"/>
            <p:cNvCxnSpPr>
              <a:stCxn id="48" idx="5"/>
              <a:endCxn id="63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25</a:t>
              </a:r>
              <a:endParaRPr lang="en-GB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2195736" y="3356992"/>
            <a:ext cx="1450660" cy="2022540"/>
            <a:chOff x="1331640" y="3284984"/>
            <a:chExt cx="1450660" cy="2022540"/>
          </a:xfrm>
        </p:grpSpPr>
        <p:sp>
          <p:nvSpPr>
            <p:cNvPr id="67" name="Oval 66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  <p:sp>
          <p:nvSpPr>
            <p:cNvPr id="68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cxnSp>
          <p:nvCxnSpPr>
            <p:cNvPr id="69" name="Straight Connector 68"/>
            <p:cNvCxnSpPr>
              <a:stCxn id="67" idx="5"/>
              <a:endCxn id="71" idx="0"/>
            </p:cNvCxnSpPr>
            <p:nvPr/>
          </p:nvCxnSpPr>
          <p:spPr>
            <a:xfrm>
              <a:off x="2285353" y="3966465"/>
              <a:ext cx="203665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3"/>
              <a:endCxn id="68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5"/>
            <p:cNvSpPr/>
            <p:nvPr/>
          </p:nvSpPr>
          <p:spPr>
            <a:xfrm>
              <a:off x="2195736" y="4509120"/>
              <a:ext cx="586564" cy="798404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</p:grpSp>
      <p:grpSp>
        <p:nvGrpSpPr>
          <p:cNvPr id="5" name="Group 71"/>
          <p:cNvGrpSpPr/>
          <p:nvPr/>
        </p:nvGrpSpPr>
        <p:grpSpPr>
          <a:xfrm>
            <a:off x="4067944" y="3284984"/>
            <a:ext cx="1039613" cy="2022540"/>
            <a:chOff x="1331640" y="3284984"/>
            <a:chExt cx="1039613" cy="2022540"/>
          </a:xfrm>
        </p:grpSpPr>
        <p:sp>
          <p:nvSpPr>
            <p:cNvPr id="73" name="Oval 72"/>
            <p:cNvSpPr/>
            <p:nvPr/>
          </p:nvSpPr>
          <p:spPr>
            <a:xfrm>
              <a:off x="1784689" y="3284984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74" name="Oval 5"/>
            <p:cNvSpPr/>
            <p:nvPr/>
          </p:nvSpPr>
          <p:spPr>
            <a:xfrm>
              <a:off x="1331640" y="4509120"/>
              <a:ext cx="586564" cy="798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76" name="Straight Connector 75"/>
            <p:cNvCxnSpPr>
              <a:stCxn id="73" idx="3"/>
              <a:endCxn id="74" idx="0"/>
            </p:cNvCxnSpPr>
            <p:nvPr/>
          </p:nvCxnSpPr>
          <p:spPr>
            <a:xfrm flipH="1">
              <a:off x="1624922" y="3966465"/>
              <a:ext cx="245667" cy="542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6249185" y="3284984"/>
            <a:ext cx="586564" cy="798404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</a:t>
            </a:r>
            <a:endParaRPr lang="en-GB" dirty="0"/>
          </a:p>
        </p:txBody>
      </p:sp>
      <p:cxnSp>
        <p:nvCxnSpPr>
          <p:cNvPr id="89" name="Straight Connector 88"/>
          <p:cNvCxnSpPr>
            <a:stCxn id="67" idx="1"/>
            <a:endCxn id="40" idx="5"/>
          </p:cNvCxnSpPr>
          <p:nvPr/>
        </p:nvCxnSpPr>
        <p:spPr>
          <a:xfrm flipH="1" flipV="1">
            <a:off x="2408368" y="2670321"/>
            <a:ext cx="32631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8" idx="7"/>
            <a:endCxn id="40" idx="3"/>
          </p:cNvCxnSpPr>
          <p:nvPr/>
        </p:nvCxnSpPr>
        <p:spPr>
          <a:xfrm flipV="1">
            <a:off x="1421257" y="2670321"/>
            <a:ext cx="572347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3"/>
            <a:endCxn id="73" idx="7"/>
          </p:cNvCxnSpPr>
          <p:nvPr/>
        </p:nvCxnSpPr>
        <p:spPr>
          <a:xfrm flipH="1">
            <a:off x="5021657" y="2598313"/>
            <a:ext cx="428331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2" idx="5"/>
            <a:endCxn id="79" idx="1"/>
          </p:cNvCxnSpPr>
          <p:nvPr/>
        </p:nvCxnSpPr>
        <p:spPr>
          <a:xfrm>
            <a:off x="5864752" y="2598313"/>
            <a:ext cx="470333" cy="8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03848" y="5733256"/>
            <a:ext cx="1843774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4000" dirty="0" smtClean="0"/>
              <a:t>Done </a:t>
            </a:r>
            <a:r>
              <a:rPr lang="en-GB" sz="4000" dirty="0" smtClean="0">
                <a:sym typeface="Wingdings" pitchFamily="2" charset="2"/>
              </a:rPr>
              <a:t>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2132856"/>
            <a:ext cx="68902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i="1" dirty="0" err="1"/>
              <a:t>u</a:t>
            </a:r>
            <a:r>
              <a:rPr lang="en-GB" sz="2400" b="1" i="1" dirty="0" err="1" smtClean="0"/>
              <a:t>pheap</a:t>
            </a:r>
            <a:r>
              <a:rPr lang="en-GB" sz="2400" b="1" i="1" dirty="0" smtClean="0"/>
              <a:t> bubbling: </a:t>
            </a:r>
            <a:r>
              <a:rPr lang="en-GB" sz="2400" dirty="0" smtClean="0"/>
              <a:t>when we add to the heap</a:t>
            </a:r>
          </a:p>
          <a:p>
            <a:endParaRPr lang="en-GB" sz="2400" dirty="0"/>
          </a:p>
          <a:p>
            <a:endParaRPr lang="en-GB" sz="2400" dirty="0" smtClean="0"/>
          </a:p>
          <a:p>
            <a:r>
              <a:rPr lang="en-GB" sz="2400" b="1" i="1" dirty="0" err="1"/>
              <a:t>d</a:t>
            </a:r>
            <a:r>
              <a:rPr lang="en-GB" sz="2400" b="1" i="1" dirty="0" err="1" smtClean="0"/>
              <a:t>ownheap</a:t>
            </a:r>
            <a:r>
              <a:rPr lang="en-GB" sz="2400" b="1" i="1" dirty="0" smtClean="0"/>
              <a:t> bubbling</a:t>
            </a:r>
            <a:r>
              <a:rPr lang="en-GB" sz="2400" dirty="0" smtClean="0"/>
              <a:t>: when we remove from the heap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188640"/>
            <a:ext cx="189718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What we just saw</a:t>
            </a:r>
            <a:endParaRPr lang="en-GB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6309320"/>
            <a:ext cx="401468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Add and remove are O(log(n)) processes</a:t>
            </a:r>
            <a:endParaRPr lang="en-GB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7744" y="3068960"/>
            <a:ext cx="432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pic>
        <p:nvPicPr>
          <p:cNvPr id="3" name="Picture 2" descr="mouse-mission-impossible"/>
          <p:cNvPicPr>
            <a:picLocks noChangeAspect="1" noChangeArrowheads="1"/>
          </p:cNvPicPr>
          <p:nvPr/>
        </p:nvPicPr>
        <p:blipFill>
          <a:blip r:embed="rId2" cstate="print"/>
          <a:srcRect l="14999" t="12038" r="26814" b="50000"/>
          <a:stretch>
            <a:fillRect/>
          </a:stretch>
        </p:blipFill>
        <p:spPr bwMode="auto">
          <a:xfrm>
            <a:off x="0" y="0"/>
            <a:ext cx="2493963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61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62" name="Rectangle 6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5" name="Straight Connector 64"/>
            <p:cNvCxnSpPr>
              <a:stCxn id="62" idx="2"/>
              <a:endCxn id="63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2" idx="2"/>
              <a:endCxn id="64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99" name="Rectangle 9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2" name="Straight Connector 101"/>
            <p:cNvCxnSpPr>
              <a:stCxn id="99" idx="2"/>
              <a:endCxn id="10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9" idx="2"/>
              <a:endCxn id="10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105" name="Rectangle 104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8" name="Straight Connector 107"/>
            <p:cNvCxnSpPr>
              <a:stCxn id="105" idx="2"/>
              <a:endCxn id="106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5" idx="2"/>
              <a:endCxn id="107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111" name="Rectangle 110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4" name="Straight Connector 113"/>
            <p:cNvCxnSpPr>
              <a:stCxn id="111" idx="2"/>
              <a:endCxn id="112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1" idx="2"/>
              <a:endCxn id="113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117" name="Rectangle 116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20" name="Straight Connector 119"/>
            <p:cNvCxnSpPr>
              <a:stCxn id="117" idx="2"/>
              <a:endCxn id="118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7" idx="2"/>
              <a:endCxn id="119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>
            <a:stCxn id="63" idx="2"/>
            <a:endCxn id="99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5" idx="0"/>
            <a:endCxn id="63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64" idx="2"/>
            <a:endCxn id="111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64" idx="2"/>
            <a:endCxn id="117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62" name="Rectangle 6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5" name="Straight Connector 64"/>
            <p:cNvCxnSpPr>
              <a:stCxn id="62" idx="2"/>
              <a:endCxn id="63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2" idx="2"/>
              <a:endCxn id="64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99" name="Rectangle 9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2" name="Straight Connector 101"/>
            <p:cNvCxnSpPr>
              <a:stCxn id="99" idx="2"/>
              <a:endCxn id="10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9" idx="2"/>
              <a:endCxn id="10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105" name="Rectangle 104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8" name="Straight Connector 107"/>
            <p:cNvCxnSpPr>
              <a:stCxn id="105" idx="2"/>
              <a:endCxn id="106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5" idx="2"/>
              <a:endCxn id="107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111" name="Rectangle 110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4" name="Straight Connector 113"/>
            <p:cNvCxnSpPr>
              <a:stCxn id="111" idx="2"/>
              <a:endCxn id="112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1" idx="2"/>
              <a:endCxn id="113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117" name="Rectangle 116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20" name="Straight Connector 119"/>
            <p:cNvCxnSpPr>
              <a:stCxn id="117" idx="2"/>
              <a:endCxn id="118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7" idx="2"/>
              <a:endCxn id="119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>
            <a:stCxn id="63" idx="2"/>
            <a:endCxn id="99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5" idx="0"/>
            <a:endCxn id="63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64" idx="2"/>
            <a:endCxn id="111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64" idx="2"/>
            <a:endCxn id="117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0" y="0"/>
            <a:ext cx="308084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Number the vertices as follows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62" name="Rectangle 6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</a:t>
              </a:r>
              <a:endParaRPr lang="en-GB" dirty="0"/>
            </a:p>
          </p:txBody>
        </p:sp>
        <p:cxnSp>
          <p:nvCxnSpPr>
            <p:cNvPr id="65" name="Straight Connector 64"/>
            <p:cNvCxnSpPr>
              <a:stCxn id="62" idx="2"/>
              <a:endCxn id="63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2" idx="2"/>
              <a:endCxn id="64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99" name="Rectangle 9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</a:t>
              </a:r>
            </a:p>
          </p:txBody>
        </p:sp>
        <p:cxnSp>
          <p:nvCxnSpPr>
            <p:cNvPr id="102" name="Straight Connector 101"/>
            <p:cNvCxnSpPr>
              <a:stCxn id="99" idx="2"/>
              <a:endCxn id="10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9" idx="2"/>
              <a:endCxn id="10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105" name="Rectangle 104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10</a:t>
              </a:r>
              <a:endParaRPr lang="en-GB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108" name="Straight Connector 107"/>
            <p:cNvCxnSpPr>
              <a:stCxn id="105" idx="2"/>
              <a:endCxn id="106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5" idx="2"/>
              <a:endCxn id="107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111" name="Rectangle 110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  <p:cxnSp>
          <p:nvCxnSpPr>
            <p:cNvPr id="114" name="Straight Connector 113"/>
            <p:cNvCxnSpPr>
              <a:stCxn id="111" idx="2"/>
              <a:endCxn id="112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1" idx="2"/>
              <a:endCxn id="113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117" name="Rectangle 116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cxnSp>
          <p:nvCxnSpPr>
            <p:cNvPr id="120" name="Straight Connector 119"/>
            <p:cNvCxnSpPr>
              <a:stCxn id="117" idx="2"/>
              <a:endCxn id="118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7" idx="2"/>
              <a:endCxn id="119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>
            <a:stCxn id="63" idx="2"/>
            <a:endCxn id="99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5" idx="0"/>
            <a:endCxn id="63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64" idx="2"/>
            <a:endCxn id="111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64" idx="2"/>
            <a:endCxn id="117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0" y="0"/>
            <a:ext cx="308084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Number the vertices as follows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84325" y="46483"/>
            <a:ext cx="128471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example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991" y="46483"/>
            <a:ext cx="304583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How can we compare objects?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0" t="13462" r="45724" b="59615"/>
          <a:stretch/>
        </p:blipFill>
        <p:spPr bwMode="auto">
          <a:xfrm>
            <a:off x="2195736" y="2204864"/>
            <a:ext cx="4375053" cy="1969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11760" y="940078"/>
            <a:ext cx="243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Another example: a Car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9492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62" name="Rectangle 6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</a:t>
              </a:r>
              <a:endParaRPr lang="en-GB" dirty="0"/>
            </a:p>
          </p:txBody>
        </p:sp>
        <p:cxnSp>
          <p:nvCxnSpPr>
            <p:cNvPr id="65" name="Straight Connector 64"/>
            <p:cNvCxnSpPr>
              <a:stCxn id="62" idx="2"/>
              <a:endCxn id="63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2" idx="2"/>
              <a:endCxn id="64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99" name="Rectangle 9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</a:t>
              </a:r>
            </a:p>
          </p:txBody>
        </p:sp>
        <p:cxnSp>
          <p:nvCxnSpPr>
            <p:cNvPr id="102" name="Straight Connector 101"/>
            <p:cNvCxnSpPr>
              <a:stCxn id="99" idx="2"/>
              <a:endCxn id="10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9" idx="2"/>
              <a:endCxn id="10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105" name="Rectangle 104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10</a:t>
              </a:r>
              <a:endParaRPr lang="en-GB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108" name="Straight Connector 107"/>
            <p:cNvCxnSpPr>
              <a:stCxn id="105" idx="2"/>
              <a:endCxn id="106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5" idx="2"/>
              <a:endCxn id="107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111" name="Rectangle 110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  <p:cxnSp>
          <p:nvCxnSpPr>
            <p:cNvPr id="114" name="Straight Connector 113"/>
            <p:cNvCxnSpPr>
              <a:stCxn id="111" idx="2"/>
              <a:endCxn id="112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1" idx="2"/>
              <a:endCxn id="113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117" name="Rectangle 116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cxnSp>
          <p:nvCxnSpPr>
            <p:cNvPr id="120" name="Straight Connector 119"/>
            <p:cNvCxnSpPr>
              <a:stCxn id="117" idx="2"/>
              <a:endCxn id="118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7" idx="2"/>
              <a:endCxn id="119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>
            <a:stCxn id="63" idx="2"/>
            <a:endCxn id="99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5" idx="0"/>
            <a:endCxn id="63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64" idx="2"/>
            <a:endCxn id="111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64" idx="2"/>
            <a:endCxn id="117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0" y="0"/>
            <a:ext cx="308084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Number the vertices as follows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827584" y="4725144"/>
            <a:ext cx="311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Note: </a:t>
            </a:r>
            <a:r>
              <a:rPr lang="en-GB" b="1" i="1" dirty="0" smtClean="0"/>
              <a:t>parent </a:t>
            </a:r>
            <a:r>
              <a:rPr lang="en-GB" dirty="0" smtClean="0"/>
              <a:t>of node </a:t>
            </a:r>
            <a:r>
              <a:rPr lang="en-GB" dirty="0" err="1" smtClean="0"/>
              <a:t>i</a:t>
            </a:r>
            <a:r>
              <a:rPr lang="en-GB" dirty="0" smtClean="0"/>
              <a:t> is </a:t>
            </a:r>
            <a:r>
              <a:rPr lang="en-GB" dirty="0" err="1" smtClean="0"/>
              <a:t>i</a:t>
            </a:r>
            <a:r>
              <a:rPr lang="en-GB" dirty="0" smtClean="0"/>
              <a:t>/2 ....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62" name="Rectangle 6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</a:t>
              </a:r>
              <a:endParaRPr lang="en-GB" dirty="0"/>
            </a:p>
          </p:txBody>
        </p:sp>
        <p:cxnSp>
          <p:nvCxnSpPr>
            <p:cNvPr id="65" name="Straight Connector 64"/>
            <p:cNvCxnSpPr>
              <a:stCxn id="62" idx="2"/>
              <a:endCxn id="63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2" idx="2"/>
              <a:endCxn id="64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99" name="Rectangle 9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</a:t>
              </a:r>
            </a:p>
          </p:txBody>
        </p:sp>
        <p:cxnSp>
          <p:nvCxnSpPr>
            <p:cNvPr id="102" name="Straight Connector 101"/>
            <p:cNvCxnSpPr>
              <a:stCxn id="99" idx="2"/>
              <a:endCxn id="10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9" idx="2"/>
              <a:endCxn id="10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105" name="Rectangle 104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10</a:t>
              </a:r>
              <a:endParaRPr lang="en-GB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108" name="Straight Connector 107"/>
            <p:cNvCxnSpPr>
              <a:stCxn id="105" idx="2"/>
              <a:endCxn id="106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5" idx="2"/>
              <a:endCxn id="107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111" name="Rectangle 110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  <p:cxnSp>
          <p:nvCxnSpPr>
            <p:cNvPr id="114" name="Straight Connector 113"/>
            <p:cNvCxnSpPr>
              <a:stCxn id="111" idx="2"/>
              <a:endCxn id="112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1" idx="2"/>
              <a:endCxn id="113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117" name="Rectangle 116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cxnSp>
          <p:nvCxnSpPr>
            <p:cNvPr id="120" name="Straight Connector 119"/>
            <p:cNvCxnSpPr>
              <a:stCxn id="117" idx="2"/>
              <a:endCxn id="118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7" idx="2"/>
              <a:endCxn id="119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>
            <a:stCxn id="63" idx="2"/>
            <a:endCxn id="99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5" idx="0"/>
            <a:endCxn id="63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64" idx="2"/>
            <a:endCxn id="111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64" idx="2"/>
            <a:endCxn id="117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0" y="0"/>
            <a:ext cx="308084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Number the vertices as follows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827584" y="4725144"/>
            <a:ext cx="311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Note: </a:t>
            </a:r>
            <a:r>
              <a:rPr lang="en-GB" b="1" i="1" dirty="0" smtClean="0"/>
              <a:t>parent</a:t>
            </a:r>
            <a:r>
              <a:rPr lang="en-GB" dirty="0" smtClean="0"/>
              <a:t> of node </a:t>
            </a:r>
            <a:r>
              <a:rPr lang="en-GB" dirty="0" err="1" smtClean="0"/>
              <a:t>i</a:t>
            </a:r>
            <a:r>
              <a:rPr lang="en-GB" dirty="0" smtClean="0"/>
              <a:t> is </a:t>
            </a:r>
            <a:r>
              <a:rPr lang="en-GB" dirty="0" err="1" smtClean="0"/>
              <a:t>i</a:t>
            </a:r>
            <a:r>
              <a:rPr lang="en-GB" dirty="0" smtClean="0"/>
              <a:t>/2 ....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62" name="Rectangle 6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</a:t>
              </a:r>
              <a:endParaRPr lang="en-GB" dirty="0"/>
            </a:p>
          </p:txBody>
        </p:sp>
        <p:cxnSp>
          <p:nvCxnSpPr>
            <p:cNvPr id="65" name="Straight Connector 64"/>
            <p:cNvCxnSpPr>
              <a:stCxn id="62" idx="2"/>
              <a:endCxn id="63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2" idx="2"/>
              <a:endCxn id="64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99" name="Rectangle 9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</a:t>
              </a:r>
            </a:p>
          </p:txBody>
        </p:sp>
        <p:cxnSp>
          <p:nvCxnSpPr>
            <p:cNvPr id="102" name="Straight Connector 101"/>
            <p:cNvCxnSpPr>
              <a:stCxn id="99" idx="2"/>
              <a:endCxn id="10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9" idx="2"/>
              <a:endCxn id="10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105" name="Rectangle 104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10</a:t>
              </a:r>
              <a:endParaRPr lang="en-GB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108" name="Straight Connector 107"/>
            <p:cNvCxnSpPr>
              <a:stCxn id="105" idx="2"/>
              <a:endCxn id="106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5" idx="2"/>
              <a:endCxn id="107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111" name="Rectangle 110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  <p:cxnSp>
          <p:nvCxnSpPr>
            <p:cNvPr id="114" name="Straight Connector 113"/>
            <p:cNvCxnSpPr>
              <a:stCxn id="111" idx="2"/>
              <a:endCxn id="112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1" idx="2"/>
              <a:endCxn id="113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117" name="Rectangle 116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cxnSp>
          <p:nvCxnSpPr>
            <p:cNvPr id="120" name="Straight Connector 119"/>
            <p:cNvCxnSpPr>
              <a:stCxn id="117" idx="2"/>
              <a:endCxn id="118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7" idx="2"/>
              <a:endCxn id="119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>
            <a:stCxn id="63" idx="2"/>
            <a:endCxn id="99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5" idx="0"/>
            <a:endCxn id="63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64" idx="2"/>
            <a:endCxn id="111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64" idx="2"/>
            <a:endCxn id="117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0" y="0"/>
            <a:ext cx="308084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Number the vertices as follows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827584" y="4725144"/>
            <a:ext cx="311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Note: </a:t>
            </a:r>
            <a:r>
              <a:rPr lang="en-GB" b="1" i="1" dirty="0" smtClean="0"/>
              <a:t>parent </a:t>
            </a:r>
            <a:r>
              <a:rPr lang="en-GB" dirty="0" smtClean="0"/>
              <a:t>of node </a:t>
            </a:r>
            <a:r>
              <a:rPr lang="en-GB" dirty="0" err="1" smtClean="0"/>
              <a:t>i</a:t>
            </a:r>
            <a:r>
              <a:rPr lang="en-GB" dirty="0" smtClean="0"/>
              <a:t> is </a:t>
            </a:r>
            <a:r>
              <a:rPr lang="en-GB" dirty="0" err="1" smtClean="0"/>
              <a:t>i</a:t>
            </a:r>
            <a:r>
              <a:rPr lang="en-GB" dirty="0" smtClean="0"/>
              <a:t>/2 ....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62" name="Rectangle 6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</a:t>
              </a:r>
              <a:endParaRPr lang="en-GB" dirty="0"/>
            </a:p>
          </p:txBody>
        </p:sp>
        <p:cxnSp>
          <p:nvCxnSpPr>
            <p:cNvPr id="65" name="Straight Connector 64"/>
            <p:cNvCxnSpPr>
              <a:stCxn id="62" idx="2"/>
              <a:endCxn id="63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2" idx="2"/>
              <a:endCxn id="64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99" name="Rectangle 9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</a:t>
              </a:r>
            </a:p>
          </p:txBody>
        </p:sp>
        <p:cxnSp>
          <p:nvCxnSpPr>
            <p:cNvPr id="102" name="Straight Connector 101"/>
            <p:cNvCxnSpPr>
              <a:stCxn id="99" idx="2"/>
              <a:endCxn id="10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9" idx="2"/>
              <a:endCxn id="10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105" name="Rectangle 104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10</a:t>
              </a:r>
              <a:endParaRPr lang="en-GB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108" name="Straight Connector 107"/>
            <p:cNvCxnSpPr>
              <a:stCxn id="105" idx="2"/>
              <a:endCxn id="106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5" idx="2"/>
              <a:endCxn id="107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111" name="Rectangle 110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  <p:cxnSp>
          <p:nvCxnSpPr>
            <p:cNvPr id="114" name="Straight Connector 113"/>
            <p:cNvCxnSpPr>
              <a:stCxn id="111" idx="2"/>
              <a:endCxn id="112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1" idx="2"/>
              <a:endCxn id="113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117" name="Rectangle 116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cxnSp>
          <p:nvCxnSpPr>
            <p:cNvPr id="120" name="Straight Connector 119"/>
            <p:cNvCxnSpPr>
              <a:stCxn id="117" idx="2"/>
              <a:endCxn id="118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7" idx="2"/>
              <a:endCxn id="119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>
            <a:stCxn id="63" idx="2"/>
            <a:endCxn id="99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5" idx="0"/>
            <a:endCxn id="63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64" idx="2"/>
            <a:endCxn id="111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64" idx="2"/>
            <a:endCxn id="117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0" y="0"/>
            <a:ext cx="308084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Number the vertices as follows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827584" y="4725144"/>
            <a:ext cx="2525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Note: </a:t>
            </a:r>
            <a:r>
              <a:rPr lang="en-GB" b="1" i="1" dirty="0" smtClean="0"/>
              <a:t>left child </a:t>
            </a:r>
            <a:r>
              <a:rPr lang="en-GB" dirty="0" smtClean="0"/>
              <a:t>of </a:t>
            </a:r>
            <a:r>
              <a:rPr lang="en-GB" dirty="0" err="1" smtClean="0"/>
              <a:t>i</a:t>
            </a:r>
            <a:r>
              <a:rPr lang="en-GB" dirty="0" smtClean="0"/>
              <a:t> is i×2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62" name="Rectangle 6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</a:t>
              </a:r>
              <a:endParaRPr lang="en-GB" dirty="0"/>
            </a:p>
          </p:txBody>
        </p:sp>
        <p:cxnSp>
          <p:nvCxnSpPr>
            <p:cNvPr id="65" name="Straight Connector 64"/>
            <p:cNvCxnSpPr>
              <a:stCxn id="62" idx="2"/>
              <a:endCxn id="63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2" idx="2"/>
              <a:endCxn id="64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99" name="Rectangle 9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</a:t>
              </a:r>
            </a:p>
          </p:txBody>
        </p:sp>
        <p:cxnSp>
          <p:nvCxnSpPr>
            <p:cNvPr id="102" name="Straight Connector 101"/>
            <p:cNvCxnSpPr>
              <a:stCxn id="99" idx="2"/>
              <a:endCxn id="10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9" idx="2"/>
              <a:endCxn id="10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105" name="Rectangle 104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10</a:t>
              </a:r>
              <a:endParaRPr lang="en-GB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108" name="Straight Connector 107"/>
            <p:cNvCxnSpPr>
              <a:stCxn id="105" idx="2"/>
              <a:endCxn id="106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5" idx="2"/>
              <a:endCxn id="107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111" name="Rectangle 110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  <p:cxnSp>
          <p:nvCxnSpPr>
            <p:cNvPr id="114" name="Straight Connector 113"/>
            <p:cNvCxnSpPr>
              <a:stCxn id="111" idx="2"/>
              <a:endCxn id="112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1" idx="2"/>
              <a:endCxn id="113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117" name="Rectangle 116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cxnSp>
          <p:nvCxnSpPr>
            <p:cNvPr id="120" name="Straight Connector 119"/>
            <p:cNvCxnSpPr>
              <a:stCxn id="117" idx="2"/>
              <a:endCxn id="118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7" idx="2"/>
              <a:endCxn id="119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>
            <a:stCxn id="63" idx="2"/>
            <a:endCxn id="99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5" idx="0"/>
            <a:endCxn id="63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64" idx="2"/>
            <a:endCxn id="111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64" idx="2"/>
            <a:endCxn id="117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0" y="0"/>
            <a:ext cx="308084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Number the vertices as follows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827584" y="4725144"/>
            <a:ext cx="319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Note: </a:t>
            </a:r>
            <a:r>
              <a:rPr lang="en-GB" b="1" i="1" dirty="0" smtClean="0"/>
              <a:t>right child </a:t>
            </a:r>
            <a:r>
              <a:rPr lang="en-GB" dirty="0" smtClean="0"/>
              <a:t>of </a:t>
            </a:r>
            <a:r>
              <a:rPr lang="en-GB" dirty="0" err="1" smtClean="0"/>
              <a:t>i</a:t>
            </a:r>
            <a:r>
              <a:rPr lang="en-GB" dirty="0" smtClean="0"/>
              <a:t> is (i×2) +1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62" name="Rectangle 6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</a:t>
              </a:r>
              <a:endParaRPr lang="en-GB" dirty="0"/>
            </a:p>
          </p:txBody>
        </p:sp>
        <p:cxnSp>
          <p:nvCxnSpPr>
            <p:cNvPr id="65" name="Straight Connector 64"/>
            <p:cNvCxnSpPr>
              <a:stCxn id="62" idx="2"/>
              <a:endCxn id="63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2" idx="2"/>
              <a:endCxn id="64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99" name="Rectangle 9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</a:t>
              </a:r>
            </a:p>
          </p:txBody>
        </p:sp>
        <p:cxnSp>
          <p:nvCxnSpPr>
            <p:cNvPr id="102" name="Straight Connector 101"/>
            <p:cNvCxnSpPr>
              <a:stCxn id="99" idx="2"/>
              <a:endCxn id="10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9" idx="2"/>
              <a:endCxn id="10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105" name="Rectangle 104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10</a:t>
              </a:r>
              <a:endParaRPr lang="en-GB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108" name="Straight Connector 107"/>
            <p:cNvCxnSpPr>
              <a:stCxn id="105" idx="2"/>
              <a:endCxn id="106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5" idx="2"/>
              <a:endCxn id="107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111" name="Rectangle 110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  <p:cxnSp>
          <p:nvCxnSpPr>
            <p:cNvPr id="114" name="Straight Connector 113"/>
            <p:cNvCxnSpPr>
              <a:stCxn id="111" idx="2"/>
              <a:endCxn id="112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1" idx="2"/>
              <a:endCxn id="113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117" name="Rectangle 116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cxnSp>
          <p:nvCxnSpPr>
            <p:cNvPr id="120" name="Straight Connector 119"/>
            <p:cNvCxnSpPr>
              <a:stCxn id="117" idx="2"/>
              <a:endCxn id="118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7" idx="2"/>
              <a:endCxn id="119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>
            <a:stCxn id="63" idx="2"/>
            <a:endCxn id="99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5" idx="0"/>
            <a:endCxn id="63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64" idx="2"/>
            <a:endCxn id="111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64" idx="2"/>
            <a:endCxn id="117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2411760" y="4293096"/>
            <a:ext cx="369466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Represent as a one </a:t>
            </a:r>
            <a:r>
              <a:rPr lang="en-GB" i="1" dirty="0" smtClean="0"/>
              <a:t>dimensional</a:t>
            </a:r>
            <a:r>
              <a:rPr lang="en-GB" dirty="0" smtClean="0"/>
              <a:t> array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62" name="Rectangle 6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</a:t>
              </a:r>
              <a:endParaRPr lang="en-GB" dirty="0"/>
            </a:p>
          </p:txBody>
        </p:sp>
        <p:cxnSp>
          <p:nvCxnSpPr>
            <p:cNvPr id="65" name="Straight Connector 64"/>
            <p:cNvCxnSpPr>
              <a:stCxn id="62" idx="2"/>
              <a:endCxn id="63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2" idx="2"/>
              <a:endCxn id="64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99" name="Rectangle 9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</a:t>
              </a:r>
            </a:p>
          </p:txBody>
        </p:sp>
        <p:cxnSp>
          <p:nvCxnSpPr>
            <p:cNvPr id="102" name="Straight Connector 101"/>
            <p:cNvCxnSpPr>
              <a:stCxn id="99" idx="2"/>
              <a:endCxn id="10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9" idx="2"/>
              <a:endCxn id="10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105" name="Rectangle 104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10</a:t>
              </a:r>
              <a:endParaRPr lang="en-GB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108" name="Straight Connector 107"/>
            <p:cNvCxnSpPr>
              <a:stCxn id="105" idx="2"/>
              <a:endCxn id="106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5" idx="2"/>
              <a:endCxn id="107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111" name="Rectangle 110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  <p:cxnSp>
          <p:nvCxnSpPr>
            <p:cNvPr id="114" name="Straight Connector 113"/>
            <p:cNvCxnSpPr>
              <a:stCxn id="111" idx="2"/>
              <a:endCxn id="112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1" idx="2"/>
              <a:endCxn id="113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117" name="Rectangle 116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cxnSp>
          <p:nvCxnSpPr>
            <p:cNvPr id="120" name="Straight Connector 119"/>
            <p:cNvCxnSpPr>
              <a:stCxn id="117" idx="2"/>
              <a:endCxn id="118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7" idx="2"/>
              <a:endCxn id="119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>
            <a:stCxn id="63" idx="2"/>
            <a:endCxn id="99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5" idx="0"/>
            <a:endCxn id="63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64" idx="2"/>
            <a:endCxn id="111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64" idx="2"/>
            <a:endCxn id="117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0" y="0"/>
            <a:ext cx="384214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Represent as a one </a:t>
            </a:r>
            <a:r>
              <a:rPr lang="en-GB" i="1" dirty="0" smtClean="0"/>
              <a:t>dimensional</a:t>
            </a:r>
            <a:r>
              <a:rPr lang="en-GB" dirty="0" smtClean="0"/>
              <a:t> array </a:t>
            </a:r>
            <a:r>
              <a:rPr lang="en-GB" b="1" i="1" dirty="0" smtClean="0"/>
              <a:t>S</a:t>
            </a:r>
            <a:endParaRPr lang="en-GB" b="1" i="1" dirty="0"/>
          </a:p>
        </p:txBody>
      </p:sp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62" name="Rectangle 6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</a:t>
              </a:r>
              <a:endParaRPr lang="en-GB" dirty="0"/>
            </a:p>
          </p:txBody>
        </p:sp>
        <p:cxnSp>
          <p:nvCxnSpPr>
            <p:cNvPr id="65" name="Straight Connector 64"/>
            <p:cNvCxnSpPr>
              <a:stCxn id="62" idx="2"/>
              <a:endCxn id="63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2" idx="2"/>
              <a:endCxn id="64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99" name="Rectangle 9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</a:t>
              </a:r>
            </a:p>
          </p:txBody>
        </p:sp>
        <p:cxnSp>
          <p:nvCxnSpPr>
            <p:cNvPr id="102" name="Straight Connector 101"/>
            <p:cNvCxnSpPr>
              <a:stCxn id="99" idx="2"/>
              <a:endCxn id="10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9" idx="2"/>
              <a:endCxn id="10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105" name="Rectangle 104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10</a:t>
              </a:r>
              <a:endParaRPr lang="en-GB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11</a:t>
              </a:r>
              <a:endParaRPr lang="en-GB" dirty="0"/>
            </a:p>
          </p:txBody>
        </p:sp>
        <p:cxnSp>
          <p:nvCxnSpPr>
            <p:cNvPr id="108" name="Straight Connector 107"/>
            <p:cNvCxnSpPr>
              <a:stCxn id="105" idx="2"/>
              <a:endCxn id="106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5" idx="2"/>
              <a:endCxn id="107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111" name="Rectangle 110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12</a:t>
              </a:r>
              <a:endParaRPr lang="en-GB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13</a:t>
              </a:r>
              <a:endParaRPr lang="en-GB" dirty="0"/>
            </a:p>
          </p:txBody>
        </p:sp>
        <p:cxnSp>
          <p:nvCxnSpPr>
            <p:cNvPr id="114" name="Straight Connector 113"/>
            <p:cNvCxnSpPr>
              <a:stCxn id="111" idx="2"/>
              <a:endCxn id="112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1" idx="2"/>
              <a:endCxn id="113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117" name="Rectangle 116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14</a:t>
              </a:r>
              <a:endParaRPr lang="en-GB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15</a:t>
              </a:r>
              <a:endParaRPr lang="en-GB" dirty="0"/>
            </a:p>
          </p:txBody>
        </p:sp>
        <p:cxnSp>
          <p:nvCxnSpPr>
            <p:cNvPr id="120" name="Straight Connector 119"/>
            <p:cNvCxnSpPr>
              <a:stCxn id="117" idx="2"/>
              <a:endCxn id="118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7" idx="2"/>
              <a:endCxn id="119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>
            <a:stCxn id="63" idx="2"/>
            <a:endCxn id="99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5" idx="0"/>
            <a:endCxn id="63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64" idx="2"/>
            <a:endCxn id="111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64" idx="2"/>
            <a:endCxn id="117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0" y="0"/>
            <a:ext cx="384214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Represent as a one </a:t>
            </a:r>
            <a:r>
              <a:rPr lang="en-GB" i="1" dirty="0" smtClean="0"/>
              <a:t>dimensional</a:t>
            </a:r>
            <a:r>
              <a:rPr lang="en-GB" dirty="0" smtClean="0"/>
              <a:t> array </a:t>
            </a:r>
            <a:r>
              <a:rPr lang="en-GB" b="1" i="1" dirty="0" smtClean="0"/>
              <a:t>S</a:t>
            </a:r>
            <a:endParaRPr lang="en-GB" b="1" i="1" dirty="0"/>
          </a:p>
        </p:txBody>
      </p:sp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1763688" y="5589240"/>
            <a:ext cx="453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To simplify implementation we </a:t>
            </a:r>
            <a:r>
              <a:rPr lang="en-GB" b="1" i="1" dirty="0" smtClean="0"/>
              <a:t>do not </a:t>
            </a:r>
            <a:r>
              <a:rPr lang="en-GB" dirty="0" smtClean="0"/>
              <a:t>use S[0]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9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43608" y="5733256"/>
            <a:ext cx="6876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Require two integer variables,  </a:t>
            </a:r>
            <a:r>
              <a:rPr lang="en-GB" b="1" i="1" dirty="0" smtClean="0"/>
              <a:t>last</a:t>
            </a:r>
            <a:r>
              <a:rPr lang="en-GB" dirty="0" smtClean="0"/>
              <a:t> and </a:t>
            </a:r>
            <a:r>
              <a:rPr lang="en-GB" b="1" i="1" dirty="0" smtClean="0"/>
              <a:t>capacity</a:t>
            </a:r>
            <a:r>
              <a:rPr lang="en-GB" dirty="0" smtClean="0"/>
              <a:t> where last is initially  0</a:t>
            </a:r>
          </a:p>
          <a:p>
            <a:r>
              <a:rPr lang="en-GB" dirty="0" smtClean="0"/>
              <a:t>In our example </a:t>
            </a:r>
            <a:r>
              <a:rPr lang="en-GB" b="1" i="1" dirty="0" smtClean="0"/>
              <a:t>capacity</a:t>
            </a:r>
            <a:r>
              <a:rPr lang="en-GB" dirty="0" smtClean="0"/>
              <a:t> is 15</a:t>
            </a:r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0" y="0"/>
            <a:ext cx="384214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Represent as a one </a:t>
            </a:r>
            <a:r>
              <a:rPr lang="en-GB" i="1" dirty="0" smtClean="0"/>
              <a:t>dimensional</a:t>
            </a:r>
            <a:r>
              <a:rPr lang="en-GB" dirty="0" smtClean="0"/>
              <a:t> array </a:t>
            </a:r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0" y="0"/>
            <a:ext cx="384214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Represent as a one </a:t>
            </a:r>
            <a:r>
              <a:rPr lang="en-GB" i="1" dirty="0" smtClean="0"/>
              <a:t>dimensional</a:t>
            </a:r>
            <a:r>
              <a:rPr lang="en-GB" dirty="0" smtClean="0"/>
              <a:t> array </a:t>
            </a:r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76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0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84325" y="46483"/>
            <a:ext cx="128471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example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991" y="46483"/>
            <a:ext cx="304583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How can we compare objects?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411760" y="940078"/>
            <a:ext cx="246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This is a </a:t>
            </a:r>
            <a:r>
              <a:rPr lang="en-GB" b="1" dirty="0" err="1" smtClean="0"/>
              <a:t>CarComparator</a:t>
            </a:r>
            <a:endParaRPr lang="en-GB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4" t="12851" r="45737" b="62098"/>
          <a:stretch/>
        </p:blipFill>
        <p:spPr bwMode="auto">
          <a:xfrm>
            <a:off x="971600" y="1772816"/>
            <a:ext cx="6395821" cy="266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262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3131840" y="2996952"/>
            <a:ext cx="306417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Consider the following heap H</a:t>
            </a:r>
            <a:endParaRPr lang="en-GB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0" y="0"/>
            <a:ext cx="306417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Consider the following heap H</a:t>
            </a:r>
            <a:endParaRPr lang="en-GB" b="1" i="1" dirty="0"/>
          </a:p>
        </p:txBody>
      </p: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12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12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H.add</a:t>
            </a:r>
            <a:r>
              <a:rPr lang="en-GB" sz="2800" b="1" i="1" dirty="0" smtClean="0"/>
              <a:t>(6)</a:t>
            </a:r>
            <a:endParaRPr lang="en-GB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12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2012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/>
              <a:t>S[last+1] = 6</a:t>
            </a:r>
            <a:endParaRPr lang="en-GB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1087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/>
              <a:t>l</a:t>
            </a:r>
            <a:r>
              <a:rPr lang="en-GB" sz="2800" b="1" i="1" dirty="0" smtClean="0"/>
              <a:t>ast++</a:t>
            </a:r>
            <a:endParaRPr lang="en-GB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293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upheapBubble</a:t>
            </a:r>
            <a:r>
              <a:rPr lang="en-GB" sz="2800" b="1" i="1" dirty="0" smtClean="0"/>
              <a:t>(13)</a:t>
            </a:r>
            <a:endParaRPr lang="en-GB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293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upheapBubble</a:t>
            </a:r>
            <a:r>
              <a:rPr lang="en-GB" sz="2800" b="1" i="1" dirty="0" smtClean="0"/>
              <a:t>(13)</a:t>
            </a:r>
            <a:endParaRPr lang="en-GB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293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upheapBubble</a:t>
            </a:r>
            <a:r>
              <a:rPr lang="en-GB" sz="2800" b="1" i="1" dirty="0" smtClean="0"/>
              <a:t>(13)</a:t>
            </a:r>
            <a:endParaRPr lang="en-GB" sz="2800" b="1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3528" y="1196752"/>
            <a:ext cx="1571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S[6] &gt; S[13] ?</a:t>
            </a:r>
            <a:endParaRPr lang="en-GB" sz="2000" b="1" dirty="0"/>
          </a:p>
        </p:txBody>
      </p:sp>
      <p:sp>
        <p:nvSpPr>
          <p:cNvPr id="87" name="Up Arrow 86"/>
          <p:cNvSpPr/>
          <p:nvPr/>
        </p:nvSpPr>
        <p:spPr>
          <a:xfrm>
            <a:off x="3779912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Up Arrow 87"/>
          <p:cNvSpPr/>
          <p:nvPr/>
        </p:nvSpPr>
        <p:spPr>
          <a:xfrm>
            <a:off x="6804248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51520" y="692696"/>
            <a:ext cx="293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err="1" smtClean="0"/>
              <a:t>upheapBubble</a:t>
            </a:r>
            <a:r>
              <a:rPr lang="en-GB" sz="2800" b="1" i="1" dirty="0" smtClean="0"/>
              <a:t>(13)</a:t>
            </a:r>
            <a:endParaRPr lang="en-GB" sz="2800" b="1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3528" y="1196752"/>
            <a:ext cx="1878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s</a:t>
            </a:r>
            <a:r>
              <a:rPr lang="en-GB" sz="2000" b="1" dirty="0" smtClean="0"/>
              <a:t>wap S[6] S[13] </a:t>
            </a:r>
            <a:endParaRPr lang="en-GB" sz="2000" b="1" dirty="0"/>
          </a:p>
        </p:txBody>
      </p:sp>
      <p:sp>
        <p:nvSpPr>
          <p:cNvPr id="87" name="Up Arrow 86"/>
          <p:cNvSpPr/>
          <p:nvPr/>
        </p:nvSpPr>
        <p:spPr>
          <a:xfrm>
            <a:off x="3779912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Up Arrow 87"/>
          <p:cNvSpPr/>
          <p:nvPr/>
        </p:nvSpPr>
        <p:spPr>
          <a:xfrm>
            <a:off x="6804248" y="5301208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818713" y="0"/>
            <a:ext cx="43252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An implementation of a Heap data structure</a:t>
            </a:r>
            <a:endParaRPr lang="en-GB" dirty="0"/>
          </a:p>
        </p:txBody>
      </p:sp>
      <p:grpSp>
        <p:nvGrpSpPr>
          <p:cNvPr id="2" name="Group 60"/>
          <p:cNvGrpSpPr/>
          <p:nvPr/>
        </p:nvGrpSpPr>
        <p:grpSpPr>
          <a:xfrm>
            <a:off x="2195736" y="908720"/>
            <a:ext cx="4230470" cy="1152128"/>
            <a:chOff x="1883701" y="2492896"/>
            <a:chExt cx="5640627" cy="1152128"/>
          </a:xfrm>
        </p:grpSpPr>
        <p:sp>
          <p:nvSpPr>
            <p:cNvPr id="40" name="Rectangle 39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83701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1297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 flipH="1">
              <a:off x="2207737" y="2924944"/>
              <a:ext cx="24002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2"/>
              <a:endCxn id="42" idx="0"/>
            </p:cNvCxnSpPr>
            <p:nvPr/>
          </p:nvCxnSpPr>
          <p:spPr>
            <a:xfrm>
              <a:off x="4608004" y="2924944"/>
              <a:ext cx="259228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7"/>
          <p:cNvGrpSpPr/>
          <p:nvPr/>
        </p:nvGrpSpPr>
        <p:grpSpPr>
          <a:xfrm>
            <a:off x="683568" y="2492896"/>
            <a:ext cx="1728192" cy="1080120"/>
            <a:chOff x="3419872" y="2492896"/>
            <a:chExt cx="2304256" cy="1080120"/>
          </a:xfrm>
        </p:grpSpPr>
        <p:sp>
          <p:nvSpPr>
            <p:cNvPr id="46" name="Rectangle 45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17</a:t>
              </a:r>
              <a:endParaRPr lang="en-GB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19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69</a:t>
              </a:r>
              <a:endParaRPr lang="en-GB" dirty="0"/>
            </a:p>
          </p:txBody>
        </p:sp>
        <p:cxnSp>
          <p:nvCxnSpPr>
            <p:cNvPr id="49" name="Straight Connector 48"/>
            <p:cNvCxnSpPr>
              <a:stCxn id="46" idx="2"/>
              <a:endCxn id="47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2"/>
              <a:endCxn id="48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3"/>
          <p:cNvGrpSpPr/>
          <p:nvPr/>
        </p:nvGrpSpPr>
        <p:grpSpPr>
          <a:xfrm>
            <a:off x="2555776" y="2492896"/>
            <a:ext cx="1728192" cy="1080120"/>
            <a:chOff x="3419872" y="2492896"/>
            <a:chExt cx="2304256" cy="1080120"/>
          </a:xfrm>
        </p:grpSpPr>
        <p:sp>
          <p:nvSpPr>
            <p:cNvPr id="52" name="Rectangle 51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26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32</a:t>
              </a:r>
              <a:endParaRPr lang="en-GB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93</a:t>
              </a:r>
              <a:endParaRPr lang="en-GB" dirty="0"/>
            </a:p>
          </p:txBody>
        </p:sp>
        <p:cxnSp>
          <p:nvCxnSpPr>
            <p:cNvPr id="55" name="Straight Connector 54"/>
            <p:cNvCxnSpPr>
              <a:stCxn id="52" idx="2"/>
              <a:endCxn id="53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2"/>
              <a:endCxn id="54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9"/>
          <p:cNvGrpSpPr/>
          <p:nvPr/>
        </p:nvGrpSpPr>
        <p:grpSpPr>
          <a:xfrm>
            <a:off x="4427984" y="2492896"/>
            <a:ext cx="1728192" cy="1080120"/>
            <a:chOff x="3419872" y="2492896"/>
            <a:chExt cx="2304256" cy="1080120"/>
          </a:xfrm>
        </p:grpSpPr>
        <p:sp>
          <p:nvSpPr>
            <p:cNvPr id="58" name="Rectangle 57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55</a:t>
              </a:r>
              <a:endParaRPr lang="en-GB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50</a:t>
              </a:r>
              <a:endParaRPr lang="en-GB" dirty="0"/>
            </a:p>
          </p:txBody>
        </p:sp>
        <p:cxnSp>
          <p:nvCxnSpPr>
            <p:cNvPr id="61" name="Straight Connector 60"/>
            <p:cNvCxnSpPr>
              <a:stCxn id="58" idx="2"/>
              <a:endCxn id="59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2"/>
              <a:endCxn id="60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5"/>
          <p:cNvGrpSpPr/>
          <p:nvPr/>
        </p:nvGrpSpPr>
        <p:grpSpPr>
          <a:xfrm>
            <a:off x="6300192" y="2492896"/>
            <a:ext cx="1728192" cy="1080120"/>
            <a:chOff x="3419872" y="2492896"/>
            <a:chExt cx="2304256" cy="1080120"/>
          </a:xfrm>
        </p:grpSpPr>
        <p:sp>
          <p:nvSpPr>
            <p:cNvPr id="69" name="Rectangle 68"/>
            <p:cNvSpPr/>
            <p:nvPr/>
          </p:nvSpPr>
          <p:spPr>
            <a:xfrm>
              <a:off x="4283968" y="2492896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16</a:t>
              </a:r>
              <a:endParaRPr lang="en-GB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19872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6056" y="3140968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2" name="Straight Connector 71"/>
            <p:cNvCxnSpPr>
              <a:stCxn id="69" idx="2"/>
              <a:endCxn id="70" idx="0"/>
            </p:cNvCxnSpPr>
            <p:nvPr/>
          </p:nvCxnSpPr>
          <p:spPr>
            <a:xfrm flipH="1">
              <a:off x="3743908" y="2924944"/>
              <a:ext cx="86409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9" idx="2"/>
              <a:endCxn id="71" idx="0"/>
            </p:cNvCxnSpPr>
            <p:nvPr/>
          </p:nvCxnSpPr>
          <p:spPr>
            <a:xfrm>
              <a:off x="4608004" y="2924944"/>
              <a:ext cx="792088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>
            <a:stCxn id="41" idx="2"/>
            <a:endCxn id="46" idx="0"/>
          </p:cNvCxnSpPr>
          <p:nvPr/>
        </p:nvCxnSpPr>
        <p:spPr>
          <a:xfrm flipH="1">
            <a:off x="1574667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0"/>
            <a:endCxn id="41" idx="2"/>
          </p:cNvCxnSpPr>
          <p:nvPr/>
        </p:nvCxnSpPr>
        <p:spPr>
          <a:xfrm flipH="1" flipV="1">
            <a:off x="2438763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2" idx="2"/>
            <a:endCxn id="58" idx="0"/>
          </p:cNvCxnSpPr>
          <p:nvPr/>
        </p:nvCxnSpPr>
        <p:spPr>
          <a:xfrm flipH="1">
            <a:off x="5319083" y="206084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  <a:endCxn id="69" idx="0"/>
          </p:cNvCxnSpPr>
          <p:nvPr/>
        </p:nvCxnSpPr>
        <p:spPr>
          <a:xfrm>
            <a:off x="6183179" y="2060848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7544" y="4725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S</a:t>
            </a:r>
            <a:endParaRPr lang="en-GB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445224"/>
            <a:ext cx="8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l</a:t>
            </a:r>
            <a:r>
              <a:rPr lang="en-GB" b="1" i="1" dirty="0" smtClean="0"/>
              <a:t>ast</a:t>
            </a:r>
            <a:r>
              <a:rPr lang="en-GB" dirty="0" smtClean="0"/>
              <a:t>: </a:t>
            </a:r>
            <a:r>
              <a:rPr lang="en-GB" b="1" i="1" dirty="0" smtClean="0"/>
              <a:t>13</a:t>
            </a:r>
            <a:endParaRPr lang="en-GB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5536" y="5805264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capacity</a:t>
            </a:r>
            <a:r>
              <a:rPr lang="en-GB" dirty="0" smtClean="0"/>
              <a:t>: 15</a:t>
            </a:r>
            <a:endParaRPr lang="en-GB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115616" y="4509120"/>
          <a:ext cx="6840768" cy="79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  <a:gridCol w="427548"/>
              </a:tblGrid>
              <a:tr h="429037">
                <a:tc>
                  <a:txBody>
                    <a:bodyPr/>
                    <a:lstStyle/>
                    <a:p>
                      <a:r>
                        <a:rPr lang="en-GB" dirty="0" smtClean="0"/>
                        <a:t>**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0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340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4914</Words>
  <Application>Microsoft Office PowerPoint</Application>
  <PresentationFormat>On-screen Show (4:3)</PresentationFormat>
  <Paragraphs>3060</Paragraphs>
  <Slides>136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136</vt:i4>
      </vt:variant>
    </vt:vector>
  </HeadingPairs>
  <TitlesOfParts>
    <vt:vector size="13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</dc:creator>
  <cp:lastModifiedBy>Patrick Prosser</cp:lastModifiedBy>
  <cp:revision>64</cp:revision>
  <dcterms:created xsi:type="dcterms:W3CDTF">2013-02-02T16:15:11Z</dcterms:created>
  <dcterms:modified xsi:type="dcterms:W3CDTF">2017-02-24T10:19:34Z</dcterms:modified>
</cp:coreProperties>
</file>