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26FB247-B366-477B-B760-FC8944252980}">
  <a:tblStyle styleId="{E26FB247-B366-477B-B760-FC894425298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1741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Social-Services/311-Service-Requests-from-2010-to-Present/erm2-nwe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evandempsey/fp-growth" TargetMode="External"/><Relationship Id="rId5" Type="http://schemas.openxmlformats.org/officeDocument/2006/relationships/hyperlink" Target="http://zipatlas.com/us/ny/zip-code-comparison/population-below-poverty-level.htm" TargetMode="External"/><Relationship Id="rId4" Type="http://schemas.openxmlformats.org/officeDocument/2006/relationships/hyperlink" Target="http://www.nyc.gov/html/nypd/html/analysis_and_planning/historical_nyc_crime_data.s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Mining the Relationship between Crime, Poverty, and Noise Complaints in New York City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Franco La Bruna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Yuchen Zheng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Pattern Mining Results - Citywide, by Year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Pattern results very similar to overall results, which suggests noise complaints are not a function of year</a:t>
            </a:r>
          </a:p>
          <a:p>
            <a:r>
              <a:rPr lang="en" dirty="0"/>
              <a:t>A few notes: Manhattan makes up the largest proportion of complaints every year (~20% between 2010-2015), followed by Brooklyn, Queens, Bronx, and Staten Island.</a:t>
            </a:r>
          </a:p>
          <a:p>
            <a:r>
              <a:rPr lang="en" dirty="0"/>
              <a:t>Of the residential noise complaints filed, loud music and/or parties make up the majority of the causes (~40%)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Pattern Mining Results - By Borough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Staten Island, Queens, and Manhattan each associated lower population density with noise complaints. Brooklyn and the Bronx each associated higher population density with noise complaints.</a:t>
            </a:r>
          </a:p>
          <a:p>
            <a:r>
              <a:rPr lang="en" dirty="0"/>
              <a:t>Staten </a:t>
            </a:r>
            <a:r>
              <a:rPr lang="en" dirty="0" smtClean="0"/>
              <a:t>Island, </a:t>
            </a:r>
            <a:r>
              <a:rPr lang="en" dirty="0"/>
              <a:t>Brooklyn, and Queens all otherwise showed similar patterns to the city at large between noise, crime, and poverty, with a few exceptions:</a:t>
            </a:r>
          </a:p>
          <a:p>
            <a:r>
              <a:rPr lang="en" dirty="0"/>
              <a:t>Queens was the only borough to show a relatively strong association between low poverty and higher major felony and violation offense rates, but not other crime </a:t>
            </a:r>
            <a:r>
              <a:rPr lang="en" dirty="0" smtClean="0"/>
              <a:t>rates</a:t>
            </a:r>
          </a:p>
          <a:p>
            <a:r>
              <a:rPr lang="en" dirty="0" smtClean="0"/>
              <a:t>Manhattan strongly associated lower crime overall with higher poverty rates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3600" dirty="0"/>
              <a:t>Pattern Mining Results - By Borough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" dirty="0"/>
              <a:t>Bronx, on the other hand, had the opposite patterns.</a:t>
            </a:r>
          </a:p>
          <a:p>
            <a:r>
              <a:rPr lang="en" dirty="0"/>
              <a:t>Noise complaints more strongly associated with higher poverty rates and higher crime rates across the board in the Bronx.</a:t>
            </a:r>
          </a:p>
          <a:p>
            <a:pPr>
              <a:buClr>
                <a:schemeClr val="dk1"/>
              </a:buClr>
              <a:buSzPct val="61111"/>
            </a:pPr>
            <a:r>
              <a:rPr lang="en" dirty="0"/>
              <a:t>This may be because Bronx is poorer and more crime-ridden than the rest of NYC, so noise complaints filed there will invariably come from poorer areas.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Pattern Mining Results - By Borough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 descr="map_zip_noise_borough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697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zip_and_poverty_borough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435" y="1152475"/>
            <a:ext cx="47659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3600" dirty="0"/>
              <a:t>Pattern Mining Results - By Borough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 descr="zip_and_major_borough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40697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zip_and_nonmajor_borough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426" y="1152475"/>
            <a:ext cx="47585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3600" dirty="0"/>
              <a:t>Pattern Mining Results - By Borough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 descr="zip_and_misd_borough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406973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zip_and_violation_borough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444" y="1152475"/>
            <a:ext cx="47659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Correlation</a:t>
            </a:r>
          </a:p>
        </p:txBody>
      </p:sp>
      <p:graphicFrame>
        <p:nvGraphicFramePr>
          <p:cNvPr id="161" name="Shape 161"/>
          <p:cNvGraphicFramePr/>
          <p:nvPr>
            <p:extLst>
              <p:ext uri="{D42A27DB-BD31-4B8C-83A1-F6EECF244321}">
                <p14:modId xmlns:p14="http://schemas.microsoft.com/office/powerpoint/2010/main" val="1178739242"/>
              </p:ext>
            </p:extLst>
          </p:nvPr>
        </p:nvGraphicFramePr>
        <p:xfrm>
          <a:off x="533400" y="1200150"/>
          <a:ext cx="7239000" cy="3565980"/>
        </p:xfrm>
        <a:graphic>
          <a:graphicData uri="http://schemas.openxmlformats.org/drawingml/2006/table">
            <a:tbl>
              <a:tblPr>
                <a:noFill/>
                <a:tableStyleId>{E26FB247-B366-477B-B760-FC8944252980}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Violation Offenses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Misdemeanors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Major Felonies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Nonmajor Felonies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Poverty Rate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Brooklyn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Queens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-0.29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Manhattan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-0.38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-0.16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Staten Island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Bronx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-0.89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-0.91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-0.19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0.2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Correlation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As can be observed from the table, all four categories of crime and poverty have very small correlations with noise complaints which are negligible in Brooklyn and Queens.</a:t>
            </a:r>
          </a:p>
          <a:p>
            <a:r>
              <a:rPr lang="en" dirty="0"/>
              <a:t>All correlation coefficients in Manhattan are negative and larger in terms of values, which indicates some positive but limited linearity.</a:t>
            </a:r>
          </a:p>
          <a:p>
            <a:r>
              <a:rPr lang="en" dirty="0"/>
              <a:t>For Staten Island, notice that noise complaints have relatively high positive correlations with misdemeanors and non-major Crimes while the other correlations are higher than Manhattan’s in absolute value.</a:t>
            </a:r>
          </a:p>
          <a:p>
            <a:r>
              <a:rPr lang="en" dirty="0"/>
              <a:t>For Bronx, noise complaints have very high negative correlations with violation offenses &amp; misdemeanors (-0.89 and -0.91). This means more noise, less crime.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Conclusions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Patterns and correlations show that for the most part, noise complaints are inversely related to </a:t>
            </a:r>
            <a:r>
              <a:rPr lang="en" dirty="0" smtClean="0"/>
              <a:t>crime, </a:t>
            </a:r>
            <a:r>
              <a:rPr lang="en" dirty="0"/>
              <a:t>at least in New York City</a:t>
            </a:r>
            <a:r>
              <a:rPr lang="en" dirty="0" smtClean="0"/>
              <a:t>. Poverty rates are more dependent on which borough you are in.</a:t>
            </a:r>
            <a:endParaRPr lang="en" dirty="0"/>
          </a:p>
          <a:p>
            <a:r>
              <a:rPr lang="en" dirty="0"/>
              <a:t>This is not a causality analysis, and it is nearly impossible to prove any causation from mining the data.</a:t>
            </a:r>
          </a:p>
          <a:p>
            <a:r>
              <a:rPr lang="en" dirty="0"/>
              <a:t>However, the data suggests that when you have neighbors that are all-too-happy to complain about your parties, you’re more likely than not in a </a:t>
            </a:r>
            <a:r>
              <a:rPr lang="en" dirty="0" smtClean="0"/>
              <a:t>safe </a:t>
            </a:r>
            <a:r>
              <a:rPr lang="en" dirty="0"/>
              <a:t>area</a:t>
            </a:r>
            <a:r>
              <a:rPr lang="en" dirty="0" smtClean="0"/>
              <a:t>. Whether of not that area is poor or not depends on where you are.</a:t>
            </a:r>
            <a:endParaRPr lang="e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 and Further Work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Not every ZIP code has a nearby precinct, so crime statistics may not be totally accurate for every ZIP code</a:t>
            </a:r>
          </a:p>
          <a:p>
            <a:r>
              <a:rPr lang="en" dirty="0" smtClean="0"/>
              <a:t>Pattern Mining does not show us what attributes the areas with fewer noise complaints have; a different pattern mining approach would be needed for this</a:t>
            </a:r>
          </a:p>
          <a:p>
            <a:r>
              <a:rPr lang="en" dirty="0" smtClean="0"/>
              <a:t>Data may be distorted by the different volumes of noise complaints between boroughs. A modification to FP-Growth to more equally weight the boroughs may help this</a:t>
            </a:r>
            <a:endParaRPr lang="en" dirty="0" smtClean="0"/>
          </a:p>
          <a:p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87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The City of New York maintains a 311 service request hotline, where residents can call in about non-emergency events such as loose trash, missing signage, vermin infestations, excessive or disruptive noise, etc.</a:t>
            </a:r>
          </a:p>
          <a:p>
            <a:r>
              <a:rPr lang="en" dirty="0"/>
              <a:t>In particular, we’re interested in noise complaints, and whether they can say anything about crime and poverty in New York City.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2" name="Shape 62" descr="365px-NYC_Montage_2014_4_-_Jle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62" y="285750"/>
            <a:ext cx="347662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758387" y="4857750"/>
            <a:ext cx="26712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Source: Wikipedia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NYC OpenData: 311 Service Requests Database: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https://data.cityofnewyork.us/Social-Services/311-Service-Requests-from-2010-to-Present/erm2-nwe9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NYPD Historical Crime Statistics Database: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http://www.nyc.gov/html/nypd/html/analysis_and_planning/historical_nyc_crime_data.shtml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ZIPAtlas: Percentage of Population below Poverty Line in New York State by ZIP Code: </a:t>
            </a:r>
            <a:r>
              <a:rPr lang="en" sz="1600" u="sng" dirty="0">
                <a:solidFill>
                  <a:schemeClr val="hlink"/>
                </a:solidFill>
                <a:hlinkClick r:id="rId5"/>
              </a:rPr>
              <a:t>http://zipatlas.com/us/ny/zip-code-comparison/population-below-poverty-level.htm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PyFPGrowth: </a:t>
            </a:r>
            <a:r>
              <a:rPr lang="en" sz="1600" u="sng" dirty="0">
                <a:solidFill>
                  <a:schemeClr val="hlink"/>
                </a:solidFill>
                <a:hlinkClick r:id="rId6"/>
              </a:rPr>
              <a:t>https://github.com/evandempsey/fp-growth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Python Packages: PANDAS, NUMPY, Tableau</a:t>
            </a:r>
            <a:br>
              <a:rPr lang="en" sz="1600" dirty="0"/>
            </a:br>
            <a:endParaRPr lang="en" sz="16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Noise Complaints sourced from NYC OpenData, a website maintained by the City of New York that tabulates urban data about the city</a:t>
            </a:r>
          </a:p>
          <a:p>
            <a:r>
              <a:rPr lang="en" dirty="0"/>
              <a:t>Specifically, we pull all noise complaints from 2010 to 2015 from the ‘311 Service Requests’ database (about 2.5 million entries)</a:t>
            </a:r>
          </a:p>
          <a:p>
            <a:r>
              <a:rPr lang="en" dirty="0"/>
              <a:t>Crime data between 2010 and 2015 pulled from the NYPD website, and tabulates crime statistics per precinct in NYC</a:t>
            </a:r>
          </a:p>
          <a:p>
            <a:r>
              <a:rPr lang="en" dirty="0"/>
              <a:t>Poverty data taken from New York State Census of 2010, and consists of a single weighted percentage of population below poverty line in a given ZIP code in NYS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Preprocessing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Noise complaint data had a ton of info not conducive to pattern mining</a:t>
            </a:r>
          </a:p>
          <a:p>
            <a:r>
              <a:rPr lang="en" sz="1600" dirty="0"/>
              <a:t>Data entries organized as follows: for every noise complaint, we append the poverty and crime data for the corresponding ZIP code and precinct, respectively</a:t>
            </a:r>
          </a:p>
          <a:p>
            <a:r>
              <a:rPr lang="en" sz="1600" dirty="0"/>
              <a:t>Crime datasets needed reformatting to suit a Python list, including removing labels, disclaimers, and other non-info material</a:t>
            </a:r>
          </a:p>
          <a:p>
            <a:r>
              <a:rPr lang="en" sz="1600" dirty="0"/>
              <a:t>Poverty dataset had to be pulled from an HTML page and cleaned of non-info elements, and non-NYC ZIP codes were purged</a:t>
            </a:r>
          </a:p>
          <a:p>
            <a:r>
              <a:rPr lang="en" sz="1600" dirty="0"/>
              <a:t>Finally, we had to compile a list that maps precincts to ZIP codes so we could relate the poverty and crime data.</a:t>
            </a:r>
          </a:p>
          <a:p>
            <a:r>
              <a:rPr lang="en" sz="1600" dirty="0"/>
              <a:t>Finally, we had to bin poverty and crime data into the 6 levels of a box-and-whisker plot</a:t>
            </a:r>
          </a:p>
          <a:p>
            <a:r>
              <a:rPr lang="en" sz="1600" dirty="0"/>
              <a:t>Had to do a lot of work manually such as matching every zip code with the precinct since all the things we can get from the Internet are incomplete.</a:t>
            </a:r>
          </a:p>
          <a:p>
            <a:endParaRPr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Pattern Mining Results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To find patterns in the noise complaint data, we organized them into 15-dimensional transactions with the following layout:</a:t>
            </a:r>
          </a:p>
          <a:p>
            <a:endParaRPr dirty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r>
              <a:rPr lang="en" dirty="0"/>
              <a:t>We then feed the transactions into a Python implementation of FP-Growth to find frequent patterns, and association rules.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52650" y="2381250"/>
          <a:ext cx="9081450" cy="548610"/>
        </p:xfrm>
        <a:graphic>
          <a:graphicData uri="http://schemas.openxmlformats.org/drawingml/2006/table">
            <a:tbl>
              <a:tblPr>
                <a:noFill/>
                <a:tableStyleId>{E26FB247-B366-477B-B760-FC8944252980}</a:tableStyleId>
              </a:tblPr>
              <a:tblGrid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  <a:gridCol w="6486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 dirty="0"/>
                        <a:t>Index of complaint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 dirty="0"/>
                        <a:t>Created 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Description of complaint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Location Type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ZIP  Code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Borough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Population of ZIP code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% Below Poverty Level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Violation Offenses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Misdemeanors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Major Felonies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Non-major Felonies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Pattern Mining Results - Citywide, Over All Years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Lower than median individual crime levels occur frequently with other lower than median crime levels, and with high (&gt;70%) confidence</a:t>
            </a:r>
          </a:p>
          <a:p>
            <a:r>
              <a:rPr lang="en" sz="1600" dirty="0"/>
              <a:t>Lower than median poverty levels associated with lower than median crime levels, with high confidence (&gt;70%)</a:t>
            </a:r>
          </a:p>
          <a:p>
            <a:r>
              <a:rPr lang="en" sz="1600" dirty="0"/>
              <a:t>Residential noise complaints are far and away the most common types of noise complaints (~60% over all years)</a:t>
            </a:r>
          </a:p>
          <a:p>
            <a:r>
              <a:rPr lang="en" sz="1600" dirty="0"/>
              <a:t>Residential noise complaints </a:t>
            </a:r>
            <a:r>
              <a:rPr lang="en" sz="1600" dirty="0" smtClean="0"/>
              <a:t>are slightly </a:t>
            </a:r>
            <a:r>
              <a:rPr lang="en" sz="1600" dirty="0"/>
              <a:t>more frequently associated </a:t>
            </a:r>
            <a:r>
              <a:rPr lang="en" sz="1600" dirty="0" smtClean="0"/>
              <a:t>with higher than </a:t>
            </a:r>
            <a:r>
              <a:rPr lang="en" sz="1600" dirty="0"/>
              <a:t>median poverty levels than the reverse. This suggests the </a:t>
            </a:r>
            <a:r>
              <a:rPr lang="en" sz="1600" dirty="0" smtClean="0"/>
              <a:t>poorer </a:t>
            </a:r>
            <a:r>
              <a:rPr lang="en" sz="1600" dirty="0"/>
              <a:t>ZIP codes of NYC file more noise </a:t>
            </a:r>
            <a:r>
              <a:rPr lang="en" sz="1600" dirty="0" smtClean="0"/>
              <a:t>complaints, but this is not extremely clear.</a:t>
            </a:r>
            <a:endParaRPr lang="en" sz="1600" dirty="0"/>
          </a:p>
          <a:p>
            <a:r>
              <a:rPr lang="en" sz="1600" dirty="0"/>
              <a:t>All frequent data is within the IQR, which is reasonable since we do not expect outliers to be frequent.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 descr="map_zip_noi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206551" cy="353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zip_and_poverty.png"/>
          <p:cNvPicPr preferRelativeResize="0"/>
          <p:nvPr/>
        </p:nvPicPr>
        <p:blipFill rotWithShape="1">
          <a:blip r:embed="rId4">
            <a:alphaModFix/>
          </a:blip>
          <a:srcRect l="7300" r="7309"/>
          <a:stretch/>
        </p:blipFill>
        <p:spPr>
          <a:xfrm>
            <a:off x="4576125" y="1152475"/>
            <a:ext cx="4206551" cy="353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 descr="zip_and_maj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406971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zip_and_nonmajo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430" y="1152475"/>
            <a:ext cx="475856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 descr="zip_and_mis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697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zip_and_viol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430" y="1152474"/>
            <a:ext cx="47659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9530</TotalTime>
  <Words>1219</Words>
  <Application>Microsoft Office PowerPoint</Application>
  <PresentationFormat>On-screen Show (16:9)</PresentationFormat>
  <Paragraphs>121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Mining the Relationship between Crime, Poverty, and Noise Complaints in New York City</vt:lpstr>
      <vt:lpstr>Background</vt:lpstr>
      <vt:lpstr>Data Sources</vt:lpstr>
      <vt:lpstr>Preprocessing</vt:lpstr>
      <vt:lpstr>Pattern Mining Results</vt:lpstr>
      <vt:lpstr>Pattern Mining Results - Citywide, Over All Years</vt:lpstr>
      <vt:lpstr>Maps</vt:lpstr>
      <vt:lpstr>Maps</vt:lpstr>
      <vt:lpstr>Maps</vt:lpstr>
      <vt:lpstr>Pattern Mining Results - Citywide, by Year</vt:lpstr>
      <vt:lpstr>Pattern Mining Results - By Borough</vt:lpstr>
      <vt:lpstr>Pattern Mining Results - By Borough</vt:lpstr>
      <vt:lpstr>Pattern Mining Results - By Borough</vt:lpstr>
      <vt:lpstr>Pattern Mining Results - By Borough</vt:lpstr>
      <vt:lpstr>Pattern Mining Results - By Borough</vt:lpstr>
      <vt:lpstr>Data Correlation</vt:lpstr>
      <vt:lpstr>Data Correlation</vt:lpstr>
      <vt:lpstr>Preliminary Conclusions</vt:lpstr>
      <vt:lpstr>Limitations and Further Work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the Relationship between Crime, Poverty, and Noise Complaints in New York City</dc:title>
  <dc:creator>Franco La Bruna</dc:creator>
  <cp:lastModifiedBy>Franco</cp:lastModifiedBy>
  <cp:revision>8</cp:revision>
  <dcterms:modified xsi:type="dcterms:W3CDTF">2016-12-16T14:41:46Z</dcterms:modified>
</cp:coreProperties>
</file>