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_rels/notesSlide3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notesSlide4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73.png" ContentType="image/png"/>
  <Override PartName="/ppt/media/image71.png" ContentType="image/png"/>
  <Override PartName="/ppt/media/image70.png" ContentType="image/png"/>
  <Override PartName="/ppt/media/image69.png" ContentType="image/png"/>
  <Override PartName="/ppt/media/image68.gif" ContentType="image/gif"/>
  <Override PartName="/ppt/media/image66.png" ContentType="image/png"/>
  <Override PartName="/ppt/media/image65.jpeg" ContentType="image/jpeg"/>
  <Override PartName="/ppt/media/image72.png" ContentType="image/png"/>
  <Override PartName="/ppt/media/image64.jpeg" ContentType="image/jpeg"/>
  <Override PartName="/ppt/media/image63.png" ContentType="image/png"/>
  <Override PartName="/ppt/media/image61.png" ContentType="image/png"/>
  <Override PartName="/ppt/media/image60.png" ContentType="image/png"/>
  <Override PartName="/ppt/media/image57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wmf" ContentType="image/x-wmf"/>
  <Override PartName="/ppt/media/image18.png" ContentType="image/png"/>
  <Override PartName="/ppt/media/image17.png" ContentType="image/png"/>
  <Override PartName="/ppt/media/image62.png" ContentType="image/png"/>
  <Override PartName="/ppt/media/image1.wmf" ContentType="image/x-wmf"/>
  <Override PartName="/ppt/media/image16.png" ContentType="image/png"/>
  <Override PartName="/ppt/media/image14.png" ContentType="image/png"/>
  <Override PartName="/ppt/media/image47.png" ContentType="image/png"/>
  <Override PartName="/ppt/media/image46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12.wmf" ContentType="image/x-wmf"/>
  <Override PartName="/ppt/media/image23.png" ContentType="image/png"/>
  <Override PartName="/ppt/media/image58.png" ContentType="image/png"/>
  <Override PartName="/ppt/media/image8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56.png" ContentType="image/png"/>
  <Override PartName="/ppt/media/image6.png" ContentType="image/png"/>
  <Override PartName="/ppt/media/image33.png" ContentType="image/png"/>
  <Override PartName="/ppt/media/image22.wmf" ContentType="image/x-wmf"/>
  <Override PartName="/ppt/media/image7.wmf" ContentType="image/x-wmf"/>
  <Override PartName="/ppt/media/image52.png" ContentType="image/png"/>
  <Override PartName="/ppt/media/image2.png" ContentType="image/png"/>
  <Override PartName="/ppt/media/image37.png" ContentType="image/png"/>
  <Override PartName="/ppt/media/image11.png" ContentType="image/png"/>
  <Override PartName="/ppt/media/image21.png" ContentType="image/png"/>
  <Override PartName="/ppt/media/image10.wmf" ContentType="image/x-wmf"/>
  <Override PartName="/ppt/media/image44.png" ContentType="image/png"/>
  <Override PartName="/ppt/media/image59.png" ContentType="image/png"/>
  <Override PartName="/ppt/media/image9.png" ContentType="image/png"/>
  <Override PartName="/ppt/media/image13.wmf" ContentType="image/x-wmf"/>
  <Override PartName="/ppt/media/image24.png" ContentType="image/png"/>
  <Override PartName="/ppt/media/image25.png" ContentType="image/png"/>
  <Override PartName="/ppt/media/image15.wmf" ContentType="image/x-wmf"/>
  <Override PartName="/ppt/media/image26.png" ContentType="image/png"/>
  <Override PartName="/ppt/media/image67.jpeg" ContentType="image/jpe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5.png" ContentType="image/png"/>
  <Override PartName="/ppt/media/image36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32.wmf" ContentType="image/x-wmf"/>
  <Override PartName="/ppt/media/image43.png" ContentType="image/png"/>
  <Override PartName="/ppt/media/image34.wmf" ContentType="image/x-wmf"/>
  <Override PartName="/ppt/media/image45.png" ContentType="image/png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1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7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Click to move the slide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8669887-FA9B-4A8B-9718-A9C8F5F1D5C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.xml"/><Relationship Id="rId4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1.xml"/><Relationship Id="rId4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4.xml"/><Relationship Id="rId4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6.xml"/><Relationship Id="rId4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7.xml"/><Relationship Id="rId4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8.xml"/><Relationship Id="rId4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9.xml"/><Relationship Id="rId4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.xml"/><Relationship Id="rId4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0.xml"/><Relationship Id="rId4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1.xml"/><Relationship Id="rId4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2.xml"/><Relationship Id="rId4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4.xml"/><Relationship Id="rId4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8.xml"/><Relationship Id="rId4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9.xml"/><Relationship Id="rId4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0.xml"/><Relationship Id="rId4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3.xml"/><Relationship Id="rId4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4.xml"/><Relationship Id="rId4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5.xml"/><Relationship Id="rId4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6.xml"/><Relationship Id="rId4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9.xml"/><Relationship Id="rId4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0.xml"/><Relationship Id="rId4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6.xml"/><Relationship Id="rId4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80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Calibri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Calibri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81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B4AEEC0-46A2-4970-A6CD-7BD8AF517C50}" type="slidenum"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2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93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2E7ED20-41A9-4A1E-B1A5-649C18323E54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6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97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F11395F-C0D3-40C2-9D19-ABF337071551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0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701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246A416-C3AE-45BF-BE64-230F7DD9BA96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4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705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DEBAF2B-0490-4BF2-8E81-FB36851A2FFF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8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709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736703B-A57C-4AA6-A997-EF2C15955D59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2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713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65FC68A-A4E8-4CE0-BF9E-D54212D73DD3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4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85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36430C9-3424-4904-9841-4974C36FD16D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6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717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8855598-176E-429C-BBDD-BBE89F836720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0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721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A35AB4A-BA65-4DA5-9CF9-97F16DCF8242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4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725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D2B71AF-96A4-4836-9A12-2391F43B3332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8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729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AF702D1-F8DF-430F-B847-3DB7CF2A2895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2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733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17083C9-F87A-4A55-9EE8-6343495467E1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6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737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CE8A533-CB91-4DB5-9CB8-710F9FBF2B83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0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741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5B969F6-6E54-4C9D-B6BC-19E0E94BD62D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4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745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4D7CE0D-CB30-4DED-A6C4-9DDDC3331615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8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749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1300443-873B-48DC-926B-293C423370F1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2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753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2CCA5F0-A62B-475E-BBB3-4FD503D46710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6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Calibri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Calibri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757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624F539-745E-4740-9C3E-F4ED1B6268AC}" type="slidenum"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0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Calibri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Calibri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761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9DB66BE-CD51-491B-9A65-5C3B98B46668}" type="slidenum"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4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Calibri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Calibri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765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A3962E0-5D22-427F-B799-2FD845DC3DFA}" type="slidenum">
              <a:rPr b="0" lang="en-US" sz="10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8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89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CA178CF-254D-4A4F-90E5-87E077C0F01F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6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1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2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3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3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3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4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4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5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34.wmf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wmf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wmf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wmf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5.wmf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9.wmf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2.wmf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3.xml"/><Relationship Id="rId21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32.wmf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6" descr=""/>
          <p:cNvPicPr/>
          <p:nvPr/>
        </p:nvPicPr>
        <p:blipFill>
          <a:blip r:embed="rId2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body"/>
          </p:nvPr>
        </p:nvSpPr>
        <p:spPr>
          <a:xfrm>
            <a:off x="656280" y="2351520"/>
            <a:ext cx="5437440" cy="23256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" name="Picture 34" descr=""/>
          <p:cNvPicPr/>
          <p:nvPr/>
        </p:nvPicPr>
        <p:blipFill>
          <a:blip r:embed="rId3"/>
          <a:stretch/>
        </p:blipFill>
        <p:spPr>
          <a:xfrm flipH="1">
            <a:off x="8349120" y="2374200"/>
            <a:ext cx="3169800" cy="3431520"/>
          </a:xfrm>
          <a:prstGeom prst="rect">
            <a:avLst/>
          </a:prstGeom>
          <a:ln>
            <a:noFill/>
          </a:ln>
        </p:spPr>
      </p:pic>
      <p:pic>
        <p:nvPicPr>
          <p:cNvPr id="3" name="Picture 18" descr=""/>
          <p:cNvPicPr/>
          <p:nvPr/>
        </p:nvPicPr>
        <p:blipFill>
          <a:blip r:embed="rId4"/>
          <a:stretch/>
        </p:blipFill>
        <p:spPr>
          <a:xfrm>
            <a:off x="2792160" y="6057720"/>
            <a:ext cx="2105280" cy="52488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56280" y="6035760"/>
            <a:ext cx="628920" cy="526320"/>
          </a:xfrm>
          <a:prstGeom prst="rect">
            <a:avLst/>
          </a:prstGeom>
          <a:ln>
            <a:noFill/>
          </a:ln>
        </p:spPr>
      </p:pic>
      <p:pic>
        <p:nvPicPr>
          <p:cNvPr id="5" name="Picture 14" descr=""/>
          <p:cNvPicPr/>
          <p:nvPr/>
        </p:nvPicPr>
        <p:blipFill>
          <a:blip r:embed="rId6"/>
          <a:stretch/>
        </p:blipFill>
        <p:spPr>
          <a:xfrm>
            <a:off x="1352880" y="6035760"/>
            <a:ext cx="1186560" cy="526320"/>
          </a:xfrm>
          <a:prstGeom prst="rect">
            <a:avLst/>
          </a:prstGeom>
          <a:ln>
            <a:noFill/>
          </a:ln>
        </p:spPr>
      </p:pic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666720" y="254880"/>
            <a:ext cx="1096200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Pre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sen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tati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on 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Ti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tle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7" name="Picture 4" descr=""/>
          <p:cNvPicPr/>
          <p:nvPr/>
        </p:nvPicPr>
        <p:blipFill>
          <a:blip r:embed="rId7">
            <a:alphaModFix amt="50000"/>
          </a:blip>
          <a:stretch/>
        </p:blipFill>
        <p:spPr>
          <a:xfrm>
            <a:off x="5150160" y="6080040"/>
            <a:ext cx="1436400" cy="502560"/>
          </a:xfrm>
          <a:prstGeom prst="rect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8641440" y="4082760"/>
            <a:ext cx="295056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8641440" y="4491360"/>
            <a:ext cx="295056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 algn="r">
              <a:lnSpc>
                <a:spcPct val="105000"/>
              </a:lnSpc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71040" y="3105360"/>
            <a:ext cx="295056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71040" y="3566160"/>
            <a:ext cx="295056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CustomShape 7"/>
          <p:cNvSpPr/>
          <p:nvPr/>
        </p:nvSpPr>
        <p:spPr>
          <a:xfrm>
            <a:off x="-1440" y="6702840"/>
            <a:ext cx="12191760" cy="21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Picture 9" descr=""/>
          <p:cNvPicPr/>
          <p:nvPr/>
        </p:nvPicPr>
        <p:blipFill>
          <a:blip r:embed="rId2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421" name="CustomShape 1"/>
          <p:cNvSpPr/>
          <p:nvPr/>
        </p:nvSpPr>
        <p:spPr>
          <a:xfrm>
            <a:off x="0" y="0"/>
            <a:ext cx="1218852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213228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74140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fld id="{157CA9A6-C5ED-4D72-A170-1552995B75E4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06/11/2019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25" name="PlaceHolder 5"/>
          <p:cNvSpPr>
            <a:spLocks noGrp="1"/>
          </p:cNvSpPr>
          <p:nvPr>
            <p:ph type="ftr"/>
          </p:nvPr>
        </p:nvSpPr>
        <p:spPr>
          <a:xfrm>
            <a:off x="997200" y="6397200"/>
            <a:ext cx="10564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26" name="PlaceHolder 6"/>
          <p:cNvSpPr>
            <a:spLocks noGrp="1"/>
          </p:cNvSpPr>
          <p:nvPr>
            <p:ph type="sldNum"/>
          </p:nvPr>
        </p:nvSpPr>
        <p:spPr>
          <a:xfrm>
            <a:off x="1156356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3001E75-B0B6-4144-BCB3-BBD1CA9E643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27" name="Picture 10" descr=""/>
          <p:cNvPicPr/>
          <p:nvPr/>
        </p:nvPicPr>
        <p:blipFill>
          <a:blip r:embed="rId3"/>
          <a:stretch/>
        </p:blipFill>
        <p:spPr>
          <a:xfrm>
            <a:off x="9868320" y="232920"/>
            <a:ext cx="2125080" cy="5299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0" descr=""/>
          <p:cNvPicPr/>
          <p:nvPr/>
        </p:nvPicPr>
        <p:blipFill>
          <a:blip r:embed="rId2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-3240" y="0"/>
            <a:ext cx="1219176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Picture 8" descr=""/>
          <p:cNvPicPr/>
          <p:nvPr/>
        </p:nvPicPr>
        <p:blipFill>
          <a:blip r:embed="rId3"/>
          <a:stretch/>
        </p:blipFill>
        <p:spPr>
          <a:xfrm flipH="1">
            <a:off x="7908840" y="1409760"/>
            <a:ext cx="3570840" cy="4384800"/>
          </a:xfrm>
          <a:prstGeom prst="rect">
            <a:avLst/>
          </a:prstGeom>
          <a:ln>
            <a:noFill/>
          </a:ln>
        </p:spPr>
      </p:pic>
      <p:sp>
        <p:nvSpPr>
          <p:cNvPr id="52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96560" y="1371600"/>
            <a:ext cx="8179920" cy="47955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4" name="Picture 9" descr=""/>
          <p:cNvPicPr/>
          <p:nvPr/>
        </p:nvPicPr>
        <p:blipFill>
          <a:blip r:embed="rId4"/>
          <a:stretch/>
        </p:blipFill>
        <p:spPr>
          <a:xfrm>
            <a:off x="9868320" y="232920"/>
            <a:ext cx="2125080" cy="529920"/>
          </a:xfrm>
          <a:prstGeom prst="rect">
            <a:avLst/>
          </a:prstGeom>
          <a:ln>
            <a:noFill/>
          </a:ln>
        </p:spPr>
      </p:pic>
      <p:sp>
        <p:nvSpPr>
          <p:cNvPr id="55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fld id="{25A16EF9-446E-46CE-A22F-90D8CC4D380C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06/11/2019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/>
          </p:nvPr>
        </p:nvSpPr>
        <p:spPr>
          <a:xfrm>
            <a:off x="997200" y="6397200"/>
            <a:ext cx="10564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/>
          </p:nvPr>
        </p:nvSpPr>
        <p:spPr>
          <a:xfrm>
            <a:off x="1156356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D932835-C794-4583-A45B-AF05157826A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" descr=""/>
          <p:cNvPicPr/>
          <p:nvPr/>
        </p:nvPicPr>
        <p:blipFill>
          <a:blip r:embed="rId2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0" y="0"/>
            <a:ext cx="1218852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213228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74140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fld id="{36B71281-BFB8-4CF4-A397-4B00BDE92D90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06/11/2019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ftr"/>
          </p:nvPr>
        </p:nvSpPr>
        <p:spPr>
          <a:xfrm>
            <a:off x="997200" y="6397200"/>
            <a:ext cx="10564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sldNum"/>
          </p:nvPr>
        </p:nvSpPr>
        <p:spPr>
          <a:xfrm>
            <a:off x="1156356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1F06866-F768-4E12-975D-98C704A72A6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01" name="Picture 10" descr=""/>
          <p:cNvPicPr/>
          <p:nvPr/>
        </p:nvPicPr>
        <p:blipFill>
          <a:blip r:embed="rId3"/>
          <a:stretch/>
        </p:blipFill>
        <p:spPr>
          <a:xfrm>
            <a:off x="9868320" y="232920"/>
            <a:ext cx="2125080" cy="5299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5" descr=""/>
          <p:cNvPicPr/>
          <p:nvPr/>
        </p:nvPicPr>
        <p:blipFill>
          <a:blip r:embed="rId2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14880" y="4704840"/>
            <a:ext cx="10958400" cy="76788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14880" y="5490360"/>
            <a:ext cx="10958400" cy="49932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Click to Edit Section Subtitle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318560" y="867600"/>
            <a:ext cx="355140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Click to edit the title text format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14" descr=""/>
          <p:cNvPicPr/>
          <p:nvPr/>
        </p:nvPicPr>
        <p:blipFill>
          <a:blip r:embed="rId2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180" name="CustomShape 1"/>
          <p:cNvSpPr/>
          <p:nvPr/>
        </p:nvSpPr>
        <p:spPr>
          <a:xfrm>
            <a:off x="-3240" y="-18000"/>
            <a:ext cx="1219176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07640" cy="518544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Sample source code: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15240" y="1830600"/>
            <a:ext cx="10958400" cy="4193640"/>
          </a:xfrm>
          <a:prstGeom prst="rect">
            <a:avLst/>
          </a:prstGeom>
        </p:spPr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Source code box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fld id="{8F4556BC-4CD1-4E59-B993-0A7BA2DFEA08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06/11/2019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 type="ftr"/>
          </p:nvPr>
        </p:nvSpPr>
        <p:spPr>
          <a:xfrm>
            <a:off x="997200" y="6397200"/>
            <a:ext cx="10564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 type="sldNum"/>
          </p:nvPr>
        </p:nvSpPr>
        <p:spPr>
          <a:xfrm>
            <a:off x="1156356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54089B2-9FEA-40FE-B735-9C18ACACD49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87" name="Picture 10" descr=""/>
          <p:cNvPicPr/>
          <p:nvPr/>
        </p:nvPicPr>
        <p:blipFill>
          <a:blip r:embed="rId3"/>
          <a:stretch/>
        </p:blipFill>
        <p:spPr>
          <a:xfrm>
            <a:off x="9868320" y="232920"/>
            <a:ext cx="2125080" cy="5299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15" descr=""/>
          <p:cNvPicPr/>
          <p:nvPr/>
        </p:nvPicPr>
        <p:blipFill>
          <a:blip r:embed="rId2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225" name="CustomShape 1"/>
          <p:cNvSpPr/>
          <p:nvPr/>
        </p:nvSpPr>
        <p:spPr>
          <a:xfrm>
            <a:off x="-3600" y="0"/>
            <a:ext cx="115308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6" name="Picture 2" descr=""/>
          <p:cNvPicPr/>
          <p:nvPr/>
        </p:nvPicPr>
        <p:blipFill>
          <a:blip r:embed="rId3"/>
          <a:stretch/>
        </p:blipFill>
        <p:spPr>
          <a:xfrm>
            <a:off x="235080" y="1792440"/>
            <a:ext cx="1829520" cy="4061880"/>
          </a:xfrm>
          <a:prstGeom prst="rect">
            <a:avLst/>
          </a:prstGeom>
          <a:ln>
            <a:noFill/>
          </a:ln>
        </p:spPr>
      </p:pic>
      <p:pic>
        <p:nvPicPr>
          <p:cNvPr id="227" name="Picture 3" descr=""/>
          <p:cNvPicPr/>
          <p:nvPr/>
        </p:nvPicPr>
        <p:blipFill>
          <a:blip r:embed="rId4"/>
          <a:stretch/>
        </p:blipFill>
        <p:spPr>
          <a:xfrm>
            <a:off x="235080" y="1792440"/>
            <a:ext cx="914400" cy="4061880"/>
          </a:xfrm>
          <a:prstGeom prst="rect">
            <a:avLst/>
          </a:prstGeom>
          <a:ln>
            <a:noFill/>
          </a:ln>
        </p:spPr>
      </p:pic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2064960" y="1121040"/>
            <a:ext cx="9926640" cy="527580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213228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74140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title"/>
          </p:nvPr>
        </p:nvSpPr>
        <p:spPr>
          <a:xfrm>
            <a:off x="1296720" y="100800"/>
            <a:ext cx="839700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30" name="Picture 14" descr=""/>
          <p:cNvPicPr/>
          <p:nvPr/>
        </p:nvPicPr>
        <p:blipFill>
          <a:blip r:embed="rId5"/>
          <a:stretch/>
        </p:blipFill>
        <p:spPr>
          <a:xfrm>
            <a:off x="9833040" y="274680"/>
            <a:ext cx="2143800" cy="534600"/>
          </a:xfrm>
          <a:prstGeom prst="rect">
            <a:avLst/>
          </a:prstGeom>
          <a:ln>
            <a:noFill/>
          </a:ln>
        </p:spPr>
      </p:pic>
      <p:sp>
        <p:nvSpPr>
          <p:cNvPr id="231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fld id="{FE63D9A2-4852-4352-A076-8B889C66DC64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06/11/2019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ftr"/>
          </p:nvPr>
        </p:nvSpPr>
        <p:spPr>
          <a:xfrm>
            <a:off x="997200" y="6397200"/>
            <a:ext cx="10564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sldNum"/>
          </p:nvPr>
        </p:nvSpPr>
        <p:spPr>
          <a:xfrm>
            <a:off x="1156356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C55B610-6984-4683-9B28-57BD33ED37A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Picture 16" descr=""/>
          <p:cNvPicPr/>
          <p:nvPr/>
        </p:nvPicPr>
        <p:blipFill>
          <a:blip r:embed="rId2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271" name="CustomShape 1"/>
          <p:cNvSpPr/>
          <p:nvPr/>
        </p:nvSpPr>
        <p:spPr>
          <a:xfrm>
            <a:off x="-3600" y="0"/>
            <a:ext cx="115308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Picture 2" descr=""/>
          <p:cNvPicPr/>
          <p:nvPr/>
        </p:nvPicPr>
        <p:blipFill>
          <a:blip r:embed="rId3"/>
          <a:stretch/>
        </p:blipFill>
        <p:spPr>
          <a:xfrm>
            <a:off x="519840" y="3314880"/>
            <a:ext cx="1260000" cy="2797560"/>
          </a:xfrm>
          <a:prstGeom prst="rect">
            <a:avLst/>
          </a:prstGeom>
          <a:ln>
            <a:noFill/>
          </a:ln>
        </p:spPr>
      </p:pic>
      <p:sp>
        <p:nvSpPr>
          <p:cNvPr id="273" name="PlaceHolder 2"/>
          <p:cNvSpPr>
            <a:spLocks noGrp="1"/>
          </p:cNvSpPr>
          <p:nvPr>
            <p:ph type="title"/>
          </p:nvPr>
        </p:nvSpPr>
        <p:spPr>
          <a:xfrm>
            <a:off x="1296720" y="100800"/>
            <a:ext cx="839700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1958400" y="1121040"/>
            <a:ext cx="10033200" cy="527580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213228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74140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fld id="{FCECC90F-69DA-430A-9C85-9EA008C6E230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06/11/2019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ftr"/>
          </p:nvPr>
        </p:nvSpPr>
        <p:spPr>
          <a:xfrm>
            <a:off x="997200" y="6397200"/>
            <a:ext cx="10564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sldNum"/>
          </p:nvPr>
        </p:nvSpPr>
        <p:spPr>
          <a:xfrm>
            <a:off x="1156356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F8297CC-A799-46F8-9635-B4E49DEFE9F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78" name="Picture 10" descr=""/>
          <p:cNvPicPr/>
          <p:nvPr/>
        </p:nvPicPr>
        <p:blipFill>
          <a:blip r:embed="rId4"/>
          <a:stretch/>
        </p:blipFill>
        <p:spPr>
          <a:xfrm>
            <a:off x="9833040" y="274680"/>
            <a:ext cx="2143800" cy="5346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Picture 55" descr=""/>
          <p:cNvPicPr/>
          <p:nvPr/>
        </p:nvPicPr>
        <p:blipFill>
          <a:blip r:embed="rId2"/>
          <a:stretch/>
        </p:blipFill>
        <p:spPr>
          <a:xfrm>
            <a:off x="-3240" y="576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316" name="CustomShape 1"/>
          <p:cNvSpPr/>
          <p:nvPr/>
        </p:nvSpPr>
        <p:spPr>
          <a:xfrm>
            <a:off x="-1051200" y="703080"/>
            <a:ext cx="8403480" cy="10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317" name="Picture 25" descr=""/>
          <p:cNvPicPr/>
          <p:nvPr/>
        </p:nvPicPr>
        <p:blipFill>
          <a:blip r:embed="rId3"/>
          <a:stretch/>
        </p:blipFill>
        <p:spPr>
          <a:xfrm>
            <a:off x="164880" y="2223000"/>
            <a:ext cx="3574440" cy="4148280"/>
          </a:xfrm>
          <a:prstGeom prst="rect">
            <a:avLst/>
          </a:prstGeom>
          <a:ln>
            <a:noFill/>
          </a:ln>
        </p:spPr>
      </p:pic>
      <p:pic>
        <p:nvPicPr>
          <p:cNvPr id="318" name="Picture 41" descr=""/>
          <p:cNvPicPr/>
          <p:nvPr/>
        </p:nvPicPr>
        <p:blipFill>
          <a:blip r:embed="rId4"/>
          <a:stretch/>
        </p:blipFill>
        <p:spPr>
          <a:xfrm>
            <a:off x="9694080" y="314280"/>
            <a:ext cx="2125080" cy="529920"/>
          </a:xfrm>
          <a:prstGeom prst="rect">
            <a:avLst/>
          </a:prstGeom>
          <a:ln>
            <a:noFill/>
          </a:ln>
        </p:spPr>
      </p:pic>
      <p:pic>
        <p:nvPicPr>
          <p:cNvPr id="319" name="Picture 17" descr=""/>
          <p:cNvPicPr/>
          <p:nvPr/>
        </p:nvPicPr>
        <p:blipFill>
          <a:blip r:embed="rId5"/>
          <a:stretch/>
        </p:blipFill>
        <p:spPr>
          <a:xfrm>
            <a:off x="6949080" y="1702440"/>
            <a:ext cx="1198080" cy="1198440"/>
          </a:xfrm>
          <a:prstGeom prst="rect">
            <a:avLst/>
          </a:prstGeom>
          <a:ln>
            <a:noFill/>
          </a:ln>
        </p:spPr>
      </p:pic>
      <p:pic>
        <p:nvPicPr>
          <p:cNvPr id="320" name="Picture 19" descr=""/>
          <p:cNvPicPr/>
          <p:nvPr/>
        </p:nvPicPr>
        <p:blipFill>
          <a:blip r:embed="rId6"/>
          <a:stretch/>
        </p:blipFill>
        <p:spPr>
          <a:xfrm>
            <a:off x="4788000" y="3776400"/>
            <a:ext cx="1165680" cy="1401840"/>
          </a:xfrm>
          <a:prstGeom prst="rect">
            <a:avLst/>
          </a:prstGeom>
          <a:ln>
            <a:noFill/>
          </a:ln>
        </p:spPr>
      </p:pic>
      <p:pic>
        <p:nvPicPr>
          <p:cNvPr id="321" name="Picture 20" descr=""/>
          <p:cNvPicPr/>
          <p:nvPr/>
        </p:nvPicPr>
        <p:blipFill>
          <a:blip r:embed="rId7"/>
          <a:stretch/>
        </p:blipFill>
        <p:spPr>
          <a:xfrm>
            <a:off x="6226200" y="3776400"/>
            <a:ext cx="1165680" cy="1388880"/>
          </a:xfrm>
          <a:prstGeom prst="rect">
            <a:avLst/>
          </a:prstGeom>
          <a:ln>
            <a:noFill/>
          </a:ln>
        </p:spPr>
      </p:pic>
      <p:pic>
        <p:nvPicPr>
          <p:cNvPr id="322" name="Picture 21" descr=""/>
          <p:cNvPicPr/>
          <p:nvPr/>
        </p:nvPicPr>
        <p:blipFill>
          <a:blip r:embed="rId8"/>
          <a:stretch/>
        </p:blipFill>
        <p:spPr>
          <a:xfrm>
            <a:off x="7665840" y="3775680"/>
            <a:ext cx="1165680" cy="1566720"/>
          </a:xfrm>
          <a:prstGeom prst="rect">
            <a:avLst/>
          </a:prstGeom>
          <a:ln>
            <a:noFill/>
          </a:ln>
        </p:spPr>
      </p:pic>
      <p:pic>
        <p:nvPicPr>
          <p:cNvPr id="323" name="Picture 22" descr=""/>
          <p:cNvPicPr/>
          <p:nvPr/>
        </p:nvPicPr>
        <p:blipFill>
          <a:blip r:embed="rId9"/>
          <a:stretch/>
        </p:blipFill>
        <p:spPr>
          <a:xfrm>
            <a:off x="9105480" y="3769920"/>
            <a:ext cx="1165680" cy="1350360"/>
          </a:xfrm>
          <a:prstGeom prst="rect">
            <a:avLst/>
          </a:prstGeom>
          <a:ln>
            <a:noFill/>
          </a:ln>
        </p:spPr>
      </p:pic>
      <p:pic>
        <p:nvPicPr>
          <p:cNvPr id="324" name="Picture 23" descr=""/>
          <p:cNvPicPr/>
          <p:nvPr/>
        </p:nvPicPr>
        <p:blipFill>
          <a:blip r:embed="rId10"/>
          <a:stretch/>
        </p:blipFill>
        <p:spPr>
          <a:xfrm>
            <a:off x="10545120" y="3776400"/>
            <a:ext cx="1165680" cy="1433520"/>
          </a:xfrm>
          <a:prstGeom prst="rect">
            <a:avLst/>
          </a:prstGeom>
          <a:ln>
            <a:noFill/>
          </a:ln>
        </p:spPr>
      </p:pic>
      <p:pic>
        <p:nvPicPr>
          <p:cNvPr id="325" name="Picture 24" descr=""/>
          <p:cNvPicPr/>
          <p:nvPr/>
        </p:nvPicPr>
        <p:blipFill>
          <a:blip r:embed="rId11"/>
          <a:stretch/>
        </p:blipFill>
        <p:spPr>
          <a:xfrm>
            <a:off x="3385440" y="3776400"/>
            <a:ext cx="1163880" cy="1439640"/>
          </a:xfrm>
          <a:prstGeom prst="rect">
            <a:avLst/>
          </a:prstGeom>
          <a:ln>
            <a:noFill/>
          </a:ln>
        </p:spPr>
      </p:pic>
      <p:sp>
        <p:nvSpPr>
          <p:cNvPr id="326" name="Line 2"/>
          <p:cNvSpPr/>
          <p:nvPr/>
        </p:nvSpPr>
        <p:spPr>
          <a:xfrm>
            <a:off x="3968280" y="3335400"/>
            <a:ext cx="7159680" cy="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Line 3"/>
          <p:cNvSpPr/>
          <p:nvPr/>
        </p:nvSpPr>
        <p:spPr>
          <a:xfrm>
            <a:off x="3968280" y="3335400"/>
            <a:ext cx="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Line 4"/>
          <p:cNvSpPr/>
          <p:nvPr/>
        </p:nvSpPr>
        <p:spPr>
          <a:xfrm>
            <a:off x="5362560" y="3335400"/>
            <a:ext cx="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Line 5"/>
          <p:cNvSpPr/>
          <p:nvPr/>
        </p:nvSpPr>
        <p:spPr>
          <a:xfrm>
            <a:off x="6809400" y="3328920"/>
            <a:ext cx="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Line 6"/>
          <p:cNvSpPr/>
          <p:nvPr/>
        </p:nvSpPr>
        <p:spPr>
          <a:xfrm>
            <a:off x="8249040" y="3328920"/>
            <a:ext cx="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Line 7"/>
          <p:cNvSpPr/>
          <p:nvPr/>
        </p:nvSpPr>
        <p:spPr>
          <a:xfrm>
            <a:off x="9688320" y="3328920"/>
            <a:ext cx="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Line 8"/>
          <p:cNvSpPr/>
          <p:nvPr/>
        </p:nvSpPr>
        <p:spPr>
          <a:xfrm>
            <a:off x="11127960" y="3335400"/>
            <a:ext cx="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Line 9"/>
          <p:cNvSpPr/>
          <p:nvPr/>
        </p:nvSpPr>
        <p:spPr>
          <a:xfrm>
            <a:off x="7548120" y="3092760"/>
            <a:ext cx="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10"/>
          <p:cNvSpPr/>
          <p:nvPr/>
        </p:nvSpPr>
        <p:spPr>
          <a:xfrm>
            <a:off x="-1440" y="6371280"/>
            <a:ext cx="12191760" cy="504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PlaceHolder 11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fld id="{EA920D7C-9FD7-4ECB-88B3-93307E555F71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06/11/2019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36" name="PlaceHolder 12"/>
          <p:cNvSpPr>
            <a:spLocks noGrp="1"/>
          </p:cNvSpPr>
          <p:nvPr>
            <p:ph type="ftr"/>
          </p:nvPr>
        </p:nvSpPr>
        <p:spPr>
          <a:xfrm>
            <a:off x="997200" y="6397200"/>
            <a:ext cx="10564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37" name="PlaceHolder 13"/>
          <p:cNvSpPr>
            <a:spLocks noGrp="1"/>
          </p:cNvSpPr>
          <p:nvPr>
            <p:ph type="sldNum"/>
          </p:nvPr>
        </p:nvSpPr>
        <p:spPr>
          <a:xfrm>
            <a:off x="1156356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261B111-D2E2-4379-9838-C0573C30BD9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38" name="PlaceHolder 1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Click to edit the title text format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9" name="PlaceHolder 1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  <p:sldLayoutId id="2147483751" r:id="rId2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Picture 9" descr=""/>
          <p:cNvPicPr/>
          <p:nvPr/>
        </p:nvPicPr>
        <p:blipFill>
          <a:blip r:embed="rId2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377" name="CustomShape 1"/>
          <p:cNvSpPr/>
          <p:nvPr/>
        </p:nvSpPr>
        <p:spPr>
          <a:xfrm>
            <a:off x="0" y="0"/>
            <a:ext cx="1218852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244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21315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74068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fld id="{CCE464D6-AD25-4114-A5BB-F44C9D59FED9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06/11/2019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81" name="PlaceHolder 5"/>
          <p:cNvSpPr>
            <a:spLocks noGrp="1"/>
          </p:cNvSpPr>
          <p:nvPr>
            <p:ph type="ftr"/>
          </p:nvPr>
        </p:nvSpPr>
        <p:spPr>
          <a:xfrm>
            <a:off x="997200" y="6397200"/>
            <a:ext cx="10564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82" name="PlaceHolder 6"/>
          <p:cNvSpPr>
            <a:spLocks noGrp="1"/>
          </p:cNvSpPr>
          <p:nvPr>
            <p:ph type="sldNum"/>
          </p:nvPr>
        </p:nvSpPr>
        <p:spPr>
          <a:xfrm>
            <a:off x="1156356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0C56163-2491-432D-810C-CE53BCC890A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383" name="Picture 10" descr=""/>
          <p:cNvPicPr/>
          <p:nvPr/>
        </p:nvPicPr>
        <p:blipFill>
          <a:blip r:embed="rId3"/>
          <a:stretch/>
        </p:blipFill>
        <p:spPr>
          <a:xfrm>
            <a:off x="9868320" y="232920"/>
            <a:ext cx="2125080" cy="5299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dev.mysql.com/downloads/connector/j/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softuni.bg/trainings/courses" TargetMode="External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jpeg"/><Relationship Id="rId13" Type="http://schemas.openxmlformats.org/officeDocument/2006/relationships/slideLayout" Target="../slideLayouts/slideLayout9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65.jpeg"/><Relationship Id="rId2" Type="http://schemas.openxmlformats.org/officeDocument/2006/relationships/image" Target="../media/image66.png"/><Relationship Id="rId3" Type="http://schemas.openxmlformats.org/officeDocument/2006/relationships/image" Target="../media/image67.jpeg"/><Relationship Id="rId4" Type="http://schemas.openxmlformats.org/officeDocument/2006/relationships/image" Target="../media/image68.gif"/><Relationship Id="rId5" Type="http://schemas.openxmlformats.org/officeDocument/2006/relationships/slideLayout" Target="../slideLayouts/slideLayout9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hyperlink" Target="http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://forum.softuni.bg/" TargetMode="External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slideLayout" Target="../slideLayouts/slideLayout109.xml"/><Relationship Id="rId10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09.xml"/><Relationship Id="rId6" Type="http://schemas.openxmlformats.org/officeDocument/2006/relationships/notesSlide" Target="../notesSlides/notesSlide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softuni.bg/trainings/2353/hibernate-june-2019" TargetMode="External"/><Relationship Id="rId2" Type="http://schemas.openxmlformats.org/officeDocument/2006/relationships/hyperlink" Target="https://softuni.bg/trainings/2353/hibernate-june-2019" TargetMode="External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637200" y="1303200"/>
            <a:ext cx="109620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Connecting via JDBC, Executing Statements, SQL Injection,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Advanced Concepts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TextShape 2"/>
          <p:cNvSpPr txBox="1"/>
          <p:nvPr/>
        </p:nvSpPr>
        <p:spPr>
          <a:xfrm>
            <a:off x="617400" y="254880"/>
            <a:ext cx="109620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DB Apps Introduction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2" name="TextShape 3"/>
          <p:cNvSpPr txBox="1"/>
          <p:nvPr/>
        </p:nvSpPr>
        <p:spPr>
          <a:xfrm>
            <a:off x="627840" y="4856400"/>
            <a:ext cx="2950560" cy="506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1a334c"/>
                </a:solidFill>
                <a:latin typeface="Calibri"/>
              </a:rPr>
              <a:t>SoftUni Team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3" name="TextShape 4"/>
          <p:cNvSpPr txBox="1"/>
          <p:nvPr/>
        </p:nvSpPr>
        <p:spPr>
          <a:xfrm>
            <a:off x="627840" y="5394240"/>
            <a:ext cx="2950560" cy="4446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alibri"/>
              </a:rPr>
              <a:t>Technical Trainers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4" name="TextShape 5"/>
          <p:cNvSpPr txBox="1"/>
          <p:nvPr/>
        </p:nvSpPr>
        <p:spPr>
          <a:xfrm>
            <a:off x="8645760" y="5915160"/>
            <a:ext cx="2950560" cy="3823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alibri"/>
              </a:rPr>
              <a:t>Software University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5" name="TextShape 6"/>
          <p:cNvSpPr txBox="1"/>
          <p:nvPr/>
        </p:nvSpPr>
        <p:spPr>
          <a:xfrm>
            <a:off x="8645760" y="6352200"/>
            <a:ext cx="2950560" cy="3513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http://softuni.bg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76" name="Picture 1" descr=""/>
          <p:cNvPicPr/>
          <p:nvPr/>
        </p:nvPicPr>
        <p:blipFill>
          <a:blip r:embed="rId2"/>
          <a:stretch/>
        </p:blipFill>
        <p:spPr>
          <a:xfrm>
            <a:off x="3808440" y="2791800"/>
            <a:ext cx="4147920" cy="261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Connection to DB via Java App Demo (1)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0" name="TextShape 2"/>
          <p:cNvSpPr txBox="1"/>
          <p:nvPr/>
        </p:nvSpPr>
        <p:spPr>
          <a:xfrm>
            <a:off x="190440" y="1219320"/>
            <a:ext cx="11466360" cy="5638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Using an external library (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MySQL Connector/J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) we make a           connection via 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DriverManager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and 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Connection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class.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1" name="TextShape 3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EEB4B64-9779-4BE9-8CE0-8AEB47A4944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12" name="CustomShape 4"/>
          <p:cNvSpPr/>
          <p:nvPr/>
        </p:nvSpPr>
        <p:spPr>
          <a:xfrm>
            <a:off x="1062720" y="2743200"/>
            <a:ext cx="10059480" cy="33872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Properties props = new Properties();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props.setProperty("user",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user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props.setProperty("password",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password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Connection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connection = </a:t>
            </a:r>
            <a:br/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DriverManager.getConnection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("jdbc:mysql://localhost:3306/soft_uni",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props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);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Connection to DB via Java App Demo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4" name="TextShape 2"/>
          <p:cNvSpPr txBox="1"/>
          <p:nvPr/>
        </p:nvSpPr>
        <p:spPr>
          <a:xfrm>
            <a:off x="218160" y="1194840"/>
            <a:ext cx="11804400" cy="55702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We retrieve the result with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ResultSet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and the</a:t>
            </a:r>
            <a:br/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PreparedStatement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classes.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5" name="TextShape 3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89530A8-0DA7-4ED1-963D-58CB2E380A7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16" name="CustomShape 4"/>
          <p:cNvSpPr/>
          <p:nvPr/>
        </p:nvSpPr>
        <p:spPr>
          <a:xfrm>
            <a:off x="531720" y="2362320"/>
            <a:ext cx="11228040" cy="31741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PreparedStatement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stmt = connection.prepareStatement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SELECT * FROM employees WHERE salary &gt; ?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String salary = sc.nextLine();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stmt.setDouble(1, Double.parseDouble(salary));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ResultSet rs = stmt.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executeQuery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7" name="CustomShape 5"/>
          <p:cNvSpPr/>
          <p:nvPr/>
        </p:nvSpPr>
        <p:spPr>
          <a:xfrm>
            <a:off x="9649440" y="2514600"/>
            <a:ext cx="2133000" cy="587520"/>
          </a:xfrm>
          <a:prstGeom prst="wedgeRoundRectCallout">
            <a:avLst>
              <a:gd name="adj1" fmla="val -114412"/>
              <a:gd name="adj2" fmla="val 66477"/>
              <a:gd name="adj3" fmla="val 16667"/>
            </a:avLst>
          </a:prstGeom>
          <a:solidFill>
            <a:srgbClr val="4f6984">
              <a:alpha val="95000"/>
            </a:srgbClr>
          </a:solidFill>
          <a:ln w="19080">
            <a:solidFill>
              <a:srgbClr val="253e5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SQL Query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8" name="CustomShape 6"/>
          <p:cNvSpPr/>
          <p:nvPr/>
        </p:nvSpPr>
        <p:spPr>
          <a:xfrm>
            <a:off x="7098120" y="4943520"/>
            <a:ext cx="4452840" cy="826200"/>
          </a:xfrm>
          <a:prstGeom prst="wedgeRoundRectCallout">
            <a:avLst>
              <a:gd name="adj1" fmla="val -60982"/>
              <a:gd name="adj2" fmla="val -8619"/>
              <a:gd name="adj3" fmla="val 16667"/>
            </a:avLst>
          </a:prstGeom>
          <a:solidFill>
            <a:srgbClr val="4f6984">
              <a:alpha val="95000"/>
            </a:srgbClr>
          </a:solidFill>
          <a:ln w="19080">
            <a:solidFill>
              <a:srgbClr val="253e5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Runs the SQL statement and returns retrieved result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9" name="CustomShape 7"/>
          <p:cNvSpPr/>
          <p:nvPr/>
        </p:nvSpPr>
        <p:spPr>
          <a:xfrm>
            <a:off x="6608880" y="3515400"/>
            <a:ext cx="3129480" cy="844920"/>
          </a:xfrm>
          <a:prstGeom prst="wedgeRoundRectCallout">
            <a:avLst>
              <a:gd name="adj1" fmla="val -77016"/>
              <a:gd name="adj2" fmla="val 33782"/>
              <a:gd name="adj3" fmla="val 16667"/>
            </a:avLst>
          </a:prstGeom>
          <a:solidFill>
            <a:srgbClr val="4f6984">
              <a:alpha val="95000"/>
            </a:srgbClr>
          </a:solidFill>
          <a:ln w="19080">
            <a:solidFill>
              <a:srgbClr val="253e5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Salary criteria by user input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Connection to DB via Java App Demo (3)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1" name="TextShape 2"/>
          <p:cNvSpPr txBox="1"/>
          <p:nvPr/>
        </p:nvSpPr>
        <p:spPr>
          <a:xfrm>
            <a:off x="169920" y="1155960"/>
            <a:ext cx="11804400" cy="55702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Iterating over the result: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2" name="TextShape 3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DA94D21-7229-432A-8B5C-FB5318465B6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23" name="CustomShape 4"/>
          <p:cNvSpPr/>
          <p:nvPr/>
        </p:nvSpPr>
        <p:spPr>
          <a:xfrm>
            <a:off x="760320" y="2971800"/>
            <a:ext cx="10512000" cy="25030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while(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.next())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System.out.printf("%s  %s",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.getString("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first_name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")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	</a:t>
            </a:r>
            <a:br/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.getString("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last_name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4" name="CustomShape 5"/>
          <p:cNvSpPr/>
          <p:nvPr/>
        </p:nvSpPr>
        <p:spPr>
          <a:xfrm>
            <a:off x="2360520" y="2163600"/>
            <a:ext cx="2437920" cy="609120"/>
          </a:xfrm>
          <a:prstGeom prst="wedgeRoundRectCallout">
            <a:avLst>
              <a:gd name="adj1" fmla="val -39633"/>
              <a:gd name="adj2" fmla="val 91277"/>
              <a:gd name="adj3" fmla="val 16667"/>
            </a:avLst>
          </a:prstGeom>
          <a:solidFill>
            <a:srgbClr val="4f6984">
              <a:alpha val="95000"/>
            </a:srgbClr>
          </a:solidFill>
          <a:ln w="19080">
            <a:solidFill>
              <a:srgbClr val="253e5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Retrieved data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5" name="CustomShape 6"/>
          <p:cNvSpPr/>
          <p:nvPr/>
        </p:nvSpPr>
        <p:spPr>
          <a:xfrm>
            <a:off x="2360520" y="5334120"/>
            <a:ext cx="4545360" cy="914040"/>
          </a:xfrm>
          <a:prstGeom prst="wedgeRoundRectCallout">
            <a:avLst>
              <a:gd name="adj1" fmla="val -38968"/>
              <a:gd name="adj2" fmla="val -83680"/>
              <a:gd name="adj3" fmla="val 16667"/>
            </a:avLst>
          </a:prstGeom>
          <a:solidFill>
            <a:srgbClr val="4f6984">
              <a:alpha val="95000"/>
            </a:srgbClr>
          </a:solidFill>
          <a:ln w="19080">
            <a:solidFill>
              <a:srgbClr val="253e5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The ResultSet is a set of table rows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2064960" y="1121040"/>
            <a:ext cx="9926640" cy="52758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We can access databases on a programmer level.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No manual actions needed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 a bigger applications we can: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Encapsulate custom SQL logic in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methods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Achieve database abstraction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1296720" y="100800"/>
            <a:ext cx="83970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Demo Conclusion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8" name="TextShape 3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5F207892-0D20-428B-99F2-C3D8D7029B3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529" name="Picture 6" descr=""/>
          <p:cNvPicPr/>
          <p:nvPr/>
        </p:nvPicPr>
        <p:blipFill>
          <a:blip r:embed="rId1"/>
          <a:stretch/>
        </p:blipFill>
        <p:spPr>
          <a:xfrm>
            <a:off x="8456760" y="3048120"/>
            <a:ext cx="2906280" cy="315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79" dur="indefinite" restart="never" nodeType="tmRoot">
          <p:childTnLst>
            <p:seq>
              <p:cTn id="180" dur="indefinite" nodeType="mainSeq">
                <p:childTnLst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614880" y="4704840"/>
            <a:ext cx="1095840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Java Database Connection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1" name="TextShape 2"/>
          <p:cNvSpPr txBox="1"/>
          <p:nvPr/>
        </p:nvSpPr>
        <p:spPr>
          <a:xfrm>
            <a:off x="614880" y="5490360"/>
            <a:ext cx="1095840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Client access to a database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2" name="TextShape 3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AD26680-0F97-4D5D-8924-D3548038918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533" name="Картина 5" descr=""/>
          <p:cNvPicPr/>
          <p:nvPr/>
        </p:nvPicPr>
        <p:blipFill>
          <a:blip r:embed="rId1"/>
          <a:stretch/>
        </p:blipFill>
        <p:spPr>
          <a:xfrm>
            <a:off x="4417920" y="1676520"/>
            <a:ext cx="3521880" cy="198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Java Database Connectivity (JDBC)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5" name="TextShape 2"/>
          <p:cNvSpPr txBox="1"/>
          <p:nvPr/>
        </p:nvSpPr>
        <p:spPr>
          <a:xfrm>
            <a:off x="155520" y="1155960"/>
            <a:ext cx="11804400" cy="55702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1a334c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JDBC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is a standard 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Java API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for database-independent 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connectivity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	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Includes 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APIs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for: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Making a connection to a database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Creating and executing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SQL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queries in the database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6" name="TextShape 3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CD2FD76-5657-471B-86D3-DE1AE4F231D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97" dur="indefinite" restart="never" nodeType="tmRoot">
          <p:childTnLst>
            <p:seq>
              <p:cTn id="198" dur="indefinite" nodeType="mainSeq">
                <p:childTnLst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JDBC Architecture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8" name="TextShape 2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C3253BA-7C12-45BA-A8BF-1E5138CEC08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39" name="CustomShape 3"/>
          <p:cNvSpPr/>
          <p:nvPr/>
        </p:nvSpPr>
        <p:spPr>
          <a:xfrm>
            <a:off x="4494240" y="1371600"/>
            <a:ext cx="2742840" cy="6091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Java Application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40" name="CustomShape 4"/>
          <p:cNvSpPr/>
          <p:nvPr/>
        </p:nvSpPr>
        <p:spPr>
          <a:xfrm>
            <a:off x="5865840" y="1981080"/>
            <a:ext cx="36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a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CustomShape 5"/>
          <p:cNvSpPr/>
          <p:nvPr/>
        </p:nvSpPr>
        <p:spPr>
          <a:xfrm>
            <a:off x="5052600" y="2286000"/>
            <a:ext cx="1626120" cy="6091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JDBC API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42" name="CustomShape 6"/>
          <p:cNvSpPr/>
          <p:nvPr/>
        </p:nvSpPr>
        <p:spPr>
          <a:xfrm>
            <a:off x="5865840" y="2895480"/>
            <a:ext cx="36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a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CustomShape 7"/>
          <p:cNvSpPr/>
          <p:nvPr/>
        </p:nvSpPr>
        <p:spPr>
          <a:xfrm>
            <a:off x="4836600" y="3200400"/>
            <a:ext cx="2058120" cy="9140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JDBC Driver Manager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44" name="CustomShape 8"/>
          <p:cNvSpPr/>
          <p:nvPr/>
        </p:nvSpPr>
        <p:spPr>
          <a:xfrm>
            <a:off x="2846880" y="4394160"/>
            <a:ext cx="1930680" cy="4824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JDBC Driver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45" name="CustomShape 9"/>
          <p:cNvSpPr/>
          <p:nvPr/>
        </p:nvSpPr>
        <p:spPr>
          <a:xfrm>
            <a:off x="4957200" y="4431240"/>
            <a:ext cx="1930680" cy="4824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JDBC Driver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46" name="CustomShape 10"/>
          <p:cNvSpPr/>
          <p:nvPr/>
        </p:nvSpPr>
        <p:spPr>
          <a:xfrm>
            <a:off x="7032600" y="4421160"/>
            <a:ext cx="1930680" cy="4824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JDBC Driver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47" name="CustomShape 11"/>
          <p:cNvSpPr/>
          <p:nvPr/>
        </p:nvSpPr>
        <p:spPr>
          <a:xfrm flipH="1">
            <a:off x="4563720" y="4114800"/>
            <a:ext cx="462600" cy="24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a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CustomShape 12"/>
          <p:cNvSpPr/>
          <p:nvPr/>
        </p:nvSpPr>
        <p:spPr>
          <a:xfrm flipH="1">
            <a:off x="5853600" y="4114800"/>
            <a:ext cx="324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a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CustomShape 13"/>
          <p:cNvSpPr/>
          <p:nvPr/>
        </p:nvSpPr>
        <p:spPr>
          <a:xfrm>
            <a:off x="6703920" y="4114800"/>
            <a:ext cx="429480" cy="25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a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CustomShape 14"/>
          <p:cNvSpPr/>
          <p:nvPr/>
        </p:nvSpPr>
        <p:spPr>
          <a:xfrm>
            <a:off x="3812400" y="4903920"/>
            <a:ext cx="36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a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CustomShape 15"/>
          <p:cNvSpPr/>
          <p:nvPr/>
        </p:nvSpPr>
        <p:spPr>
          <a:xfrm>
            <a:off x="5865840" y="4914000"/>
            <a:ext cx="36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a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CustomShape 16"/>
          <p:cNvSpPr/>
          <p:nvPr/>
        </p:nvSpPr>
        <p:spPr>
          <a:xfrm>
            <a:off x="7998120" y="4903920"/>
            <a:ext cx="36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a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3" name="Graphic 11" descr=""/>
          <p:cNvPicPr/>
          <p:nvPr/>
        </p:nvPicPr>
        <p:blipFill>
          <a:blip r:embed="rId1"/>
          <a:stretch/>
        </p:blipFill>
        <p:spPr>
          <a:xfrm>
            <a:off x="3236400" y="5188320"/>
            <a:ext cx="1151640" cy="1151640"/>
          </a:xfrm>
          <a:prstGeom prst="rect">
            <a:avLst/>
          </a:prstGeom>
          <a:ln>
            <a:noFill/>
          </a:ln>
        </p:spPr>
      </p:pic>
      <p:pic>
        <p:nvPicPr>
          <p:cNvPr id="554" name="Graphic 11" descr=""/>
          <p:cNvPicPr/>
          <p:nvPr/>
        </p:nvPicPr>
        <p:blipFill>
          <a:blip r:embed="rId2"/>
          <a:stretch/>
        </p:blipFill>
        <p:spPr>
          <a:xfrm>
            <a:off x="5289840" y="5188320"/>
            <a:ext cx="1151640" cy="1151640"/>
          </a:xfrm>
          <a:prstGeom prst="rect">
            <a:avLst/>
          </a:prstGeom>
          <a:ln>
            <a:noFill/>
          </a:ln>
        </p:spPr>
      </p:pic>
      <p:pic>
        <p:nvPicPr>
          <p:cNvPr id="555" name="Graphic 11" descr=""/>
          <p:cNvPicPr/>
          <p:nvPr/>
        </p:nvPicPr>
        <p:blipFill>
          <a:blip r:embed="rId3"/>
          <a:stretch/>
        </p:blipFill>
        <p:spPr>
          <a:xfrm>
            <a:off x="7422120" y="5178240"/>
            <a:ext cx="1151640" cy="1151640"/>
          </a:xfrm>
          <a:prstGeom prst="rect">
            <a:avLst/>
          </a:prstGeom>
          <a:ln>
            <a:noFill/>
          </a:ln>
        </p:spPr>
      </p:pic>
      <p:sp>
        <p:nvSpPr>
          <p:cNvPr id="556" name="CustomShape 17"/>
          <p:cNvSpPr/>
          <p:nvPr/>
        </p:nvSpPr>
        <p:spPr>
          <a:xfrm>
            <a:off x="3144960" y="6195600"/>
            <a:ext cx="13348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Oracle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7" name="CustomShape 18"/>
          <p:cNvSpPr/>
          <p:nvPr/>
        </p:nvSpPr>
        <p:spPr>
          <a:xfrm>
            <a:off x="4786200" y="6195600"/>
            <a:ext cx="2159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SQL Server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8" name="CustomShape 19"/>
          <p:cNvSpPr/>
          <p:nvPr/>
        </p:nvSpPr>
        <p:spPr>
          <a:xfrm>
            <a:off x="7083720" y="6217920"/>
            <a:ext cx="1828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ODBC DS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1" dur="indefinite" restart="never" nodeType="tmRoot">
          <p:childTnLst>
            <p:seq>
              <p:cTn id="212" dur="indefinite" nodeType="mainSeq">
                <p:childTnLst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JDBC Architecture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0" name="TextShape 2"/>
          <p:cNvSpPr txBox="1"/>
          <p:nvPr/>
        </p:nvSpPr>
        <p:spPr>
          <a:xfrm>
            <a:off x="169920" y="1155960"/>
            <a:ext cx="11804400" cy="55702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1a334c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JDBC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API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– provides the connection between the application and the driver manager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1a334c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JDBC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Driver Manager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– establishes the connection with the 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correct driver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Supports multiple drivers connected to different types of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databases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1a334c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JDBC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Driver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- handles the communications with the database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1" name="TextShape 3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4775FD4-F763-4C3D-A4AA-FE1F6BF2A9A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1" dur="indefinite" restart="never" nodeType="tmRoot">
          <p:childTnLst>
            <p:seq>
              <p:cTn id="262" dur="indefinite" nodeType="mainSeq">
                <p:childTnLst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extShape 1"/>
          <p:cNvSpPr txBox="1"/>
          <p:nvPr/>
        </p:nvSpPr>
        <p:spPr>
          <a:xfrm>
            <a:off x="2064960" y="1121040"/>
            <a:ext cx="9926640" cy="52758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56000"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JDBC API provides several interfaces and classes: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DriverManager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–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matches requests from the application with the proper DB driver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Driver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– handles the communication with the DB server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Connection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– all methods for contacting a database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Statement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–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methods and properties that enable you to send SQL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ResultSet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– retrieved data (set of table rows)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SQLException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3" name="TextShape 2"/>
          <p:cNvSpPr txBox="1"/>
          <p:nvPr/>
        </p:nvSpPr>
        <p:spPr>
          <a:xfrm>
            <a:off x="1296720" y="100800"/>
            <a:ext cx="83970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JDBC API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4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551A79F-ACA1-4062-9C01-427B7F31B82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3" dur="indefinite" restart="never" nodeType="tmRoot">
          <p:childTnLst>
            <p:seq>
              <p:cTn id="274" dur="indefinite" nodeType="mainSeq">
                <p:childTnLst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JDBC API – ResultSet Class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6" name="TextShape 2"/>
          <p:cNvSpPr txBox="1"/>
          <p:nvPr/>
        </p:nvSpPr>
        <p:spPr>
          <a:xfrm>
            <a:off x="169920" y="1150920"/>
            <a:ext cx="11804400" cy="55702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ResultSet maintains 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cursor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pointing to its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current row of data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Not updatable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Iterable only once and only from the first row to the last row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Provides getter methods for retrieving column values from the current row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7" name="TextShape 3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F82F0CA-71E3-4143-A388-A409F4F7F61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68" name="CustomShape 4"/>
          <p:cNvSpPr/>
          <p:nvPr/>
        </p:nvSpPr>
        <p:spPr>
          <a:xfrm>
            <a:off x="915840" y="5119560"/>
            <a:ext cx="10513080" cy="1831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while(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.next())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System.out.printf("%s %s",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.getString("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first_name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"),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.getString("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last_name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"));}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9" name="CustomShape 5"/>
          <p:cNvSpPr/>
          <p:nvPr/>
        </p:nvSpPr>
        <p:spPr>
          <a:xfrm>
            <a:off x="9460080" y="4997520"/>
            <a:ext cx="2514240" cy="497880"/>
          </a:xfrm>
          <a:prstGeom prst="wedgeRoundRectCallout">
            <a:avLst>
              <a:gd name="adj1" fmla="val -51118"/>
              <a:gd name="adj2" fmla="val 91417"/>
              <a:gd name="adj3" fmla="val 16667"/>
            </a:avLst>
          </a:prstGeom>
          <a:solidFill>
            <a:srgbClr val="4f6984">
              <a:alpha val="95000"/>
            </a:srgbClr>
          </a:solidFill>
          <a:ln w="19080">
            <a:solidFill>
              <a:srgbClr val="253e5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Column name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0" name="CustomShape 6"/>
          <p:cNvSpPr/>
          <p:nvPr/>
        </p:nvSpPr>
        <p:spPr>
          <a:xfrm>
            <a:off x="6393960" y="4997520"/>
            <a:ext cx="2514240" cy="446040"/>
          </a:xfrm>
          <a:prstGeom prst="wedgeRoundRectCallout">
            <a:avLst>
              <a:gd name="adj1" fmla="val -2254"/>
              <a:gd name="adj2" fmla="val 109381"/>
              <a:gd name="adj3" fmla="val 16667"/>
            </a:avLst>
          </a:prstGeom>
          <a:solidFill>
            <a:srgbClr val="4f6984">
              <a:alpha val="95000"/>
            </a:srgbClr>
          </a:solidFill>
          <a:ln w="19080">
            <a:solidFill>
              <a:srgbClr val="253e5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Getter method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9" dur="indefinite" restart="never" nodeType="tmRoot">
          <p:childTnLst>
            <p:seq>
              <p:cTn id="300" dur="indefinite" nodeType="mainSeq">
                <p:childTnLst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8" name="TextShape 2"/>
          <p:cNvSpPr txBox="1"/>
          <p:nvPr/>
        </p:nvSpPr>
        <p:spPr>
          <a:xfrm>
            <a:off x="196560" y="1371600"/>
            <a:ext cx="8259480" cy="4795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Application to Database Connection.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Application to Database Connection Demo.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Java Database Connection.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JDBC Statements.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SQL Injection.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Advanced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9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5B658354-E77D-47AA-9402-6774245AF34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JDBC API – ResultSet Class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2" name="TextShape 2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306D81E-3F71-428F-8F6A-FF71FC8E0B9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73" name="TextShape 3"/>
          <p:cNvSpPr txBox="1"/>
          <p:nvPr/>
        </p:nvSpPr>
        <p:spPr>
          <a:xfrm>
            <a:off x="190440" y="1165680"/>
            <a:ext cx="11804400" cy="55702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Retrieved information is reached by getter methods: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E.g.: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getString('column_name')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getDouble('column_name')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getBoolean('column_name') etc.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driver converts the underlying data to the Java type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3" dur="indefinite" restart="never" nodeType="tmRoot">
          <p:childTnLst>
            <p:seq>
              <p:cTn id="334" dur="indefinite" nodeType="mainSeq">
                <p:childTnLst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java.sql* and MySQL Driver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5" name="TextShape 2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6CBF079E-C269-4ABE-ADA8-4D05B2CA123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76" name="TextShape 3"/>
          <p:cNvSpPr txBox="1"/>
          <p:nvPr/>
        </p:nvSpPr>
        <p:spPr>
          <a:xfrm>
            <a:off x="190440" y="1150920"/>
            <a:ext cx="11804400" cy="55702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java.sql package provides all previously mentioned JDBC 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classes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 order to work with JDBC we need to download a MySQL Driver – Connector/J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It can be found on the following webpage: </a:t>
            </a:r>
            <a:r>
              <a:rPr b="0" lang="en-US" sz="32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55" dur="indefinite" restart="never" nodeType="tmRoot">
          <p:childTnLst>
            <p:seq>
              <p:cTn id="356" dur="indefinite" nodeType="mainSeq">
                <p:childTnLst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MySQL Driver Connection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8" name="TextShape 2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AB0F429-5B29-4994-88A3-2D918CDA306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79" name="TextShape 3"/>
          <p:cNvSpPr txBox="1"/>
          <p:nvPr/>
        </p:nvSpPr>
        <p:spPr>
          <a:xfrm>
            <a:off x="190440" y="1165680"/>
            <a:ext cx="11804400" cy="55702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Connection with the database is established via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connection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</a:rPr>
              <a:t> </a:t>
            </a:r>
            <a:br/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string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7030a0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7030a0"/>
                </a:solidFill>
                <a:latin typeface="Calibri"/>
              </a:rPr>
              <a:t>jdbc</a:t>
            </a:r>
            <a:r>
              <a:rPr b="0" lang="en-US" sz="3400" spc="-1" strike="noStrike">
                <a:solidFill>
                  <a:srgbClr val="00b050"/>
                </a:solidFill>
                <a:latin typeface="Calibri"/>
              </a:rPr>
              <a:t>:&lt;driver protocol&gt;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</a:rPr>
              <a:t>:&lt;connection details&gt;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E.g. connection from previous demo: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0" name="CustomShape 4"/>
          <p:cNvSpPr/>
          <p:nvPr/>
        </p:nvSpPr>
        <p:spPr>
          <a:xfrm>
            <a:off x="1293840" y="3936240"/>
            <a:ext cx="10059480" cy="1100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Connection c = DriverManager.getConnection(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</a:t>
            </a:r>
            <a:r>
              <a:rPr b="1" lang="en-US" sz="2400" spc="-1" strike="noStrike">
                <a:solidFill>
                  <a:srgbClr val="7030a0"/>
                </a:solidFill>
                <a:latin typeface="Consolas"/>
              </a:rPr>
              <a:t>jdbc:</a:t>
            </a:r>
            <a:r>
              <a:rPr b="1" lang="en-US" sz="2400" spc="-1" strike="noStrike">
                <a:solidFill>
                  <a:srgbClr val="00b050"/>
                </a:solidFill>
                <a:latin typeface="Consolas"/>
              </a:rPr>
              <a:t>mysql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://localhost:3306/soft_uni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props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1" name="CustomShape 5"/>
          <p:cNvSpPr/>
          <p:nvPr/>
        </p:nvSpPr>
        <p:spPr>
          <a:xfrm>
            <a:off x="4417920" y="5410080"/>
            <a:ext cx="2514240" cy="635760"/>
          </a:xfrm>
          <a:prstGeom prst="wedgeRoundRectCallout">
            <a:avLst>
              <a:gd name="adj1" fmla="val 34677"/>
              <a:gd name="adj2" fmla="val -115165"/>
              <a:gd name="adj3" fmla="val 16667"/>
            </a:avLst>
          </a:prstGeom>
          <a:solidFill>
            <a:srgbClr val="4f6984">
              <a:alpha val="95000"/>
            </a:srgbClr>
          </a:solidFill>
          <a:ln w="19080">
            <a:solidFill>
              <a:srgbClr val="253e5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Database name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2" name="CustomShape 6"/>
          <p:cNvSpPr/>
          <p:nvPr/>
        </p:nvSpPr>
        <p:spPr>
          <a:xfrm>
            <a:off x="7542360" y="5423760"/>
            <a:ext cx="2022840" cy="622080"/>
          </a:xfrm>
          <a:prstGeom prst="wedgeRoundRectCallout">
            <a:avLst>
              <a:gd name="adj1" fmla="val -7238"/>
              <a:gd name="adj2" fmla="val -114685"/>
              <a:gd name="adj3" fmla="val 16667"/>
            </a:avLst>
          </a:prstGeom>
          <a:solidFill>
            <a:srgbClr val="4f6984">
              <a:alpha val="95000"/>
            </a:srgbClr>
          </a:solidFill>
          <a:ln w="19080">
            <a:solidFill>
              <a:srgbClr val="253e5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Credentials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65" dur="indefinite" restart="never" nodeType="tmRoot">
          <p:childTnLst>
            <p:seq>
              <p:cTn id="366" dur="indefinite" nodeType="mainSeq">
                <p:childTnLst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Setting up the Driver in IntelliJ IDEA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4" name="TextShape 2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8DE66C6-1197-4619-9ECB-68FEE194501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85" name="TextShape 3"/>
          <p:cNvSpPr txBox="1"/>
          <p:nvPr/>
        </p:nvSpPr>
        <p:spPr>
          <a:xfrm>
            <a:off x="190440" y="1150920"/>
            <a:ext cx="11804400" cy="55702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Add the driver as an external library: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"File" -&gt; "Project Structure" -&gt; "Libraries"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86" name="Картина 4" descr=""/>
          <p:cNvPicPr/>
          <p:nvPr/>
        </p:nvPicPr>
        <p:blipFill>
          <a:blip r:embed="rId1"/>
          <a:stretch/>
        </p:blipFill>
        <p:spPr>
          <a:xfrm>
            <a:off x="1389240" y="2476440"/>
            <a:ext cx="3642480" cy="248004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587" name="CustomShape 4"/>
          <p:cNvSpPr/>
          <p:nvPr/>
        </p:nvSpPr>
        <p:spPr>
          <a:xfrm>
            <a:off x="5169240" y="3681000"/>
            <a:ext cx="60912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000"/>
          </a:solidFill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588" name="Картина 7" descr=""/>
          <p:cNvPicPr/>
          <p:nvPr/>
        </p:nvPicPr>
        <p:blipFill>
          <a:blip r:embed="rId2"/>
          <a:stretch/>
        </p:blipFill>
        <p:spPr>
          <a:xfrm>
            <a:off x="5916240" y="2487240"/>
            <a:ext cx="4064040" cy="204012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pic>
        <p:nvPicPr>
          <p:cNvPr id="589" name="Picture 10" descr=""/>
          <p:cNvPicPr/>
          <p:nvPr/>
        </p:nvPicPr>
        <p:blipFill>
          <a:blip r:embed="rId3"/>
          <a:stretch/>
        </p:blipFill>
        <p:spPr>
          <a:xfrm>
            <a:off x="5836680" y="5075640"/>
            <a:ext cx="4299120" cy="154728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590" name="CustomShape 5"/>
          <p:cNvSpPr/>
          <p:nvPr/>
        </p:nvSpPr>
        <p:spPr>
          <a:xfrm rot="5400000">
            <a:off x="7689240" y="4662720"/>
            <a:ext cx="479160" cy="374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000"/>
          </a:solidFill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TextShape 1"/>
          <p:cNvSpPr txBox="1"/>
          <p:nvPr/>
        </p:nvSpPr>
        <p:spPr>
          <a:xfrm>
            <a:off x="614880" y="4704840"/>
            <a:ext cx="1095840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JDBC Statements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2" name="TextShape 2"/>
          <p:cNvSpPr txBox="1"/>
          <p:nvPr/>
        </p:nvSpPr>
        <p:spPr>
          <a:xfrm>
            <a:off x="614880" y="5490360"/>
            <a:ext cx="1095840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Statement, PreparedStatement, CallableStatement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3" name="TextShape 3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C5B818D-75B9-4CD9-A802-400DF61A9D04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594" name="Картина 5" descr=""/>
          <p:cNvPicPr/>
          <p:nvPr/>
        </p:nvPicPr>
        <p:blipFill>
          <a:blip r:embed="rId1"/>
          <a:stretch/>
        </p:blipFill>
        <p:spPr>
          <a:xfrm>
            <a:off x="4799160" y="1331280"/>
            <a:ext cx="2630880" cy="263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Statements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6" name="TextShape 2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F18A46B-387B-430C-AFF7-CFEA45DFCBB0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97" name="TextShape 3"/>
          <p:cNvSpPr txBox="1"/>
          <p:nvPr/>
        </p:nvSpPr>
        <p:spPr>
          <a:xfrm>
            <a:off x="153720" y="1155960"/>
            <a:ext cx="11804400" cy="55702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The JDBC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Statement interface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defines the methods and properties that enable you to send SQL commands to the database.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graphicFrame>
        <p:nvGraphicFramePr>
          <p:cNvPr id="598" name="Table 4"/>
          <p:cNvGraphicFramePr/>
          <p:nvPr/>
        </p:nvGraphicFramePr>
        <p:xfrm>
          <a:off x="653400" y="2666880"/>
          <a:ext cx="11127240" cy="1316520"/>
        </p:xfrm>
        <a:graphic>
          <a:graphicData uri="http://schemas.openxmlformats.org/drawingml/2006/table">
            <a:tbl>
              <a:tblPr/>
              <a:tblGrid>
                <a:gridCol w="3231360"/>
                <a:gridCol w="7895880"/>
              </a:tblGrid>
              <a:tr h="483840">
                <a:tc>
                  <a:txBody>
                    <a:bodyPr lIns="157320" rIns="157320">
                      <a:noAutofit/>
                    </a:bodyPr>
                    <a:p>
                      <a:pPr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Interfaces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157320" marR="15732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e"/>
                    </a:solidFill>
                  </a:tcPr>
                </a:tc>
                <a:tc>
                  <a:txBody>
                    <a:bodyPr lIns="157320" rIns="157320">
                      <a:noAutofit/>
                    </a:bodyPr>
                    <a:p>
                      <a:pPr>
                        <a:lnSpc>
                          <a:spcPct val="95000"/>
                        </a:lnSpc>
                        <a:spcBef>
                          <a:spcPts val="1120"/>
                        </a:spcBef>
                      </a:pPr>
                      <a:r>
                        <a:rPr b="1" lang="en-US" sz="2800" spc="-1" strike="noStrike">
                          <a:solidFill>
                            <a:srgbClr val="234465"/>
                          </a:solidFill>
                          <a:latin typeface="Calibri"/>
                        </a:rPr>
                        <a:t>Recommended use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157320" marR="15732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</a:tr>
              <a:tr h="1102680">
                <a:tc>
                  <a:txBody>
                    <a:bodyPr lIns="157320" rIns="157320">
                      <a:noAutofit/>
                    </a:bodyPr>
                    <a:p>
                      <a:pPr>
                        <a:lnSpc>
                          <a:spcPct val="95000"/>
                        </a:lnSpc>
                        <a:spcBef>
                          <a:spcPts val="961"/>
                        </a:spcBef>
                      </a:pPr>
                      <a:r>
                        <a:rPr b="0" lang="en-US" sz="24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Statement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157320" marR="15732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 lIns="157320" rIns="157320">
                      <a:noAutofit/>
                    </a:bodyPr>
                    <a:p>
                      <a:pPr>
                        <a:lnSpc>
                          <a:spcPct val="95000"/>
                        </a:lnSpc>
                        <a:spcBef>
                          <a:spcPts val="961"/>
                        </a:spcBef>
                      </a:pPr>
                      <a:r>
                        <a:rPr b="0" lang="en-US" sz="24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For general-purpose access to your database and static SQL statements at runtime. Cannot accept parameters. 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157320" marR="15732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</a:tr>
              <a:tr h="765720">
                <a:tc>
                  <a:txBody>
                    <a:bodyPr lIns="157320" rIns="157320">
                      <a:noAutofit/>
                    </a:bodyPr>
                    <a:p>
                      <a:pPr>
                        <a:lnSpc>
                          <a:spcPct val="95000"/>
                        </a:lnSpc>
                        <a:spcBef>
                          <a:spcPts val="961"/>
                        </a:spcBef>
                      </a:pPr>
                      <a:r>
                        <a:rPr b="0" lang="en-US" sz="24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PreparedStatement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157320" marR="15732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 lIns="157320" rIns="157320">
                      <a:noAutofit/>
                    </a:bodyPr>
                    <a:p>
                      <a:pPr>
                        <a:lnSpc>
                          <a:spcPct val="95000"/>
                        </a:lnSpc>
                        <a:spcBef>
                          <a:spcPts val="961"/>
                        </a:spcBef>
                      </a:pPr>
                      <a:r>
                        <a:rPr b="0" lang="en-US" sz="24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For SQL statements used many times. Accepts parameters.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157320" marR="15732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</a:tr>
              <a:tr h="765720">
                <a:tc>
                  <a:txBody>
                    <a:bodyPr lIns="157320" rIns="157320">
                      <a:noAutofit/>
                    </a:bodyPr>
                    <a:p>
                      <a:pPr>
                        <a:lnSpc>
                          <a:spcPct val="95000"/>
                        </a:lnSpc>
                        <a:spcBef>
                          <a:spcPts val="961"/>
                        </a:spcBef>
                      </a:pPr>
                      <a:r>
                        <a:rPr b="0" lang="en-US" sz="24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CallableStatement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157320" marR="15732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 lIns="157320" rIns="157320">
                      <a:noAutofit/>
                    </a:bodyPr>
                    <a:p>
                      <a:pPr>
                        <a:lnSpc>
                          <a:spcPct val="95000"/>
                        </a:lnSpc>
                        <a:spcBef>
                          <a:spcPts val="961"/>
                        </a:spcBef>
                      </a:pPr>
                      <a:r>
                        <a:rPr b="0" lang="en-US" sz="2400" spc="-1" strike="noStrike">
                          <a:solidFill>
                            <a:srgbClr val="203d5b"/>
                          </a:solidFill>
                          <a:latin typeface="Consolas"/>
                        </a:rPr>
                        <a:t>Used for stored procedures. Accepts parameters.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157320" marR="15732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87" dur="indefinite" restart="never" nodeType="tmRoot">
          <p:childTnLst>
            <p:seq>
              <p:cTn id="388" dur="indefinite" nodeType="mainSeq">
                <p:childTnLst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extShape 1"/>
          <p:cNvSpPr txBox="1"/>
          <p:nvPr/>
        </p:nvSpPr>
        <p:spPr>
          <a:xfrm>
            <a:off x="190440" y="1196280"/>
            <a:ext cx="11807640" cy="518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Example(PreparedStatement) from previous demo: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0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Statements Example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1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91C3222-E6B7-47EB-A133-C46AF16BA55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02" name="CustomShape 4"/>
          <p:cNvSpPr/>
          <p:nvPr/>
        </p:nvSpPr>
        <p:spPr>
          <a:xfrm>
            <a:off x="617760" y="2132280"/>
            <a:ext cx="10954800" cy="3904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PreparedStatement stmt =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connection.prepareStatement("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SELECT * FROM employees WHERE </a:t>
            </a:r>
            <a:br/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salary &gt; ?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String salary = sc.nextLine();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stmt.setDouble(1, Double.parseDouble(salary));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3" name="CustomShape 5"/>
          <p:cNvSpPr/>
          <p:nvPr/>
        </p:nvSpPr>
        <p:spPr>
          <a:xfrm>
            <a:off x="8761320" y="2025000"/>
            <a:ext cx="2133000" cy="587520"/>
          </a:xfrm>
          <a:prstGeom prst="wedgeRoundRectCallout">
            <a:avLst>
              <a:gd name="adj1" fmla="val -40830"/>
              <a:gd name="adj2" fmla="val 65745"/>
              <a:gd name="adj3" fmla="val 16667"/>
            </a:avLst>
          </a:prstGeom>
          <a:solidFill>
            <a:srgbClr val="4f6984">
              <a:alpha val="95000"/>
            </a:srgbClr>
          </a:solidFill>
          <a:ln w="19080">
            <a:solidFill>
              <a:srgbClr val="253e5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SQL Query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4" name="CustomShape 6"/>
          <p:cNvSpPr/>
          <p:nvPr/>
        </p:nvSpPr>
        <p:spPr>
          <a:xfrm>
            <a:off x="996840" y="5816160"/>
            <a:ext cx="2667240" cy="627840"/>
          </a:xfrm>
          <a:prstGeom prst="wedgeRoundRectCallout">
            <a:avLst>
              <a:gd name="adj1" fmla="val 37439"/>
              <a:gd name="adj2" fmla="val -93019"/>
              <a:gd name="adj3" fmla="val 16667"/>
            </a:avLst>
          </a:prstGeom>
          <a:solidFill>
            <a:srgbClr val="4f6984">
              <a:alpha val="95000"/>
            </a:srgbClr>
          </a:solidFill>
          <a:ln w="19080">
            <a:solidFill>
              <a:srgbClr val="253e5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Parameter Index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5" name="CustomShape 7"/>
          <p:cNvSpPr/>
          <p:nvPr/>
        </p:nvSpPr>
        <p:spPr>
          <a:xfrm>
            <a:off x="290160" y="3885840"/>
            <a:ext cx="2784240" cy="511920"/>
          </a:xfrm>
          <a:prstGeom prst="wedgeRoundRectCallout">
            <a:avLst>
              <a:gd name="adj1" fmla="val 24407"/>
              <a:gd name="adj2" fmla="val -104756"/>
              <a:gd name="adj3" fmla="val 16667"/>
            </a:avLst>
          </a:prstGeom>
          <a:solidFill>
            <a:srgbClr val="4f6984">
              <a:alpha val="95000"/>
            </a:srgbClr>
          </a:solidFill>
          <a:ln w="19080">
            <a:solidFill>
              <a:srgbClr val="253e5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Query parameter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6" name="CustomShape 8"/>
          <p:cNvSpPr/>
          <p:nvPr/>
        </p:nvSpPr>
        <p:spPr>
          <a:xfrm>
            <a:off x="2216520" y="3107520"/>
            <a:ext cx="228240" cy="409320"/>
          </a:xfrm>
          <a:prstGeom prst="rect">
            <a:avLst/>
          </a:prstGeom>
          <a:noFill/>
          <a:ln w="50760">
            <a:solidFill>
              <a:srgbClr val="ffa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CustomShape 9"/>
          <p:cNvSpPr/>
          <p:nvPr/>
        </p:nvSpPr>
        <p:spPr>
          <a:xfrm>
            <a:off x="5789520" y="5816160"/>
            <a:ext cx="2667240" cy="627840"/>
          </a:xfrm>
          <a:prstGeom prst="wedgeRoundRectCallout">
            <a:avLst>
              <a:gd name="adj1" fmla="val -38201"/>
              <a:gd name="adj2" fmla="val -90493"/>
              <a:gd name="adj3" fmla="val 16667"/>
            </a:avLst>
          </a:prstGeom>
          <a:solidFill>
            <a:srgbClr val="4f6984">
              <a:alpha val="95000"/>
            </a:srgbClr>
          </a:solidFill>
          <a:ln w="19080">
            <a:solidFill>
              <a:srgbClr val="253e5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Parameter value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8" name="CustomShape 10"/>
          <p:cNvSpPr/>
          <p:nvPr/>
        </p:nvSpPr>
        <p:spPr>
          <a:xfrm>
            <a:off x="4722840" y="3250800"/>
            <a:ext cx="3809520" cy="891000"/>
          </a:xfrm>
          <a:prstGeom prst="wedgeRoundRectCallout">
            <a:avLst>
              <a:gd name="adj1" fmla="val -55708"/>
              <a:gd name="adj2" fmla="val -55349"/>
              <a:gd name="adj3" fmla="val 16667"/>
            </a:avLst>
          </a:prstGeom>
          <a:solidFill>
            <a:srgbClr val="4f6984">
              <a:alpha val="95000"/>
            </a:srgbClr>
          </a:solidFill>
          <a:ln w="19080">
            <a:solidFill>
              <a:srgbClr val="253e5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Statements are created via the connection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93" dur="indefinite" restart="never" nodeType="tmRoot">
          <p:childTnLst>
            <p:seq>
              <p:cTn id="394" dur="indefinite" nodeType="mainSeq">
                <p:childTnLst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extShape 1"/>
          <p:cNvSpPr txBox="1"/>
          <p:nvPr/>
        </p:nvSpPr>
        <p:spPr>
          <a:xfrm>
            <a:off x="614880" y="4704840"/>
            <a:ext cx="1095840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SQL Injection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10" name="TextShape 2"/>
          <p:cNvSpPr txBox="1"/>
          <p:nvPr/>
        </p:nvSpPr>
        <p:spPr>
          <a:xfrm>
            <a:off x="614880" y="5490360"/>
            <a:ext cx="1095840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How to prevent it?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11" name="Картина 6" descr=""/>
          <p:cNvPicPr/>
          <p:nvPr/>
        </p:nvPicPr>
        <p:blipFill>
          <a:blip r:embed="rId1"/>
          <a:stretch/>
        </p:blipFill>
        <p:spPr>
          <a:xfrm>
            <a:off x="4761000" y="1558440"/>
            <a:ext cx="2666520" cy="211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What is SQL Injection?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13" name="TextShape 2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2806276-B92C-4F19-B331-8B479FD981DC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14" name="TextShape 3"/>
          <p:cNvSpPr txBox="1"/>
          <p:nvPr/>
        </p:nvSpPr>
        <p:spPr>
          <a:xfrm>
            <a:off x="169920" y="1150920"/>
            <a:ext cx="11804400" cy="55702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Placement of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malicious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code in SQL Statements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Usually done via user input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To protect our data we can place parameters in our statements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We can do it by using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PreparedStatement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15" name="Картина 10" descr=""/>
          <p:cNvPicPr/>
          <p:nvPr/>
        </p:nvPicPr>
        <p:blipFill>
          <a:blip r:embed="rId1"/>
          <a:stretch/>
        </p:blipFill>
        <p:spPr>
          <a:xfrm>
            <a:off x="5542200" y="3289320"/>
            <a:ext cx="6057720" cy="333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35" dur="indefinite" restart="never" nodeType="tmRoot">
          <p:childTnLst>
            <p:seq>
              <p:cTn id="436" dur="indefinite" nodeType="mainSeq">
                <p:childTnLst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55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SQL Injection Example: Login form input by user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17" name="TextShape 2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D93F3AC-BD41-4B58-9E39-A49FE965BAD7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18" name="TextShape 3"/>
          <p:cNvSpPr txBox="1"/>
          <p:nvPr/>
        </p:nvSpPr>
        <p:spPr>
          <a:xfrm>
            <a:off x="190440" y="1190880"/>
            <a:ext cx="11923560" cy="55702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Ask the user to input username and password in fields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If we don't secure our statements, we risk SQL Queries to be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written as an input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E.g. 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username: 'example_user'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password: '12345'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The following query will be built and executed to the data source: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19" name="CustomShape 4"/>
          <p:cNvSpPr/>
          <p:nvPr/>
        </p:nvSpPr>
        <p:spPr>
          <a:xfrm>
            <a:off x="492120" y="5562720"/>
            <a:ext cx="11201040" cy="1100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SELECT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id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FROM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users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WHERE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username = 'example_user'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AND password = '12345';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49" dur="indefinite" restart="never" nodeType="tmRoot">
          <p:childTnLst>
            <p:seq>
              <p:cTn id="450" dur="indefinite" nodeType="mainSeq">
                <p:childTnLst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190440" y="1151280"/>
            <a:ext cx="11804400" cy="5373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8800" spc="-1" strike="noStrike" u="sng">
                <a:solidFill>
                  <a:srgbClr val="ffa000"/>
                </a:solidFill>
                <a:uFillTx/>
                <a:latin typeface="Calibri"/>
              </a:rPr>
              <a:t>sli.do</a:t>
            </a:r>
            <a:br/>
            <a:r>
              <a:rPr b="1" lang="en-US" sz="9600" spc="-1" strike="noStrike">
                <a:solidFill>
                  <a:srgbClr val="234465"/>
                </a:solidFill>
                <a:latin typeface="Calibri"/>
              </a:rPr>
              <a:t>#JavaDB</a:t>
            </a:r>
            <a:endParaRPr b="0" lang="en-US" sz="9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Questions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82FEFD3-EA5C-4957-8194-7F2CA046EB5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TextShape 1"/>
          <p:cNvSpPr txBox="1"/>
          <p:nvPr/>
        </p:nvSpPr>
        <p:spPr>
          <a:xfrm>
            <a:off x="221040" y="1211400"/>
            <a:ext cx="11807640" cy="518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 result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id of the user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will be returned.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User will be authenticated to do actions in the application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Without validating and securing our statements information might get exposed: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Value for password: ''1' OR username = 'admin';'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The following query will be executed: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	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1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78000"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SQL Injection Example: Login form input by user (2)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2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C563882-EFBA-4FE3-9FB2-253752F128CC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23" name="CustomShape 4"/>
          <p:cNvSpPr/>
          <p:nvPr/>
        </p:nvSpPr>
        <p:spPr>
          <a:xfrm>
            <a:off x="836640" y="5075280"/>
            <a:ext cx="10058040" cy="1618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SELECT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id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FROM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users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WHERE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username = 'pesho'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AND password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'1' OR username = 'admin'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75" dur="indefinite" restart="never" nodeType="tmRoot">
          <p:childTnLst>
            <p:seq>
              <p:cTn id="476" dur="indefinite" nodeType="mainSeq">
                <p:childTnLst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78000"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SQL Injection Example: Login form input by user (3)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5" name="TextShape 2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81442C0-8021-4B0D-AF33-D4D8F61405B4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26" name="TextShape 3"/>
          <p:cNvSpPr txBox="1"/>
          <p:nvPr/>
        </p:nvSpPr>
        <p:spPr>
          <a:xfrm>
            <a:off x="190440" y="1150920"/>
            <a:ext cx="11804400" cy="55702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 result the id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an admin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will be returned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Will permit actions to the user that can harm our application and database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We can validate the input by setting rules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Length, special characters, digits etc.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Set up validation in our code in different layers (front-end, back-end etc.)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97" dur="indefinite" restart="never" nodeType="tmRoot">
          <p:childTnLst>
            <p:seq>
              <p:cTn id="498" dur="indefinite" nodeType="mainSeq">
                <p:childTnLst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Shape 1"/>
          <p:cNvSpPr txBox="1"/>
          <p:nvPr/>
        </p:nvSpPr>
        <p:spPr>
          <a:xfrm>
            <a:off x="614880" y="4704840"/>
            <a:ext cx="1095840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Advanced Concepts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8" name="TextShape 2"/>
          <p:cNvSpPr txBox="1"/>
          <p:nvPr/>
        </p:nvSpPr>
        <p:spPr>
          <a:xfrm>
            <a:off x="614880" y="5490360"/>
            <a:ext cx="1095840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Transactions and DAO Pattern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9" name="TextShape 3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5CDB353-8778-4218-96E5-E68FC0CC56C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630" name="Картина 12" descr=""/>
          <p:cNvPicPr/>
          <p:nvPr/>
        </p:nvPicPr>
        <p:blipFill>
          <a:blip r:embed="rId1"/>
          <a:stretch/>
        </p:blipFill>
        <p:spPr>
          <a:xfrm>
            <a:off x="4875120" y="1523880"/>
            <a:ext cx="2363040" cy="236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JDBC Transaction Pattern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2" name="TextShape 2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65B17F9C-9BED-438B-9B0F-C4F8E696CA75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33" name="TextShape 3"/>
          <p:cNvSpPr txBox="1"/>
          <p:nvPr/>
        </p:nvSpPr>
        <p:spPr>
          <a:xfrm>
            <a:off x="190440" y="1155960"/>
            <a:ext cx="11804400" cy="55702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Every JDBC Connection is set to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auto-commit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by default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SQL statements are committed on completion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 bigger applications we want greater control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If and when changes are applied to the database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Turn off auto-commit: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78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4" name="CustomShape 4"/>
          <p:cNvSpPr/>
          <p:nvPr/>
        </p:nvSpPr>
        <p:spPr>
          <a:xfrm>
            <a:off x="760320" y="4648320"/>
            <a:ext cx="6625800" cy="5821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connection.setAutoCommit(false);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15" dur="indefinite" restart="never" nodeType="tmRoot">
          <p:childTnLst>
            <p:seq>
              <p:cTn id="516" dur="indefinite" nodeType="mainSeq">
                <p:childTnLst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extShape 1"/>
          <p:cNvSpPr txBox="1"/>
          <p:nvPr/>
        </p:nvSpPr>
        <p:spPr>
          <a:xfrm>
            <a:off x="1296720" y="100800"/>
            <a:ext cx="83970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JDBC Transaction Pattern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6" name="TextShape 2"/>
          <p:cNvSpPr txBox="1"/>
          <p:nvPr/>
        </p:nvSpPr>
        <p:spPr>
          <a:xfrm>
            <a:off x="1958400" y="983520"/>
            <a:ext cx="10033200" cy="52758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Example (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pseudo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code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):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78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7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520B6C51-5D35-4683-90CA-5D6E8F4D78F2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38" name="CustomShape 4"/>
          <p:cNvSpPr/>
          <p:nvPr/>
        </p:nvSpPr>
        <p:spPr>
          <a:xfrm>
            <a:off x="3584520" y="1563480"/>
            <a:ext cx="6781320" cy="54010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try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  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connection.setAutoCommit(false);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   </a:t>
            </a: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Statement stmt = conn.createStatement();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   </a:t>
            </a: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String sql = "…";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   </a:t>
            </a: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stmt.executeUpdate(sql);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   </a:t>
            </a: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// If there is no error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  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connection.commit();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} catch(SQLException se){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   </a:t>
            </a: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// If there is any error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  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conn.rollback();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37" dur="indefinite" restart="never" nodeType="tmRoot">
          <p:childTnLst>
            <p:seq>
              <p:cTn id="538" dur="indefinite" nodeType="mainSeq">
                <p:childTnLst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TextShape 1"/>
          <p:cNvSpPr txBox="1"/>
          <p:nvPr/>
        </p:nvSpPr>
        <p:spPr>
          <a:xfrm>
            <a:off x="867960" y="1656360"/>
            <a:ext cx="7580880" cy="4772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0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Summary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1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607E2759-54D9-417F-B1B2-4B159C0B3C1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642" name="Group 4"/>
          <p:cNvGrpSpPr/>
          <p:nvPr/>
        </p:nvGrpSpPr>
        <p:grpSpPr>
          <a:xfrm>
            <a:off x="190440" y="1419840"/>
            <a:ext cx="8632800" cy="5299920"/>
            <a:chOff x="190440" y="1419840"/>
            <a:chExt cx="8632800" cy="5299920"/>
          </a:xfrm>
        </p:grpSpPr>
        <p:sp>
          <p:nvSpPr>
            <p:cNvPr id="643" name="CustomShape 5"/>
            <p:cNvSpPr/>
            <p:nvPr/>
          </p:nvSpPr>
          <p:spPr>
            <a:xfrm>
              <a:off x="190440" y="1419840"/>
              <a:ext cx="8632800" cy="529992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4" name="CustomShape 6"/>
            <p:cNvSpPr/>
            <p:nvPr/>
          </p:nvSpPr>
          <p:spPr>
            <a:xfrm>
              <a:off x="346680" y="1716480"/>
              <a:ext cx="194400" cy="47062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5" name="CustomShape 7"/>
            <p:cNvSpPr/>
            <p:nvPr/>
          </p:nvSpPr>
          <p:spPr>
            <a:xfrm rot="5400000">
              <a:off x="8062920" y="1718280"/>
              <a:ext cx="72936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646" name="Picture 12" descr=""/>
          <p:cNvPicPr/>
          <p:nvPr/>
        </p:nvPicPr>
        <p:blipFill>
          <a:blip r:embed="rId1"/>
          <a:stretch/>
        </p:blipFill>
        <p:spPr>
          <a:xfrm flipH="1">
            <a:off x="8823960" y="3276720"/>
            <a:ext cx="2882160" cy="3119400"/>
          </a:xfrm>
          <a:prstGeom prst="rect">
            <a:avLst/>
          </a:prstGeom>
          <a:ln>
            <a:noFill/>
          </a:ln>
        </p:spPr>
      </p:pic>
      <p:sp>
        <p:nvSpPr>
          <p:cNvPr id="647" name="CustomShape 8"/>
          <p:cNvSpPr/>
          <p:nvPr/>
        </p:nvSpPr>
        <p:spPr>
          <a:xfrm>
            <a:off x="541440" y="1723680"/>
            <a:ext cx="783864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88000"/>
          </a:bodyPr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ORM Frameworks map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Java objects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SQL entities</a:t>
            </a:r>
            <a:endParaRPr b="0" lang="en-US" sz="3200" spc="-1" strike="noStrike">
              <a:latin typeface="Arial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JDBC provides us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classes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for operating with a database</a:t>
            </a:r>
            <a:endParaRPr b="0" lang="en-US" sz="3200" spc="-1" strike="noStrike">
              <a:latin typeface="Arial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SQL Injection can seriously harm our data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source or expose it </a:t>
            </a:r>
            <a:endParaRPr b="0" lang="en-US" sz="3200" spc="-1" strike="noStrike">
              <a:latin typeface="Arial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Our application should secure the </a:t>
            </a:r>
            <a:endParaRPr b="0" lang="en-US" sz="3000" spc="-1" strike="noStrike">
              <a:latin typeface="Arial"/>
            </a:endParaRPr>
          </a:p>
          <a:p>
            <a:pPr marL="609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statements being sent</a:t>
            </a:r>
            <a:endParaRPr b="0" lang="en-US" sz="3000" spc="-1" strike="noStrike">
              <a:latin typeface="Arial"/>
            </a:endParaRPr>
          </a:p>
          <a:p>
            <a:pPr marL="609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67" dur="indefinite" restart="never" nodeType="tmRoot">
          <p:childTnLst>
            <p:seq>
              <p:cTn id="568" dur="indefinite" nodeType="mainSeq">
                <p:childTnLst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extShape 1"/>
          <p:cNvSpPr txBox="1"/>
          <p:nvPr/>
        </p:nvSpPr>
        <p:spPr>
          <a:xfrm>
            <a:off x="0" y="6400800"/>
            <a:ext cx="12114000" cy="3632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40000"/>
          </a:bodyPr>
          <a:p>
            <a:pPr marL="456840" indent="-456480"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https://softuni.bg/trainings/courses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Diamond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50" name="Infragistics" descr=""/>
          <p:cNvPicPr/>
          <p:nvPr/>
        </p:nvPicPr>
        <p:blipFill>
          <a:blip r:embed="rId1"/>
          <a:srcRect l="-4204" t="0" r="-4204" b="0"/>
          <a:stretch/>
        </p:blipFill>
        <p:spPr>
          <a:xfrm>
            <a:off x="5454360" y="4535640"/>
            <a:ext cx="5667120" cy="86292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651" name="Indeavr" descr=""/>
          <p:cNvPicPr/>
          <p:nvPr/>
        </p:nvPicPr>
        <p:blipFill>
          <a:blip r:embed="rId2"/>
          <a:srcRect l="-14632" t="-16131" r="-14632" b="-8662"/>
          <a:stretch/>
        </p:blipFill>
        <p:spPr>
          <a:xfrm>
            <a:off x="1067040" y="4535640"/>
            <a:ext cx="396072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2" name="Netpeak" descr=""/>
          <p:cNvPicPr/>
          <p:nvPr/>
        </p:nvPicPr>
        <p:blipFill>
          <a:blip r:embed="rId3"/>
          <a:srcRect l="-7291" t="-11446" r="-7291" b="-11446"/>
          <a:stretch/>
        </p:blipFill>
        <p:spPr>
          <a:xfrm>
            <a:off x="5329440" y="2475000"/>
            <a:ext cx="579204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3" name="Sotware Group" descr=""/>
          <p:cNvPicPr/>
          <p:nvPr/>
        </p:nvPicPr>
        <p:blipFill>
          <a:blip r:embed="rId4"/>
          <a:srcRect l="-12287" t="0" r="-9243" b="0"/>
          <a:stretch/>
        </p:blipFill>
        <p:spPr>
          <a:xfrm>
            <a:off x="1067040" y="2475000"/>
            <a:ext cx="385704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4" name="Telenor" descr=""/>
          <p:cNvPicPr/>
          <p:nvPr/>
        </p:nvPicPr>
        <p:blipFill>
          <a:blip r:embed="rId5"/>
          <a:srcRect l="-11999" t="0" r="-11999" b="-2305"/>
          <a:stretch/>
        </p:blipFill>
        <p:spPr>
          <a:xfrm>
            <a:off x="8674200" y="1444680"/>
            <a:ext cx="244728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5" name="XS" descr=""/>
          <p:cNvPicPr/>
          <p:nvPr/>
        </p:nvPicPr>
        <p:blipFill>
          <a:blip r:embed="rId6"/>
          <a:srcRect l="-8793" t="-9455" r="-8793" b="-9455"/>
          <a:stretch/>
        </p:blipFill>
        <p:spPr>
          <a:xfrm>
            <a:off x="1067040" y="1444680"/>
            <a:ext cx="418428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6" name="SB Tech" descr=""/>
          <p:cNvPicPr/>
          <p:nvPr/>
        </p:nvPicPr>
        <p:blipFill>
          <a:blip r:embed="rId7"/>
          <a:srcRect l="-3827" t="0" r="-691" b="0"/>
          <a:stretch/>
        </p:blipFill>
        <p:spPr>
          <a:xfrm>
            <a:off x="5606640" y="1444680"/>
            <a:ext cx="271260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7" name="Postbank" descr=""/>
          <p:cNvPicPr/>
          <p:nvPr/>
        </p:nvPicPr>
        <p:blipFill>
          <a:blip r:embed="rId8"/>
          <a:srcRect l="-21819" t="-8957" r="-21819" b="-8957"/>
          <a:stretch/>
        </p:blipFill>
        <p:spPr>
          <a:xfrm>
            <a:off x="5970240" y="3505320"/>
            <a:ext cx="251856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8" name="SuperHosting" descr=""/>
          <p:cNvPicPr/>
          <p:nvPr/>
        </p:nvPicPr>
        <p:blipFill>
          <a:blip r:embed="rId9"/>
          <a:srcRect l="-34661" t="-10755" r="-34661" b="-10755"/>
          <a:stretch/>
        </p:blipFill>
        <p:spPr>
          <a:xfrm>
            <a:off x="8852040" y="3505320"/>
            <a:ext cx="226944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9" name="SmartIT" descr=""/>
          <p:cNvPicPr/>
          <p:nvPr/>
        </p:nvPicPr>
        <p:blipFill>
          <a:blip r:embed="rId10"/>
          <a:srcRect l="-14502" t="-16479" r="-14502" b="-16479"/>
          <a:stretch/>
        </p:blipFill>
        <p:spPr>
          <a:xfrm>
            <a:off x="1067040" y="3505320"/>
            <a:ext cx="453996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60" name="Codexio" descr=""/>
          <p:cNvPicPr/>
          <p:nvPr/>
        </p:nvPicPr>
        <p:blipFill>
          <a:blip r:embed="rId11"/>
          <a:srcRect l="-28604" t="-22270" r="-30141" b="-23856"/>
          <a:stretch/>
        </p:blipFill>
        <p:spPr>
          <a:xfrm>
            <a:off x="6703200" y="5565960"/>
            <a:ext cx="174816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61" name="Infragistics" descr=""/>
          <p:cNvPicPr/>
          <p:nvPr/>
        </p:nvPicPr>
        <p:blipFill>
          <a:blip r:embed="rId12"/>
          <a:srcRect l="-4206" t="0" r="-4206" b="0"/>
          <a:stretch/>
        </p:blipFill>
        <p:spPr>
          <a:xfrm>
            <a:off x="3488760" y="5565960"/>
            <a:ext cx="2872800" cy="86292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Organizational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663" name="Group 2"/>
          <p:cNvGrpSpPr/>
          <p:nvPr/>
        </p:nvGrpSpPr>
        <p:grpSpPr>
          <a:xfrm>
            <a:off x="1980720" y="1710720"/>
            <a:ext cx="8227080" cy="4149720"/>
            <a:chOff x="1980720" y="1710720"/>
            <a:chExt cx="8227080" cy="4149720"/>
          </a:xfrm>
        </p:grpSpPr>
        <p:pic>
          <p:nvPicPr>
            <p:cNvPr id="664" name="Picture 1" descr=""/>
            <p:cNvPicPr/>
            <p:nvPr/>
          </p:nvPicPr>
          <p:blipFill>
            <a:blip r:embed="rId1"/>
            <a:srcRect l="-5948" t="-24498" r="-5948" b="-24498"/>
            <a:stretch/>
          </p:blipFill>
          <p:spPr>
            <a:xfrm>
              <a:off x="1980720" y="1710720"/>
              <a:ext cx="5189760" cy="1738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65" name="Picture 3" descr=""/>
            <p:cNvPicPr/>
            <p:nvPr/>
          </p:nvPicPr>
          <p:blipFill>
            <a:blip r:embed="rId2"/>
            <a:srcRect l="-6654" t="0" r="6654" b="0"/>
            <a:stretch/>
          </p:blipFill>
          <p:spPr>
            <a:xfrm>
              <a:off x="7837560" y="1710720"/>
              <a:ext cx="2370240" cy="1738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66" name="Picture 4" descr=""/>
            <p:cNvPicPr/>
            <p:nvPr/>
          </p:nvPicPr>
          <p:blipFill>
            <a:blip r:embed="rId3"/>
            <a:srcRect l="-3206" t="-3198" r="-3206" b="-3198"/>
            <a:stretch/>
          </p:blipFill>
          <p:spPr>
            <a:xfrm>
              <a:off x="7309080" y="4122000"/>
              <a:ext cx="2898720" cy="1738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67" name="Picture 5" descr=""/>
            <p:cNvPicPr/>
            <p:nvPr/>
          </p:nvPicPr>
          <p:blipFill>
            <a:blip r:embed="rId4"/>
            <a:srcRect l="-9301" t="-5874" r="-9301" b="-12740"/>
            <a:stretch/>
          </p:blipFill>
          <p:spPr>
            <a:xfrm>
              <a:off x="1980720" y="4122000"/>
              <a:ext cx="4086000" cy="1738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TextShape 1"/>
          <p:cNvSpPr txBox="1"/>
          <p:nvPr/>
        </p:nvSpPr>
        <p:spPr>
          <a:xfrm>
            <a:off x="190440" y="1196280"/>
            <a:ext cx="11814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– High-Quality Education and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Employment Opportunities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softuni.bg</a:t>
            </a:r>
            <a:r>
              <a:rPr b="0" lang="en-US" sz="29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9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http://softuni.foundation/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36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facebook.com/SoftwareUniversity</a:t>
            </a:r>
            <a:endParaRPr b="0" lang="en-US" sz="29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36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forum.softuni.bg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9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55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70" name="Picture 14" descr=""/>
          <p:cNvPicPr/>
          <p:nvPr/>
        </p:nvPicPr>
        <p:blipFill>
          <a:blip r:embed="rId5"/>
          <a:stretch/>
        </p:blipFill>
        <p:spPr>
          <a:xfrm>
            <a:off x="6932520" y="2538000"/>
            <a:ext cx="2122200" cy="529200"/>
          </a:xfrm>
          <a:prstGeom prst="rect">
            <a:avLst/>
          </a:prstGeom>
          <a:ln>
            <a:noFill/>
          </a:ln>
        </p:spPr>
      </p:pic>
      <p:pic>
        <p:nvPicPr>
          <p:cNvPr id="671" name="Picture 17" descr=""/>
          <p:cNvPicPr/>
          <p:nvPr/>
        </p:nvPicPr>
        <p:blipFill>
          <a:blip r:embed="rId6"/>
          <a:stretch/>
        </p:blipFill>
        <p:spPr>
          <a:xfrm>
            <a:off x="8621280" y="2057400"/>
            <a:ext cx="3366360" cy="4482720"/>
          </a:xfrm>
          <a:prstGeom prst="rect">
            <a:avLst/>
          </a:prstGeom>
          <a:ln>
            <a:noFill/>
          </a:ln>
        </p:spPr>
      </p:pic>
      <p:pic>
        <p:nvPicPr>
          <p:cNvPr id="672" name="Picture 4" descr=""/>
          <p:cNvPicPr/>
          <p:nvPr/>
        </p:nvPicPr>
        <p:blipFill>
          <a:blip r:embed="rId7"/>
          <a:stretch/>
        </p:blipFill>
        <p:spPr>
          <a:xfrm>
            <a:off x="6932520" y="3654360"/>
            <a:ext cx="1118160" cy="1118160"/>
          </a:xfrm>
          <a:prstGeom prst="rect">
            <a:avLst/>
          </a:prstGeom>
          <a:ln>
            <a:noFill/>
          </a:ln>
        </p:spPr>
      </p:pic>
      <p:pic>
        <p:nvPicPr>
          <p:cNvPr id="673" name="Picture 12" descr=""/>
          <p:cNvPicPr/>
          <p:nvPr/>
        </p:nvPicPr>
        <p:blipFill>
          <a:blip r:embed="rId8"/>
          <a:stretch/>
        </p:blipFill>
        <p:spPr>
          <a:xfrm>
            <a:off x="6932520" y="5359680"/>
            <a:ext cx="1041480" cy="104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Shape 1"/>
          <p:cNvSpPr txBox="1"/>
          <p:nvPr/>
        </p:nvSpPr>
        <p:spPr>
          <a:xfrm>
            <a:off x="614880" y="4704840"/>
            <a:ext cx="1095840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Application to Database Connection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4" name="TextShape 2"/>
          <p:cNvSpPr txBox="1"/>
          <p:nvPr/>
        </p:nvSpPr>
        <p:spPr>
          <a:xfrm>
            <a:off x="614880" y="5490360"/>
            <a:ext cx="1095840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Accessing data via client application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5" name="TextShape 3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D9DE6F1-C09D-4902-A9AC-7AF88C9A26A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86" name="CustomShape 4"/>
          <p:cNvSpPr/>
          <p:nvPr/>
        </p:nvSpPr>
        <p:spPr>
          <a:xfrm>
            <a:off x="1217520" y="5651640"/>
            <a:ext cx="9831960" cy="7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7" name="Картина 3" descr=""/>
          <p:cNvPicPr/>
          <p:nvPr/>
        </p:nvPicPr>
        <p:blipFill>
          <a:blip r:embed="rId1"/>
          <a:stretch/>
        </p:blipFill>
        <p:spPr>
          <a:xfrm>
            <a:off x="4417920" y="2037600"/>
            <a:ext cx="3312720" cy="131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Shape 1"/>
          <p:cNvSpPr txBox="1"/>
          <p:nvPr/>
        </p:nvSpPr>
        <p:spPr>
          <a:xfrm>
            <a:off x="190440" y="1196280"/>
            <a:ext cx="11814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This course (slides, examples, demos, videos, homework, etc.)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is licensed under the "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Creative Commons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Attribution-NonCommercial-ShareAlike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 4.0 International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 license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75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License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76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EA2D506-C84A-4A3A-AA51-12F379265B7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677" name="Picture 4" descr=""/>
          <p:cNvPicPr/>
          <p:nvPr/>
        </p:nvPicPr>
        <p:blipFill>
          <a:blip r:embed="rId4"/>
          <a:stretch/>
        </p:blipFill>
        <p:spPr>
          <a:xfrm>
            <a:off x="3771720" y="3809880"/>
            <a:ext cx="4641840" cy="162396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ORM Frameworks Overview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9" name="TextShape 2"/>
          <p:cNvSpPr txBox="1"/>
          <p:nvPr/>
        </p:nvSpPr>
        <p:spPr>
          <a:xfrm>
            <a:off x="169920" y="1150920"/>
            <a:ext cx="11944080" cy="55702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 development programmers use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object relational mapping     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frameworks.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Mapping Java classes and data types to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DB tables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and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SQL data types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Generate SQL calls and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relieves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the developer from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manual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handling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E.g. (pseudo-code)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987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0" name="TextShape 3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803143B-4A8B-4384-9171-5D3F1167DD1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1" name="CustomShape 4"/>
          <p:cNvSpPr/>
          <p:nvPr/>
        </p:nvSpPr>
        <p:spPr>
          <a:xfrm>
            <a:off x="2040840" y="5445000"/>
            <a:ext cx="7009920" cy="149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User user = new User("Peter", 25);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dbManager.saveToDB(user);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2" name="CustomShape 5"/>
          <p:cNvSpPr/>
          <p:nvPr/>
        </p:nvSpPr>
        <p:spPr>
          <a:xfrm>
            <a:off x="9238320" y="5251320"/>
            <a:ext cx="2619000" cy="1273320"/>
          </a:xfrm>
          <a:prstGeom prst="wedgeRoundRectCallout">
            <a:avLst>
              <a:gd name="adj1" fmla="val -119920"/>
              <a:gd name="adj2" fmla="val 29849"/>
              <a:gd name="adj3" fmla="val 16667"/>
            </a:avLst>
          </a:prstGeom>
          <a:solidFill>
            <a:srgbClr val="4f6984">
              <a:alpha val="95000"/>
            </a:srgbClr>
          </a:solidFill>
          <a:ln w="19080">
            <a:solidFill>
              <a:srgbClr val="253e5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SQL Encapsulated in method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ORM Frameworks Overview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4" name="TextShape 2"/>
          <p:cNvSpPr txBox="1"/>
          <p:nvPr/>
        </p:nvSpPr>
        <p:spPr>
          <a:xfrm>
            <a:off x="227160" y="1150920"/>
            <a:ext cx="11961360" cy="55702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ORM frameworks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do not</a:t>
            </a:r>
            <a:r>
              <a:rPr b="0" lang="en-US" sz="34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drop the need to write SQL!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At some point you might need some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manual query optimization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ORM Frameworks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examples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Java –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Hibernate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EclipseLink, TopLink…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.NET – Entity Framework, NHibernate…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PHP – Doctrine, Laravel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5" name="TextShape 3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28768CE-D5E5-4401-838C-EF48C8DC2CE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96" name="Picture 2" descr=""/>
          <p:cNvPicPr/>
          <p:nvPr/>
        </p:nvPicPr>
        <p:blipFill>
          <a:blip r:embed="rId1"/>
          <a:stretch/>
        </p:blipFill>
        <p:spPr>
          <a:xfrm>
            <a:off x="2360520" y="5045040"/>
            <a:ext cx="6821640" cy="167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614880" y="4704840"/>
            <a:ext cx="1095840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Application to Database Connection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8" name="TextShape 2"/>
          <p:cNvSpPr txBox="1"/>
          <p:nvPr/>
        </p:nvSpPr>
        <p:spPr>
          <a:xfrm>
            <a:off x="614880" y="5490360"/>
            <a:ext cx="1095840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Demo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9" name="TextShape 3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550BD17-97D8-4FA7-839D-A5F5049A2D7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0" name="CustomShape 4"/>
          <p:cNvSpPr/>
          <p:nvPr/>
        </p:nvSpPr>
        <p:spPr>
          <a:xfrm>
            <a:off x="1217520" y="5651640"/>
            <a:ext cx="9831960" cy="7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1" name="Картина 3" descr=""/>
          <p:cNvPicPr/>
          <p:nvPr/>
        </p:nvPicPr>
        <p:blipFill>
          <a:blip r:embed="rId1"/>
          <a:stretch/>
        </p:blipFill>
        <p:spPr>
          <a:xfrm>
            <a:off x="4417920" y="2037600"/>
            <a:ext cx="3312720" cy="131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Connection to DB via Java app Demo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169920" y="1162800"/>
            <a:ext cx="11804400" cy="55702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Download the demo from the </a:t>
            </a:r>
            <a:r>
              <a:rPr b="1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course </a:t>
            </a:r>
            <a:r>
              <a:rPr b="1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instance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.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You are given a simple application that: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Establishes connection with the "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soft_uni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" DB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Executes simple MySQL statement to retrieve the employees     names by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4" name="TextShape 3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5B0758A-44CE-468A-B012-EB22432CC70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Connection to DB via Java app Demo (1)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6" name="TextShape 2"/>
          <p:cNvSpPr txBox="1"/>
          <p:nvPr/>
        </p:nvSpPr>
        <p:spPr>
          <a:xfrm>
            <a:off x="169920" y="1182240"/>
            <a:ext cx="11804400" cy="55702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Lets analyze the program: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Connection to DB is established by asking the user to give           credentials: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7" name="TextShape 3"/>
          <p:cNvSpPr txBox="1"/>
          <p:nvPr/>
        </p:nvSpPr>
        <p:spPr>
          <a:xfrm>
            <a:off x="117601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5A0A313B-C756-4572-B4CA-EE2A6F95CA6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8" name="CustomShape 4"/>
          <p:cNvSpPr/>
          <p:nvPr/>
        </p:nvSpPr>
        <p:spPr>
          <a:xfrm>
            <a:off x="1195560" y="3036960"/>
            <a:ext cx="9753120" cy="42858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System.out.print("Enter username default (root): ");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String user = sc.nextLine();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user = user.equals("") ? 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root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 :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user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;</a:t>
            </a:r>
            <a:br/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System.out.print("Enter password default (empty):");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String password = sc.nextLine().trim();</a:t>
            </a:r>
            <a:br/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…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LibreOffice/6.2.4.2$Linux_X86_64 LibreOffice_project/20$Build-2</Application>
  <Words>1710</Words>
  <Paragraphs>355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2014-01-02T17:00:34Z</dcterms:created>
  <dc:creator/>
  <dc:description>Software University Foundation - http://softuni.org</dc:description>
  <cp:keywords>softuni databases hibernate ef ORM JDBC</cp:keywords>
  <dc:language>en-US</dc:language>
  <cp:lastModifiedBy/>
  <dcterms:modified xsi:type="dcterms:W3CDTF">2019-06-10T12:39:56Z</dcterms:modified>
  <cp:revision>1</cp:revision>
  <dc:subject>Software Development Course</dc:subject>
  <dc:title>Databases Advanced – Hibernate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40</vt:i4>
  </property>
  <property fmtid="{D5CDD505-2E9C-101B-9397-08002B2CF9AE}" pid="12" name="_TemplateID">
    <vt:lpwstr>TC027879909991</vt:lpwstr>
  </property>
  <property fmtid="{D5CDD505-2E9C-101B-9397-08002B2CF9AE}" pid="13" name="category">
    <vt:lpwstr>https://softuni.bg/trainings/2353/hibernate-june-2019</vt:lpwstr>
  </property>
</Properties>
</file>