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_rels/notesSlide50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7.xml.rels" ContentType="application/vnd.openxmlformats-package.relationship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media/image90.png" ContentType="image/png"/>
  <Override PartName="/ppt/media/image88.png" ContentType="image/png"/>
  <Override PartName="/ppt/media/image85.gif" ContentType="image/gif"/>
  <Override PartName="/ppt/media/image84.jpeg" ContentType="image/jpeg"/>
  <Override PartName="/ppt/media/image81.png" ContentType="image/png"/>
  <Override PartName="/ppt/media/image80.png" ContentType="image/png"/>
  <Override PartName="/ppt/media/image82.jpeg" ContentType="image/jpeg"/>
  <Override PartName="/ppt/media/image79.png" ContentType="image/png"/>
  <Override PartName="/ppt/media/image36.jpeg" ContentType="image/jpeg"/>
  <Override PartName="/ppt/media/image29.png" ContentType="image/png"/>
  <Override PartName="/ppt/media/image34.jpeg" ContentType="image/jpeg"/>
  <Override PartName="/ppt/media/image87.png" ContentType="image/png"/>
  <Override PartName="/ppt/media/image6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4.png" ContentType="image/png"/>
  <Override PartName="/ppt/media/image3.png" ContentType="image/png"/>
  <Override PartName="/ppt/media/image83.png" ContentType="image/png"/>
  <Override PartName="/ppt/media/image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7.wmf" ContentType="image/x-wmf"/>
  <Override PartName="/ppt/media/image1.wmf" ContentType="image/x-wmf"/>
  <Override PartName="/ppt/media/image9.wmf" ContentType="image/x-wmf"/>
  <Override PartName="/ppt/media/image17.wmf" ContentType="image/x-wmf"/>
  <Override PartName="/ppt/media/image22.png" ContentType="image/png"/>
  <Override PartName="/ppt/media/image47.png" ContentType="image/png"/>
  <Override PartName="/ppt/media/image42.png" ContentType="image/png"/>
  <Override PartName="/ppt/media/image67.png" ContentType="image/png"/>
  <Override PartName="/ppt/media/image16.wmf" ContentType="image/x-wmf"/>
  <Override PartName="/ppt/media/image21.png" ContentType="image/png"/>
  <Override PartName="/ppt/media/image35.png" ContentType="image/png"/>
  <Override PartName="/ppt/media/image10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30.png" ContentType="image/png"/>
  <Override PartName="/ppt/media/image55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3.png" ContentType="image/png"/>
  <Override PartName="/ppt/media/image38.png" ContentType="image/png"/>
  <Override PartName="/ppt/media/image11.png" ContentType="image/png"/>
  <Override PartName="/ppt/media/image14.png" ContentType="image/png"/>
  <Override PartName="/ppt/media/image39.png" ContentType="image/png"/>
  <Override PartName="/ppt/media/image15.png" ContentType="image/png"/>
  <Override PartName="/ppt/media/image12.wmf" ContentType="image/x-wmf"/>
  <Override PartName="/ppt/media/image37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3.jpeg" ContentType="image/jpeg"/>
  <Override PartName="/ppt/media/image70.png" ContentType="image/png"/>
  <Override PartName="/ppt/media/image44.png" ContentType="image/png"/>
  <Override PartName="/ppt/media/image69.png" ContentType="image/png"/>
  <Override PartName="/ppt/media/image46.jpeg" ContentType="image/jpe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56.jpeg" ContentType="image/jpeg"/>
  <Override PartName="/ppt/media/image59.png" ContentType="image/png"/>
  <Override PartName="/ppt/media/image62.png" ContentType="image/png"/>
  <Override PartName="/ppt/media/image64.png" ContentType="image/png"/>
  <Override PartName="/ppt/media/image68.png" ContentType="image/png"/>
  <Override PartName="/ppt/media/image71.png" ContentType="image/png"/>
  <Override PartName="/ppt/media/image61.png" ContentType="image/png"/>
  <Override PartName="/ppt/media/image72.jpeg" ContentType="image/jpeg"/>
  <Override PartName="/ppt/media/image73.png" ContentType="image/png"/>
  <Override PartName="/ppt/media/image7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7883119-D5C6-42A8-937C-AE16658E8A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6.xml"/><Relationship Id="rId4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7.xml"/><Relationship Id="rId4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50.xml"/><Relationship Id="rId4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51.xml"/><Relationship Id="rId4" Type="http://schemas.openxmlformats.org/officeDocument/2006/relationships/notesMaster" Target="../notesMasters/notesMaster1.xml"/>
</Relationship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28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FF1B97-BCB9-4AB3-9DF0-BC25A0081C09}" type="slidenum"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32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624473-8813-40C1-8C22-18C8B6A6EF2A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36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8DC53C-6EFC-4ACA-9DB7-3CCDACF6E57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40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C62BFD-E746-4214-8DB4-A02562E4F47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wmf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56280" y="2351520"/>
            <a:ext cx="5437440" cy="23256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34" descr=""/>
          <p:cNvPicPr/>
          <p:nvPr/>
        </p:nvPicPr>
        <p:blipFill>
          <a:blip r:embed="rId3"/>
          <a:stretch/>
        </p:blipFill>
        <p:spPr>
          <a:xfrm>
            <a:off x="8349120" y="2374200"/>
            <a:ext cx="3169800" cy="3431520"/>
          </a:xfrm>
          <a:prstGeom prst="rect">
            <a:avLst/>
          </a:prstGeom>
          <a:ln>
            <a:noFill/>
          </a:ln>
        </p:spPr>
      </p:pic>
      <p:pic>
        <p:nvPicPr>
          <p:cNvPr id="3" name="Picture 18" descr=""/>
          <p:cNvPicPr/>
          <p:nvPr/>
        </p:nvPicPr>
        <p:blipFill>
          <a:blip r:embed="rId4"/>
          <a:stretch/>
        </p:blipFill>
        <p:spPr>
          <a:xfrm>
            <a:off x="2792160" y="6057720"/>
            <a:ext cx="2105280" cy="524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56280" y="6035760"/>
            <a:ext cx="628920" cy="526320"/>
          </a:xfrm>
          <a:prstGeom prst="rect">
            <a:avLst/>
          </a:prstGeom>
          <a:ln>
            <a:noFill/>
          </a:ln>
        </p:spPr>
      </p:pic>
      <p:pic>
        <p:nvPicPr>
          <p:cNvPr id="5" name="Picture 14" descr=""/>
          <p:cNvPicPr/>
          <p:nvPr/>
        </p:nvPicPr>
        <p:blipFill>
          <a:blip r:embed="rId6"/>
          <a:stretch/>
        </p:blipFill>
        <p:spPr>
          <a:xfrm>
            <a:off x="1352880" y="6035760"/>
            <a:ext cx="1186560" cy="52632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66720" y="254880"/>
            <a:ext cx="109620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4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5150160" y="6080040"/>
            <a:ext cx="1436400" cy="50256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8641440" y="4082760"/>
            <a:ext cx="2950560" cy="40496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8641440" y="4491360"/>
            <a:ext cx="2950560" cy="40496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71040" y="3105360"/>
            <a:ext cx="295056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71040" y="3566160"/>
            <a:ext cx="295056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-1440" y="6702840"/>
            <a:ext cx="1219176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9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1218852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35D539F3-8B16-435B-B819-CADA34BF1E82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02/23/2019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D890C25-8700-418D-9C91-C2ED3570574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6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0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-324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8" descr=""/>
          <p:cNvPicPr/>
          <p:nvPr/>
        </p:nvPicPr>
        <p:blipFill>
          <a:blip r:embed="rId3"/>
          <a:stretch/>
        </p:blipFill>
        <p:spPr>
          <a:xfrm>
            <a:off x="7908840" y="1409760"/>
            <a:ext cx="3570840" cy="4384800"/>
          </a:xfrm>
          <a:prstGeom prst="rect">
            <a:avLst/>
          </a:prstGeom>
          <a:ln>
            <a:noFill/>
          </a:ln>
        </p:spPr>
      </p:pic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96560" y="1371600"/>
            <a:ext cx="8179920" cy="4795560"/>
          </a:xfrm>
          <a:prstGeom prst="rect">
            <a:avLst/>
          </a:prstGeom>
        </p:spPr>
        <p:txBody>
          <a:bodyPr lIns="108000" rIns="108000" tIns="36000" bIns="36000"/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98" name="Picture 9" descr=""/>
          <p:cNvPicPr/>
          <p:nvPr/>
        </p:nvPicPr>
        <p:blipFill>
          <a:blip r:embed="rId4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A8E95E43-9CCE-40E8-9D54-B78558DC1B29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02/23/2019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0488F3B-AA30-4B68-BB73-AB3499A3640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5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-3600" y="0"/>
            <a:ext cx="115308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2" descr=""/>
          <p:cNvPicPr/>
          <p:nvPr/>
        </p:nvPicPr>
        <p:blipFill>
          <a:blip r:embed="rId3"/>
          <a:stretch/>
        </p:blipFill>
        <p:spPr>
          <a:xfrm>
            <a:off x="235080" y="1792440"/>
            <a:ext cx="1829520" cy="4061880"/>
          </a:xfrm>
          <a:prstGeom prst="rect">
            <a:avLst/>
          </a:prstGeom>
          <a:ln>
            <a:noFill/>
          </a:ln>
        </p:spPr>
      </p:pic>
      <p:pic>
        <p:nvPicPr>
          <p:cNvPr id="141" name="Picture 3" descr=""/>
          <p:cNvPicPr/>
          <p:nvPr/>
        </p:nvPicPr>
        <p:blipFill>
          <a:blip r:embed="rId4"/>
          <a:stretch/>
        </p:blipFill>
        <p:spPr>
          <a:xfrm>
            <a:off x="235080" y="1792440"/>
            <a:ext cx="914400" cy="4061880"/>
          </a:xfrm>
          <a:prstGeom prst="rect">
            <a:avLst/>
          </a:prstGeom>
          <a:ln>
            <a:noFill/>
          </a:ln>
        </p:spPr>
      </p:pic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064960" y="1121040"/>
            <a:ext cx="9926640" cy="5275800"/>
          </a:xfrm>
          <a:prstGeom prst="rect">
            <a:avLst/>
          </a:prstGeom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title"/>
          </p:nvPr>
        </p:nvSpPr>
        <p:spPr>
          <a:xfrm>
            <a:off x="1296720" y="100800"/>
            <a:ext cx="83970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44" name="Picture 14" descr=""/>
          <p:cNvPicPr/>
          <p:nvPr/>
        </p:nvPicPr>
        <p:blipFill>
          <a:blip r:embed="rId5"/>
          <a:stretch/>
        </p:blipFill>
        <p:spPr>
          <a:xfrm>
            <a:off x="9833040" y="274680"/>
            <a:ext cx="2143800" cy="534600"/>
          </a:xfrm>
          <a:prstGeom prst="rect">
            <a:avLst/>
          </a:prstGeom>
          <a:ln>
            <a:noFill/>
          </a:ln>
        </p:spPr>
      </p:pic>
      <p:sp>
        <p:nvSpPr>
          <p:cNvPr id="145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B60063EA-71E6-4D68-96FC-98E11C0E55D9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02/23/2019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D46DAE8-3651-4244-BD07-D088EEEA80E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5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14880" y="4704840"/>
            <a:ext cx="1095840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14880" y="5490360"/>
            <a:ext cx="10958400" cy="49932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318560" y="867600"/>
            <a:ext cx="355140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55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-3240" y="576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-1051200" y="703080"/>
            <a:ext cx="840348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7" name="Picture 25" descr=""/>
          <p:cNvPicPr/>
          <p:nvPr/>
        </p:nvPicPr>
        <p:blipFill>
          <a:blip r:embed="rId3"/>
          <a:stretch/>
        </p:blipFill>
        <p:spPr>
          <a:xfrm>
            <a:off x="164880" y="2223000"/>
            <a:ext cx="3574440" cy="4148280"/>
          </a:xfrm>
          <a:prstGeom prst="rect">
            <a:avLst/>
          </a:prstGeom>
          <a:ln>
            <a:noFill/>
          </a:ln>
        </p:spPr>
      </p:pic>
      <p:pic>
        <p:nvPicPr>
          <p:cNvPr id="228" name="Picture 41" descr=""/>
          <p:cNvPicPr/>
          <p:nvPr/>
        </p:nvPicPr>
        <p:blipFill>
          <a:blip r:embed="rId4"/>
          <a:stretch/>
        </p:blipFill>
        <p:spPr>
          <a:xfrm>
            <a:off x="9694080" y="314280"/>
            <a:ext cx="2125080" cy="529920"/>
          </a:xfrm>
          <a:prstGeom prst="rect">
            <a:avLst/>
          </a:prstGeom>
          <a:ln>
            <a:noFill/>
          </a:ln>
        </p:spPr>
      </p:pic>
      <p:sp>
        <p:nvSpPr>
          <p:cNvPr id="229" name="PlaceHolder 2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8D4DCE25-9477-4A08-A381-3A75F9DB85EB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02/23/2019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13E230D-C03A-4AA4-BC86-F302AC7ED26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32" name="Picture 17" descr=""/>
          <p:cNvPicPr/>
          <p:nvPr/>
        </p:nvPicPr>
        <p:blipFill>
          <a:blip r:embed="rId5"/>
          <a:stretch/>
        </p:blipFill>
        <p:spPr>
          <a:xfrm>
            <a:off x="6949080" y="1702440"/>
            <a:ext cx="1198080" cy="1198440"/>
          </a:xfrm>
          <a:prstGeom prst="rect">
            <a:avLst/>
          </a:prstGeom>
          <a:ln>
            <a:noFill/>
          </a:ln>
        </p:spPr>
      </p:pic>
      <p:pic>
        <p:nvPicPr>
          <p:cNvPr id="233" name="Picture 19" descr=""/>
          <p:cNvPicPr/>
          <p:nvPr/>
        </p:nvPicPr>
        <p:blipFill>
          <a:blip r:embed="rId6"/>
          <a:stretch/>
        </p:blipFill>
        <p:spPr>
          <a:xfrm>
            <a:off x="4788000" y="3776400"/>
            <a:ext cx="1165680" cy="1401840"/>
          </a:xfrm>
          <a:prstGeom prst="rect">
            <a:avLst/>
          </a:prstGeom>
          <a:ln>
            <a:noFill/>
          </a:ln>
        </p:spPr>
      </p:pic>
      <p:pic>
        <p:nvPicPr>
          <p:cNvPr id="234" name="Picture 20" descr=""/>
          <p:cNvPicPr/>
          <p:nvPr/>
        </p:nvPicPr>
        <p:blipFill>
          <a:blip r:embed="rId7"/>
          <a:stretch/>
        </p:blipFill>
        <p:spPr>
          <a:xfrm>
            <a:off x="6226200" y="3776400"/>
            <a:ext cx="1165680" cy="1388880"/>
          </a:xfrm>
          <a:prstGeom prst="rect">
            <a:avLst/>
          </a:prstGeom>
          <a:ln>
            <a:noFill/>
          </a:ln>
        </p:spPr>
      </p:pic>
      <p:pic>
        <p:nvPicPr>
          <p:cNvPr id="235" name="Picture 21" descr=""/>
          <p:cNvPicPr/>
          <p:nvPr/>
        </p:nvPicPr>
        <p:blipFill>
          <a:blip r:embed="rId8"/>
          <a:stretch/>
        </p:blipFill>
        <p:spPr>
          <a:xfrm>
            <a:off x="7665840" y="3775680"/>
            <a:ext cx="1165680" cy="1566720"/>
          </a:xfrm>
          <a:prstGeom prst="rect">
            <a:avLst/>
          </a:prstGeom>
          <a:ln>
            <a:noFill/>
          </a:ln>
        </p:spPr>
      </p:pic>
      <p:pic>
        <p:nvPicPr>
          <p:cNvPr id="236" name="Picture 22" descr=""/>
          <p:cNvPicPr/>
          <p:nvPr/>
        </p:nvPicPr>
        <p:blipFill>
          <a:blip r:embed="rId9"/>
          <a:stretch/>
        </p:blipFill>
        <p:spPr>
          <a:xfrm>
            <a:off x="9105480" y="3769920"/>
            <a:ext cx="1165680" cy="1350360"/>
          </a:xfrm>
          <a:prstGeom prst="rect">
            <a:avLst/>
          </a:prstGeom>
          <a:ln>
            <a:noFill/>
          </a:ln>
        </p:spPr>
      </p:pic>
      <p:pic>
        <p:nvPicPr>
          <p:cNvPr id="237" name="Picture 23" descr=""/>
          <p:cNvPicPr/>
          <p:nvPr/>
        </p:nvPicPr>
        <p:blipFill>
          <a:blip r:embed="rId10"/>
          <a:stretch/>
        </p:blipFill>
        <p:spPr>
          <a:xfrm>
            <a:off x="10545120" y="3776400"/>
            <a:ext cx="1165680" cy="1433520"/>
          </a:xfrm>
          <a:prstGeom prst="rect">
            <a:avLst/>
          </a:prstGeom>
          <a:ln>
            <a:noFill/>
          </a:ln>
        </p:spPr>
      </p:pic>
      <p:pic>
        <p:nvPicPr>
          <p:cNvPr id="238" name="Picture 24" descr=""/>
          <p:cNvPicPr/>
          <p:nvPr/>
        </p:nvPicPr>
        <p:blipFill>
          <a:blip r:embed="rId11"/>
          <a:stretch/>
        </p:blipFill>
        <p:spPr>
          <a:xfrm>
            <a:off x="3385440" y="3776400"/>
            <a:ext cx="1163880" cy="1439640"/>
          </a:xfrm>
          <a:prstGeom prst="rect">
            <a:avLst/>
          </a:prstGeom>
          <a:ln>
            <a:noFill/>
          </a:ln>
        </p:spPr>
      </p:pic>
      <p:sp>
        <p:nvSpPr>
          <p:cNvPr id="239" name="Line 5"/>
          <p:cNvSpPr/>
          <p:nvPr/>
        </p:nvSpPr>
        <p:spPr>
          <a:xfrm>
            <a:off x="3968280" y="3335400"/>
            <a:ext cx="715968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6"/>
          <p:cNvSpPr/>
          <p:nvPr/>
        </p:nvSpPr>
        <p:spPr>
          <a:xfrm>
            <a:off x="396828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7"/>
          <p:cNvSpPr/>
          <p:nvPr/>
        </p:nvSpPr>
        <p:spPr>
          <a:xfrm>
            <a:off x="53625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8"/>
          <p:cNvSpPr/>
          <p:nvPr/>
        </p:nvSpPr>
        <p:spPr>
          <a:xfrm>
            <a:off x="68094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9"/>
          <p:cNvSpPr/>
          <p:nvPr/>
        </p:nvSpPr>
        <p:spPr>
          <a:xfrm>
            <a:off x="824904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10"/>
          <p:cNvSpPr/>
          <p:nvPr/>
        </p:nvSpPr>
        <p:spPr>
          <a:xfrm>
            <a:off x="968832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11"/>
          <p:cNvSpPr/>
          <p:nvPr/>
        </p:nvSpPr>
        <p:spPr>
          <a:xfrm>
            <a:off x="111279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12"/>
          <p:cNvSpPr/>
          <p:nvPr/>
        </p:nvSpPr>
        <p:spPr>
          <a:xfrm>
            <a:off x="754812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3"/>
          <p:cNvSpPr/>
          <p:nvPr/>
        </p:nvSpPr>
        <p:spPr>
          <a:xfrm>
            <a:off x="-1440" y="6371280"/>
            <a:ext cx="12191760" cy="504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PlaceHolder 1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1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softuni.bg/trainings/courses" TargetMode="External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jpe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image" Target="../media/image83.png"/><Relationship Id="rId3" Type="http://schemas.openxmlformats.org/officeDocument/2006/relationships/image" Target="../media/image84.jpeg"/><Relationship Id="rId4" Type="http://schemas.openxmlformats.org/officeDocument/2006/relationships/image" Target="../media/image85.gif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66720" y="1303200"/>
            <a:ext cx="10962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Using Streams, Files, Serialization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66720" y="254880"/>
            <a:ext cx="10962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Files and Streams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8641440" y="5754960"/>
            <a:ext cx="2950560" cy="704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algn="r"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8641440" y="6195240"/>
            <a:ext cx="2950560" cy="641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 algn="r"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671040" y="4971600"/>
            <a:ext cx="2950560" cy="958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7" name="TextShape 6"/>
          <p:cNvSpPr txBox="1"/>
          <p:nvPr/>
        </p:nvSpPr>
        <p:spPr>
          <a:xfrm>
            <a:off x="671040" y="5383440"/>
            <a:ext cx="2950560" cy="831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3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3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TextShape 7"/>
          <p:cNvSpPr txBox="1"/>
          <p:nvPr/>
        </p:nvSpPr>
        <p:spPr>
          <a:xfrm>
            <a:off x="11760120" y="6397560"/>
            <a:ext cx="428400" cy="3074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F0FF510-48B9-43C0-924D-ABB65816E14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99" name="Picture 11" descr=""/>
          <p:cNvPicPr/>
          <p:nvPr/>
        </p:nvPicPr>
        <p:blipFill>
          <a:blip r:embed="rId2"/>
          <a:stretch/>
        </p:blipFill>
        <p:spPr>
          <a:xfrm>
            <a:off x="3198960" y="1986480"/>
            <a:ext cx="2361960" cy="3190680"/>
          </a:xfrm>
          <a:prstGeom prst="rect">
            <a:avLst/>
          </a:prstGeom>
          <a:ln>
            <a:noFill/>
          </a:ln>
        </p:spPr>
      </p:pic>
      <p:sp>
        <p:nvSpPr>
          <p:cNvPr id="300" name="CustomShape 8"/>
          <p:cNvSpPr/>
          <p:nvPr/>
        </p:nvSpPr>
        <p:spPr>
          <a:xfrm rot="20368200">
            <a:off x="7491240" y="2194560"/>
            <a:ext cx="155736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85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</a:rPr>
              <a:t>Advanced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</a:rPr>
              <a:t>Java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3D2A935-2CB1-451B-B92A-BBBBCCC677B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Read File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531720" y="1411200"/>
            <a:ext cx="8838720" cy="5336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String path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"D:\\input.txt"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try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(InputStream in = new FileInputStream(path))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 oneByte = in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.read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while (oneByte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&gt;=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0)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System.out.prinf("%s ",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Integer.toBinaryString(oneByte));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oneByte = in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.read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catch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(IOException e)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e.printStackTrace();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6" name="Picture 2" descr=""/>
          <p:cNvPicPr/>
          <p:nvPr/>
        </p:nvPicPr>
        <p:blipFill>
          <a:blip r:embed="rId1"/>
          <a:stretch/>
        </p:blipFill>
        <p:spPr>
          <a:xfrm>
            <a:off x="7494480" y="4574520"/>
            <a:ext cx="1875960" cy="187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94C95FC-EC85-4E66-805C-A53D1A53725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a file and write all its content while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skipping any 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   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punctuation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(skip ',', '.', '!', '?') 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Submit in Judge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only the output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 the program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Write to File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70" name="Group 4"/>
          <p:cNvGrpSpPr/>
          <p:nvPr/>
        </p:nvGrpSpPr>
        <p:grpSpPr>
          <a:xfrm>
            <a:off x="608040" y="3739680"/>
            <a:ext cx="10623240" cy="2348640"/>
            <a:chOff x="608040" y="3739680"/>
            <a:chExt cx="10623240" cy="2348640"/>
          </a:xfrm>
        </p:grpSpPr>
        <p:sp>
          <p:nvSpPr>
            <p:cNvPr id="371" name="CustomShape 5"/>
            <p:cNvSpPr/>
            <p:nvPr/>
          </p:nvSpPr>
          <p:spPr>
            <a:xfrm>
              <a:off x="5637240" y="4386240"/>
              <a:ext cx="656280" cy="609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34465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6"/>
            <p:cNvSpPr/>
            <p:nvPr/>
          </p:nvSpPr>
          <p:spPr>
            <a:xfrm>
              <a:off x="608040" y="3739680"/>
              <a:ext cx="4679640" cy="234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Two households, both alike in dignity.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In fair Verona, where we lay our scene.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373" name="CustomShape 7"/>
            <p:cNvSpPr/>
            <p:nvPr/>
          </p:nvSpPr>
          <p:spPr>
            <a:xfrm>
              <a:off x="6551640" y="3739680"/>
              <a:ext cx="4679640" cy="19227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Two households both alike in dignity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In fair Verona where we lay our scene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A01421B-C3F2-4A9C-B5D4-C2A8048E266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33840" y="-1008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Write to File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03120" y="1199160"/>
            <a:ext cx="10121040" cy="3628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String inputPath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"D:\\input.txt"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String outputPath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"D:\\output.txt"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List&lt;Character&gt; symbols = new ArrayList&lt;&gt;();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Collections.addAll(symbols, '.', ',', '!', '?');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// continues…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77" name="Picture 2" descr=""/>
          <p:cNvPicPr/>
          <p:nvPr/>
        </p:nvPicPr>
        <p:blipFill>
          <a:blip r:embed="rId1"/>
          <a:stretch/>
        </p:blipFill>
        <p:spPr>
          <a:xfrm>
            <a:off x="6323040" y="4520160"/>
            <a:ext cx="1933560" cy="1933560"/>
          </a:xfrm>
          <a:prstGeom prst="rect">
            <a:avLst/>
          </a:prstGeom>
          <a:ln>
            <a:noFill/>
          </a:ln>
        </p:spPr>
      </p:pic>
      <p:pic>
        <p:nvPicPr>
          <p:cNvPr id="378" name="Picture 23" descr=""/>
          <p:cNvPicPr/>
          <p:nvPr/>
        </p:nvPicPr>
        <p:blipFill>
          <a:blip r:embed="rId2"/>
          <a:stretch/>
        </p:blipFill>
        <p:spPr>
          <a:xfrm>
            <a:off x="1598760" y="4486320"/>
            <a:ext cx="2695320" cy="2066400"/>
          </a:xfrm>
          <a:prstGeom prst="rect">
            <a:avLst/>
          </a:prstGeom>
          <a:ln>
            <a:noFill/>
          </a:ln>
        </p:spPr>
      </p:pic>
      <p:sp>
        <p:nvSpPr>
          <p:cNvPr id="379" name="CustomShape 4"/>
          <p:cNvSpPr/>
          <p:nvPr/>
        </p:nvSpPr>
        <p:spPr>
          <a:xfrm>
            <a:off x="4951440" y="5410080"/>
            <a:ext cx="990360" cy="609120"/>
          </a:xfrm>
          <a:prstGeom prst="rightArrow">
            <a:avLst>
              <a:gd name="adj1" fmla="val 50000"/>
              <a:gd name="adj2" fmla="val 50000"/>
            </a:avLst>
          </a:prstGeom>
          <a:ln w="1908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A881A02-2939-4279-95AD-F66F5CAC0D7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Write to a File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03120" y="1295280"/>
            <a:ext cx="10121040" cy="387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try (InputStream in = new FileInputStream(inputPath);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OutputStream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out = new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FileOutputStream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(outputPath))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 oneByte =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while ((oneByte = in.read()) &gt;= 0)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(!symbols.contains((char)oneByte))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out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.write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(oneByte);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// TODO: handle exceptions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83" name="Group 4"/>
          <p:cNvGrpSpPr/>
          <p:nvPr/>
        </p:nvGrpSpPr>
        <p:grpSpPr>
          <a:xfrm>
            <a:off x="6433200" y="5590800"/>
            <a:ext cx="4202640" cy="1266840"/>
            <a:chOff x="6433200" y="5590800"/>
            <a:chExt cx="4202640" cy="1266840"/>
          </a:xfrm>
        </p:grpSpPr>
        <p:pic>
          <p:nvPicPr>
            <p:cNvPr id="384" name="Picture 2" descr=""/>
            <p:cNvPicPr/>
            <p:nvPr/>
          </p:nvPicPr>
          <p:blipFill>
            <a:blip r:embed="rId1"/>
            <a:stretch/>
          </p:blipFill>
          <p:spPr>
            <a:xfrm>
              <a:off x="9447120" y="5668920"/>
              <a:ext cx="1188720" cy="1188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5" name="Picture 7" descr=""/>
            <p:cNvPicPr/>
            <p:nvPr/>
          </p:nvPicPr>
          <p:blipFill>
            <a:blip r:embed="rId2"/>
            <a:stretch/>
          </p:blipFill>
          <p:spPr>
            <a:xfrm>
              <a:off x="6433200" y="5590800"/>
              <a:ext cx="1599840" cy="1226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6" name="CustomShape 5"/>
            <p:cNvSpPr/>
            <p:nvPr/>
          </p:nvSpPr>
          <p:spPr>
            <a:xfrm>
              <a:off x="8542440" y="6110640"/>
              <a:ext cx="685440" cy="422640"/>
            </a:xfrm>
            <a:prstGeom prst="rightArrow">
              <a:avLst>
                <a:gd name="adj1" fmla="val 50000"/>
                <a:gd name="adj2" fmla="val 50000"/>
              </a:avLst>
            </a:prstGeom>
            <a:ln w="19080">
              <a:solidFill>
                <a:srgbClr val="23446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1625040" y="4832640"/>
            <a:ext cx="893808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Basic Stream Types in Java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1625040" y="5754960"/>
            <a:ext cx="89380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Byte and Character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89" name="Picture 2" descr=""/>
          <p:cNvPicPr/>
          <p:nvPr/>
        </p:nvPicPr>
        <p:blipFill>
          <a:blip r:embed="rId1"/>
          <a:stretch/>
        </p:blipFill>
        <p:spPr>
          <a:xfrm>
            <a:off x="4265640" y="838080"/>
            <a:ext cx="3657240" cy="358092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CDC79C9-C3E8-46CC-843C-DD81001A62B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Byte streams are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lowest level streams</a:t>
            </a:r>
            <a:endParaRPr b="0" lang="en-US" sz="34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Byte streams can read or write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one byte at a time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All byte streams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descend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from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InputStream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and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OutputStream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Byte Stream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536400" y="3423240"/>
            <a:ext cx="3428640" cy="76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InputStream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4" name="CustomShape 5"/>
          <p:cNvSpPr/>
          <p:nvPr/>
        </p:nvSpPr>
        <p:spPr>
          <a:xfrm>
            <a:off x="536400" y="5095440"/>
            <a:ext cx="3428640" cy="1312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OutputStream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395" name="Table 6"/>
          <p:cNvGraphicFramePr/>
          <p:nvPr/>
        </p:nvGraphicFramePr>
        <p:xfrm>
          <a:off x="4296600" y="3558960"/>
          <a:ext cx="7207560" cy="496440"/>
        </p:xfrm>
        <a:graphic>
          <a:graphicData uri="http://schemas.openxmlformats.org/drawingml/2006/table">
            <a:tbl>
              <a:tblPr/>
              <a:tblGrid>
                <a:gridCol w="1801800"/>
                <a:gridCol w="1801800"/>
                <a:gridCol w="1801800"/>
                <a:gridCol w="1802160"/>
              </a:tblGrid>
              <a:tr h="496800"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100101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111111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100011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-1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Table 7"/>
          <p:cNvGraphicFramePr/>
          <p:nvPr/>
        </p:nvGraphicFramePr>
        <p:xfrm>
          <a:off x="4296600" y="5232960"/>
          <a:ext cx="7207560" cy="360000"/>
        </p:xfrm>
        <a:graphic>
          <a:graphicData uri="http://schemas.openxmlformats.org/drawingml/2006/table">
            <a:tbl>
              <a:tblPr/>
              <a:tblGrid>
                <a:gridCol w="1801800"/>
                <a:gridCol w="1801800"/>
                <a:gridCol w="1801800"/>
                <a:gridCol w="1801800"/>
              </a:tblGrid>
              <a:tr h="0">
                <a:tc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7" name="CustomShape 8"/>
          <p:cNvSpPr/>
          <p:nvPr/>
        </p:nvSpPr>
        <p:spPr>
          <a:xfrm>
            <a:off x="4752000" y="5249880"/>
            <a:ext cx="91404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36000" bIns="36000"/>
          <a:p>
            <a:pPr algn="ctr">
              <a:lnSpc>
                <a:spcPct val="95000"/>
              </a:lnSpc>
              <a:spcBef>
                <a:spcPts val="1120"/>
              </a:spcBef>
            </a:pPr>
            <a:r>
              <a:rPr b="1" lang="en-US" sz="2800" spc="-1" strike="noStrike">
                <a:solidFill>
                  <a:srgbClr val="203d5b"/>
                </a:solidFill>
                <a:latin typeface="Consolas"/>
              </a:rPr>
              <a:t>100101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6556320" y="5248080"/>
            <a:ext cx="91404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36000" bIns="36000"/>
          <a:p>
            <a:pPr algn="ctr">
              <a:lnSpc>
                <a:spcPct val="95000"/>
              </a:lnSpc>
              <a:spcBef>
                <a:spcPts val="1120"/>
              </a:spcBef>
            </a:pPr>
            <a:r>
              <a:rPr b="1" lang="en-US" sz="2800" spc="-1" strike="noStrike">
                <a:solidFill>
                  <a:srgbClr val="203d5b"/>
                </a:solidFill>
                <a:latin typeface="Consolas"/>
              </a:rPr>
              <a:t>111111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8308800" y="5247720"/>
            <a:ext cx="91404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36000" bIns="36000"/>
          <a:p>
            <a:pPr algn="ctr">
              <a:lnSpc>
                <a:spcPct val="95000"/>
              </a:lnSpc>
              <a:spcBef>
                <a:spcPts val="1120"/>
              </a:spcBef>
            </a:pPr>
            <a:r>
              <a:rPr b="1" lang="en-US" sz="2800" spc="-1" strike="noStrike">
                <a:solidFill>
                  <a:srgbClr val="203d5b"/>
                </a:solidFill>
                <a:latin typeface="Consolas"/>
              </a:rPr>
              <a:t>100011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C184343-F0C9-4379-93FE-6FEDB65C2E0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Read a file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copy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its contents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to another text file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characters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as bytes</a:t>
            </a:r>
            <a:r>
              <a:rPr b="1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decimal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every space or new line as it is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e.g. as a space or new line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Copy Bytes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03" name="Group 4"/>
          <p:cNvGrpSpPr/>
          <p:nvPr/>
        </p:nvGrpSpPr>
        <p:grpSpPr>
          <a:xfrm>
            <a:off x="912960" y="3321360"/>
            <a:ext cx="10242000" cy="3303360"/>
            <a:chOff x="912960" y="3321360"/>
            <a:chExt cx="10242000" cy="3303360"/>
          </a:xfrm>
        </p:grpSpPr>
        <p:grpSp>
          <p:nvGrpSpPr>
            <p:cNvPr id="404" name="Group 5"/>
            <p:cNvGrpSpPr/>
            <p:nvPr/>
          </p:nvGrpSpPr>
          <p:grpSpPr>
            <a:xfrm>
              <a:off x="912960" y="3849480"/>
              <a:ext cx="10242000" cy="2775240"/>
              <a:chOff x="912960" y="3849480"/>
              <a:chExt cx="10242000" cy="2775240"/>
            </a:xfrm>
          </p:grpSpPr>
          <p:sp>
            <p:nvSpPr>
              <p:cNvPr id="405" name="CustomShape 6"/>
              <p:cNvSpPr/>
              <p:nvPr/>
            </p:nvSpPr>
            <p:spPr>
              <a:xfrm>
                <a:off x="5713560" y="4535280"/>
                <a:ext cx="685440" cy="60912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6" name="CustomShape 7"/>
              <p:cNvSpPr/>
              <p:nvPr/>
            </p:nvSpPr>
            <p:spPr>
              <a:xfrm>
                <a:off x="912960" y="3849480"/>
                <a:ext cx="4679640" cy="23486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6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44000" rIns="144000" tIns="108000" bIns="108000"/>
              <a:p>
                <a:pPr>
                  <a:lnSpc>
                    <a:spcPct val="100000"/>
                  </a:lnSpc>
                </a:pPr>
                <a:r>
                  <a:rPr b="1" lang="en-US" sz="2800" spc="-1" strike="noStrike">
                    <a:solidFill>
                      <a:srgbClr val="234465"/>
                    </a:solidFill>
                    <a:latin typeface="Consolas"/>
                  </a:rPr>
                  <a:t>Two households, both alike in dignity.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2800" spc="-1" strike="noStrike">
                    <a:solidFill>
                      <a:srgbClr val="234465"/>
                    </a:solidFill>
                    <a:latin typeface="Consolas"/>
                  </a:rPr>
                  <a:t>In fair Verona, where we lay our scene.</a:t>
                </a:r>
                <a:endParaRPr b="0" lang="en-US" sz="2800" spc="-1" strike="noStrike">
                  <a:latin typeface="Arial"/>
                </a:endParaRPr>
              </a:p>
            </p:txBody>
          </p:sp>
          <p:sp>
            <p:nvSpPr>
              <p:cNvPr id="407" name="CustomShape 8"/>
              <p:cNvSpPr/>
              <p:nvPr/>
            </p:nvSpPr>
            <p:spPr>
              <a:xfrm>
                <a:off x="6475320" y="3849480"/>
                <a:ext cx="4679640" cy="2775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6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44000" rIns="144000" tIns="108000" bIns="108000"/>
              <a:p>
                <a:pPr>
                  <a:lnSpc>
                    <a:spcPct val="100000"/>
                  </a:lnSpc>
                </a:pPr>
                <a:r>
                  <a:rPr b="1" lang="en-US" sz="2800" spc="-1" strike="noStrike">
                    <a:solidFill>
                      <a:srgbClr val="234465"/>
                    </a:solidFill>
                    <a:latin typeface="Consolas"/>
                  </a:rPr>
                  <a:t>84119111 10411111711510110411…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2800" spc="-1" strike="noStrike">
                    <a:solidFill>
                      <a:srgbClr val="234465"/>
                    </a:solidFill>
                    <a:latin typeface="Consolas"/>
                  </a:rPr>
                  <a:t>73110 10297105114 861011141111109744 1…</a:t>
                </a:r>
                <a:endParaRPr b="0" lang="en-US" sz="2800" spc="-1" strike="noStrike">
                  <a:latin typeface="Arial"/>
                </a:endParaRPr>
              </a:p>
            </p:txBody>
          </p:sp>
        </p:grpSp>
        <p:sp>
          <p:nvSpPr>
            <p:cNvPr id="408" name="CustomShape 9"/>
            <p:cNvSpPr/>
            <p:nvPr/>
          </p:nvSpPr>
          <p:spPr>
            <a:xfrm>
              <a:off x="6028200" y="3321360"/>
              <a:ext cx="609120" cy="415800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rgbClr val="234465">
                <a:alpha val="95000"/>
              </a:srgbClr>
            </a:solidFill>
            <a:ln w="19080">
              <a:solidFill>
                <a:schemeClr val="tx1"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fffff"/>
                  </a:solidFill>
                  <a:latin typeface="Calibri"/>
                </a:rPr>
                <a:t>T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09" name="CustomShape 10"/>
            <p:cNvSpPr/>
            <p:nvPr/>
          </p:nvSpPr>
          <p:spPr>
            <a:xfrm>
              <a:off x="6756840" y="3321360"/>
              <a:ext cx="609120" cy="415800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rgbClr val="234465">
                <a:alpha val="95000"/>
              </a:srgbClr>
            </a:solidFill>
            <a:ln w="19080">
              <a:solidFill>
                <a:schemeClr val="tx1"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fffff"/>
                  </a:solidFill>
                  <a:latin typeface="Calibri"/>
                </a:rPr>
                <a:t>w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10" name="CustomShape 11"/>
            <p:cNvSpPr/>
            <p:nvPr/>
          </p:nvSpPr>
          <p:spPr>
            <a:xfrm>
              <a:off x="7485840" y="3321360"/>
              <a:ext cx="718560" cy="415800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rgbClr val="234465">
                <a:alpha val="95000"/>
              </a:srgbClr>
            </a:solidFill>
            <a:ln w="19080">
              <a:solidFill>
                <a:schemeClr val="tx1"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fffff"/>
                  </a:solidFill>
                  <a:latin typeface="Calibri"/>
                </a:rPr>
                <a:t>o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11" name="CustomShape 12"/>
            <p:cNvSpPr/>
            <p:nvPr/>
          </p:nvSpPr>
          <p:spPr>
            <a:xfrm>
              <a:off x="6610320" y="3961440"/>
              <a:ext cx="374760" cy="3816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" name="CustomShape 13"/>
            <p:cNvSpPr/>
            <p:nvPr/>
          </p:nvSpPr>
          <p:spPr>
            <a:xfrm>
              <a:off x="6998040" y="3961440"/>
              <a:ext cx="596880" cy="3816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CustomShape 14"/>
            <p:cNvSpPr/>
            <p:nvPr/>
          </p:nvSpPr>
          <p:spPr>
            <a:xfrm>
              <a:off x="7595280" y="3961440"/>
              <a:ext cx="596880" cy="3816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15"/>
            <p:cNvSpPr/>
            <p:nvPr/>
          </p:nvSpPr>
          <p:spPr>
            <a:xfrm>
              <a:off x="8204760" y="3961440"/>
              <a:ext cx="187200" cy="3816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CustomShape 16"/>
            <p:cNvSpPr/>
            <p:nvPr/>
          </p:nvSpPr>
          <p:spPr>
            <a:xfrm>
              <a:off x="8305920" y="3326040"/>
              <a:ext cx="1194120" cy="411120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rgbClr val="234465">
                <a:alpha val="95000"/>
              </a:srgbClr>
            </a:solidFill>
            <a:ln w="19080">
              <a:solidFill>
                <a:schemeClr val="tx1"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fffff"/>
                  </a:solidFill>
                  <a:latin typeface="Calibri"/>
                </a:rPr>
                <a:t>space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1302FC4-A156-4B99-A3B0-67982D4EA36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182160" y="2556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Copy Bytes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379440" y="1295280"/>
            <a:ext cx="10121040" cy="4482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int oneByte = 0;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while ((oneByte = in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.read()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 &gt;= 0)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 (oneByte == 10 || oneByte == 32)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out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.write(oneByte)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 else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String digits = String.valueOf(oneByte);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(int i = 0; i &lt; digits.length(); i++)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out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.write(digits.charAt(i))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D820A6D-8B8F-4883-B7DC-716309E4A28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307160" y="1115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All character streams descend from 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1a334c"/>
                </a:solidFill>
                <a:latin typeface="Consolas"/>
              </a:rPr>
              <a:t>    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FileReader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FileWriter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1305720" y="1260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Character Streams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2213640" y="2743200"/>
            <a:ext cx="9577080" cy="2165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String path = "D:\\input.txt";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FileReader reader = new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FileReader(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path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2F59891-BEE9-4816-A1AB-2B68A3D9380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190440" y="114300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Character streams are often "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wrappers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for byte streams.</a:t>
            </a:r>
            <a:endParaRPr b="0" lang="en-US" sz="34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FileReader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uses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FileInputStream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FileWriter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uses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FileOutputStream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Combining Streams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608040" y="3374640"/>
            <a:ext cx="10896120" cy="2166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String path = "D:\\input.txt";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Scanner reader =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new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Scanner(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new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FileInputStream(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path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))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7708320" y="3505320"/>
            <a:ext cx="2071440" cy="1163160"/>
          </a:xfrm>
          <a:prstGeom prst="wedgeRoundRectCallout">
            <a:avLst>
              <a:gd name="adj1" fmla="val -51953"/>
              <a:gd name="adj2" fmla="val 74788"/>
              <a:gd name="adj3" fmla="val 16667"/>
            </a:avLst>
          </a:prstGeom>
          <a:solidFill>
            <a:srgbClr val="234465"/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Wrapping a Stream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96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96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9600" spc="-1" strike="noStrike">
                <a:solidFill>
                  <a:srgbClr val="234465"/>
                </a:solidFill>
                <a:latin typeface="Calibri"/>
              </a:rPr>
              <a:t>#java-fund</a:t>
            </a:r>
            <a:endParaRPr b="0" lang="en-US" sz="9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190440" y="8316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Questions?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7A062BB-C8E4-43A8-8112-6E5B739D40E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A38F06A-7385-47C3-B7A2-FE0FD0B845A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Read a file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extracts all integers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a separate file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Get only numbers that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not a part of a word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Submit in Judge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only the output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 the program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Extract Integers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31" name="Group 4"/>
          <p:cNvGrpSpPr/>
          <p:nvPr/>
        </p:nvGrpSpPr>
        <p:grpSpPr>
          <a:xfrm>
            <a:off x="1338120" y="3620880"/>
            <a:ext cx="6549480" cy="2348640"/>
            <a:chOff x="1338120" y="3620880"/>
            <a:chExt cx="6549480" cy="2348640"/>
          </a:xfrm>
        </p:grpSpPr>
        <p:sp>
          <p:nvSpPr>
            <p:cNvPr id="432" name="CustomShape 5"/>
            <p:cNvSpPr/>
            <p:nvPr/>
          </p:nvSpPr>
          <p:spPr>
            <a:xfrm>
              <a:off x="6204600" y="4305600"/>
              <a:ext cx="685440" cy="609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34465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CustomShape 6"/>
            <p:cNvSpPr/>
            <p:nvPr/>
          </p:nvSpPr>
          <p:spPr>
            <a:xfrm>
              <a:off x="1338120" y="3620880"/>
              <a:ext cx="4679640" cy="234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a000"/>
                  </a:solidFill>
                  <a:latin typeface="Consolas"/>
                </a:rPr>
                <a:t>2</a:t>
              </a: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 households, </a:t>
              </a:r>
              <a:r>
                <a:rPr b="1" lang="en-US" sz="2800" spc="-1" strike="noStrike">
                  <a:solidFill>
                    <a:srgbClr val="ffa000"/>
                  </a:solidFill>
                  <a:latin typeface="Consolas"/>
                </a:rPr>
                <a:t>22</a:t>
              </a: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 alike in 3nity,</a:t>
              </a:r>
              <a:br/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In fair Verona, where we lay our scene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4" name="CustomShape 7"/>
            <p:cNvSpPr/>
            <p:nvPr/>
          </p:nvSpPr>
          <p:spPr>
            <a:xfrm>
              <a:off x="7049880" y="4055040"/>
              <a:ext cx="837720" cy="1110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fa000"/>
                  </a:solidFill>
                  <a:latin typeface="Consolas"/>
                </a:rPr>
                <a:t>2</a:t>
              </a:r>
              <a:endParaRPr b="0" lang="en-US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fa000"/>
                  </a:solidFill>
                  <a:latin typeface="Consolas"/>
                </a:rPr>
                <a:t>22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A0B65AE-61E5-4283-BA04-65AAF03370E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105840" y="151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Extract Integers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455760" y="1445760"/>
            <a:ext cx="10121040" cy="4970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Scanner scanner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new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Scanner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(new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FileInputStream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(inputPath));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PrintWriter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out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new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PrintWriter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(new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FileOutputStream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(outputPath));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while (scanner.hasNext())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(scanner.hasNextInt())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out.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println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(scanner.nextInt());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scanner.next();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60D7002-1A81-4C4D-8ED3-577A6D6154E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205200" y="-36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Buffered Streams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2196360" y="3013560"/>
            <a:ext cx="816732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7dae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    i   l    e    s        a    n   d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441" name="Table 4"/>
          <p:cNvGraphicFramePr/>
          <p:nvPr/>
        </p:nvGraphicFramePr>
        <p:xfrm>
          <a:off x="2192400" y="3537000"/>
          <a:ext cx="8108640" cy="367920"/>
        </p:xfrm>
        <a:graphic>
          <a:graphicData uri="http://schemas.openxmlformats.org/drawingml/2006/table">
            <a:tbl>
              <a:tblPr/>
              <a:tblGrid>
                <a:gridCol w="900720"/>
                <a:gridCol w="900720"/>
                <a:gridCol w="900720"/>
                <a:gridCol w="900720"/>
                <a:gridCol w="900720"/>
                <a:gridCol w="900720"/>
                <a:gridCol w="900720"/>
                <a:gridCol w="900720"/>
                <a:gridCol w="902880"/>
              </a:tblGrid>
              <a:tr h="496800"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46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73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20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2" name="CustomShape 5"/>
          <p:cNvSpPr/>
          <p:nvPr/>
        </p:nvSpPr>
        <p:spPr>
          <a:xfrm>
            <a:off x="717480" y="4195080"/>
            <a:ext cx="13784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443" name="Table 6"/>
          <p:cNvGraphicFramePr/>
          <p:nvPr/>
        </p:nvGraphicFramePr>
        <p:xfrm>
          <a:off x="2084040" y="5177520"/>
          <a:ext cx="1619640" cy="367920"/>
        </p:xfrm>
        <a:graphic>
          <a:graphicData uri="http://schemas.openxmlformats.org/drawingml/2006/table">
            <a:tbl>
              <a:tblPr/>
              <a:tblGrid>
                <a:gridCol w="810000"/>
                <a:gridCol w="810000"/>
              </a:tblGrid>
              <a:tr h="496800"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46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4" name="CustomShape 7"/>
          <p:cNvSpPr/>
          <p:nvPr/>
        </p:nvSpPr>
        <p:spPr>
          <a:xfrm>
            <a:off x="705240" y="5150880"/>
            <a:ext cx="1378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Buffer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445" name="Table 8"/>
          <p:cNvGraphicFramePr/>
          <p:nvPr/>
        </p:nvGraphicFramePr>
        <p:xfrm>
          <a:off x="5786280" y="5177520"/>
          <a:ext cx="1619640" cy="367920"/>
        </p:xfrm>
        <a:graphic>
          <a:graphicData uri="http://schemas.openxmlformats.org/drawingml/2006/table">
            <a:tbl>
              <a:tblPr/>
              <a:tblGrid>
                <a:gridCol w="810000"/>
                <a:gridCol w="810000"/>
              </a:tblGrid>
              <a:tr h="496800"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73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20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6" name="Table 9"/>
          <p:cNvGraphicFramePr/>
          <p:nvPr/>
        </p:nvGraphicFramePr>
        <p:xfrm>
          <a:off x="7691040" y="5177520"/>
          <a:ext cx="1619640" cy="367920"/>
        </p:xfrm>
        <a:graphic>
          <a:graphicData uri="http://schemas.openxmlformats.org/drawingml/2006/table">
            <a:tbl>
              <a:tblPr/>
              <a:tblGrid>
                <a:gridCol w="810000"/>
                <a:gridCol w="810000"/>
              </a:tblGrid>
              <a:tr h="496800"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Table 10"/>
          <p:cNvGraphicFramePr/>
          <p:nvPr/>
        </p:nvGraphicFramePr>
        <p:xfrm>
          <a:off x="9519840" y="5177520"/>
          <a:ext cx="1619640" cy="367920"/>
        </p:xfrm>
        <a:graphic>
          <a:graphicData uri="http://schemas.openxmlformats.org/drawingml/2006/table">
            <a:tbl>
              <a:tblPr/>
              <a:tblGrid>
                <a:gridCol w="810000"/>
                <a:gridCol w="810000"/>
              </a:tblGrid>
              <a:tr h="496800"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8" name="CustomShape 11"/>
          <p:cNvSpPr/>
          <p:nvPr/>
        </p:nvSpPr>
        <p:spPr>
          <a:xfrm>
            <a:off x="207000" y="111024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Reading information in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chunks</a:t>
            </a:r>
            <a:endParaRPr b="0" lang="en-US" sz="3400" spc="-1" strike="noStrike">
              <a:latin typeface="Arial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Significantly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boost performance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449" name="CustomShape 12"/>
          <p:cNvSpPr/>
          <p:nvPr/>
        </p:nvSpPr>
        <p:spPr>
          <a:xfrm>
            <a:off x="1443960" y="5839920"/>
            <a:ext cx="3504960" cy="870840"/>
          </a:xfrm>
          <a:prstGeom prst="wedgeRoundRectCallout">
            <a:avLst>
              <a:gd name="adj1" fmla="val -54692"/>
              <a:gd name="adj2" fmla="val -54481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Reduces the number of interactions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0" name="CustomShape 13"/>
          <p:cNvSpPr/>
          <p:nvPr/>
        </p:nvSpPr>
        <p:spPr>
          <a:xfrm>
            <a:off x="1936800" y="3073320"/>
            <a:ext cx="8686440" cy="1185480"/>
          </a:xfrm>
          <a:prstGeom prst="rect">
            <a:avLst/>
          </a:prstGeom>
          <a:noFill/>
          <a:ln cap="rnd" w="19080">
            <a:solidFill>
              <a:schemeClr val="tx1"/>
            </a:solidFill>
            <a:custDash>
              <a:ds d="100000" sp="100000"/>
            </a:custDash>
            <a:round/>
          </a:ln>
          <a:effectLst>
            <a:outerShdw algn="ctr" dir="2700000" dist="17961" rotWithShape="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graphicFrame>
        <p:nvGraphicFramePr>
          <p:cNvPr id="451" name="Table 14"/>
          <p:cNvGraphicFramePr/>
          <p:nvPr/>
        </p:nvGraphicFramePr>
        <p:xfrm>
          <a:off x="3957480" y="5177520"/>
          <a:ext cx="1619640" cy="367920"/>
        </p:xfrm>
        <a:graphic>
          <a:graphicData uri="http://schemas.openxmlformats.org/drawingml/2006/table">
            <a:tbl>
              <a:tblPr/>
              <a:tblGrid>
                <a:gridCol w="810000"/>
                <a:gridCol w="810000"/>
              </a:tblGrid>
              <a:tr h="496800"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65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withEffect" fill="hold" presetClass="entr" presetID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F9C5D2F-CAE4-4AC2-888B-62EB8185E02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a file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write all lines which number is divisible by 3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a separate file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Line numbers start from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one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Write Every Third Line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55" name="Group 4"/>
          <p:cNvGrpSpPr/>
          <p:nvPr/>
        </p:nvGrpSpPr>
        <p:grpSpPr>
          <a:xfrm>
            <a:off x="684360" y="3200400"/>
            <a:ext cx="10342440" cy="3201840"/>
            <a:chOff x="684360" y="3200400"/>
            <a:chExt cx="10342440" cy="3201840"/>
          </a:xfrm>
        </p:grpSpPr>
        <p:sp>
          <p:nvSpPr>
            <p:cNvPr id="456" name="CustomShape 5"/>
            <p:cNvSpPr/>
            <p:nvPr/>
          </p:nvSpPr>
          <p:spPr>
            <a:xfrm>
              <a:off x="684360" y="3200400"/>
              <a:ext cx="4679640" cy="32018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Two households, both alike in dignity,</a:t>
              </a:r>
              <a:br/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In fair Verona, where we lay our scene,</a:t>
              </a:r>
              <a:br/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From ancient grudge break to new mutiny</a:t>
              </a:r>
              <a:r>
                <a:rPr b="1" lang="en-US" sz="2800" spc="-1" strike="noStrike">
                  <a:solidFill>
                    <a:srgbClr val="fbeedc"/>
                  </a:solidFill>
                  <a:latin typeface="Consolas"/>
                </a:rPr>
                <a:t>…</a:t>
              </a:r>
              <a:endParaRPr b="0" lang="en-US" sz="2800" spc="-1" strike="noStrike">
                <a:latin typeface="Arial"/>
              </a:endParaRPr>
            </a:p>
          </p:txBody>
        </p:sp>
        <p:grpSp>
          <p:nvGrpSpPr>
            <p:cNvPr id="457" name="Group 6"/>
            <p:cNvGrpSpPr/>
            <p:nvPr/>
          </p:nvGrpSpPr>
          <p:grpSpPr>
            <a:xfrm>
              <a:off x="6627960" y="3845880"/>
              <a:ext cx="4398840" cy="1487520"/>
              <a:chOff x="6627960" y="3845880"/>
              <a:chExt cx="4398840" cy="1487520"/>
            </a:xfrm>
          </p:grpSpPr>
          <p:sp>
            <p:nvSpPr>
              <p:cNvPr id="458" name="CustomShape 7"/>
              <p:cNvSpPr/>
              <p:nvPr/>
            </p:nvSpPr>
            <p:spPr>
              <a:xfrm rot="16200000">
                <a:off x="8771040" y="4171680"/>
                <a:ext cx="500760" cy="86148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459" name="Picture 10" descr=""/>
              <p:cNvPicPr/>
              <p:nvPr/>
            </p:nvPicPr>
            <p:blipFill>
              <a:blip r:embed="rId1"/>
              <a:stretch/>
            </p:blipFill>
            <p:spPr>
              <a:xfrm>
                <a:off x="6627960" y="3845880"/>
                <a:ext cx="1409760" cy="14875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60" name="CustomShape 8"/>
              <p:cNvSpPr/>
              <p:nvPr/>
            </p:nvSpPr>
            <p:spPr>
              <a:xfrm>
                <a:off x="9947160" y="4050000"/>
                <a:ext cx="1079640" cy="10796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wrap="none" lIns="0" rIns="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Consolas"/>
                  </a:rPr>
                  <a:t>10101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6E6CD48-B1C1-46E0-892F-6789DF9E238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Write Every Third Line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608040" y="1194840"/>
            <a:ext cx="9981720" cy="4971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try 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BufferedReader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in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new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BufferedReader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(new FileReader(inputPath));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PrintWriter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out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new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PrintWriter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(new FileWriter(outputPath)))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 counter = 1;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String line = in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.readLine()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while (line != null)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(counter % 3 == 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out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.println(line)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counter++;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line = in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.readLine()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 // Catch Exception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4CD1212-1F93-4DD2-9747-D085581ACD0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190440" y="114300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Standard Input – </a:t>
            </a:r>
            <a:r>
              <a:rPr b="0" lang="en-US" sz="3400" spc="-1" strike="noStrike">
                <a:solidFill>
                  <a:srgbClr val="ffa000"/>
                </a:solidFill>
                <a:latin typeface="Consolas"/>
              </a:rPr>
              <a:t>System.in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Standard Output – </a:t>
            </a:r>
            <a:r>
              <a:rPr b="0" lang="en-US" sz="3400" spc="-1" strike="noStrike">
                <a:solidFill>
                  <a:srgbClr val="ffa000"/>
                </a:solidFill>
                <a:latin typeface="Consolas"/>
              </a:rPr>
              <a:t>System.out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Standard Error – </a:t>
            </a:r>
            <a:r>
              <a:rPr b="0" lang="en-US" sz="3400" spc="-1" strike="noStrike">
                <a:solidFill>
                  <a:srgbClr val="ffa000"/>
                </a:solidFill>
                <a:latin typeface="Consolas"/>
              </a:rPr>
              <a:t>System.err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Command Line I/O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455760" y="3562920"/>
            <a:ext cx="7314840" cy="1678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Scanner scanner = new Scanner(System.in);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String line = scanner.nextLine();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System.out.println(line);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8" name="Picture 7" descr=""/>
          <p:cNvPicPr/>
          <p:nvPr/>
        </p:nvPicPr>
        <p:blipFill>
          <a:blip r:embed="rId1"/>
          <a:stretch/>
        </p:blipFill>
        <p:spPr>
          <a:xfrm>
            <a:off x="8075520" y="5140080"/>
            <a:ext cx="3200040" cy="14112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469" name="CustomShape 5"/>
          <p:cNvSpPr/>
          <p:nvPr/>
        </p:nvSpPr>
        <p:spPr>
          <a:xfrm>
            <a:off x="6323040" y="3124080"/>
            <a:ext cx="2133360" cy="527760"/>
          </a:xfrm>
          <a:prstGeom prst="wedgeRoundRectCallout">
            <a:avLst>
              <a:gd name="adj1" fmla="val -59962"/>
              <a:gd name="adj2" fmla="val 59079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Input Stream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2313360" y="4781160"/>
            <a:ext cx="2437920" cy="520920"/>
          </a:xfrm>
          <a:prstGeom prst="wedgeRoundRectCallout">
            <a:avLst>
              <a:gd name="adj1" fmla="val -58359"/>
              <a:gd name="adj2" fmla="val -48678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Output Stream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 rot="5400000">
            <a:off x="6874920" y="5194800"/>
            <a:ext cx="869040" cy="869040"/>
          </a:xfrm>
          <a:prstGeom prst="bentUpArrow">
            <a:avLst>
              <a:gd name="adj1" fmla="val 22663"/>
              <a:gd name="adj2" fmla="val 25000"/>
              <a:gd name="adj3" fmla="val 25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1827360" y="4924080"/>
            <a:ext cx="89380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Files and Paths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1827360" y="5744880"/>
            <a:ext cx="8938080" cy="6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Easily Working With Files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74" name="Picture 6" descr=""/>
          <p:cNvPicPr/>
          <p:nvPr/>
        </p:nvPicPr>
        <p:blipFill>
          <a:blip r:embed="rId1"/>
          <a:stretch/>
        </p:blipFill>
        <p:spPr>
          <a:xfrm>
            <a:off x="4265640" y="838080"/>
            <a:ext cx="3657240" cy="358092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8E317C6-2245-479C-925F-08F47816801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location of a file in the file system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Represented in Java by the Path class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Paths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917280" y="1828800"/>
            <a:ext cx="2926080" cy="642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D:\input.txt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917280" y="3261600"/>
            <a:ext cx="7924680" cy="1068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Path path = Paths.get("D:\\input.txt");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80" name="Picture 8" descr=""/>
          <p:cNvPicPr/>
          <p:nvPr/>
        </p:nvPicPr>
        <p:blipFill>
          <a:blip r:embed="rId1"/>
          <a:stretch/>
        </p:blipFill>
        <p:spPr>
          <a:xfrm>
            <a:off x="9540720" y="1447920"/>
            <a:ext cx="1938240" cy="27972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81" name="Group 6"/>
          <p:cNvGrpSpPr/>
          <p:nvPr/>
        </p:nvGrpSpPr>
        <p:grpSpPr>
          <a:xfrm>
            <a:off x="2851560" y="4343760"/>
            <a:ext cx="4842720" cy="1980360"/>
            <a:chOff x="2851560" y="4343760"/>
            <a:chExt cx="4842720" cy="1980360"/>
          </a:xfrm>
        </p:grpSpPr>
        <p:sp>
          <p:nvSpPr>
            <p:cNvPr id="482" name="CustomShape 7"/>
            <p:cNvSpPr/>
            <p:nvPr/>
          </p:nvSpPr>
          <p:spPr>
            <a:xfrm>
              <a:off x="4130280" y="4343760"/>
              <a:ext cx="2349360" cy="75384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25098"/>
              </a:schemeClr>
            </a:solidFill>
            <a:ln w="57240">
              <a:solidFill>
                <a:srgbClr val="ffa000"/>
              </a:solidFill>
              <a:custDash>
                <a:ds d="300000" sp="1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83" name="Group 8"/>
            <p:cNvGrpSpPr/>
            <p:nvPr/>
          </p:nvGrpSpPr>
          <p:grpSpPr>
            <a:xfrm>
              <a:off x="2851560" y="4996800"/>
              <a:ext cx="1983960" cy="1321200"/>
              <a:chOff x="2851560" y="4996800"/>
              <a:chExt cx="1983960" cy="1321200"/>
            </a:xfrm>
          </p:grpSpPr>
          <p:sp>
            <p:nvSpPr>
              <p:cNvPr id="484" name="CustomShape 9"/>
              <p:cNvSpPr/>
              <p:nvPr/>
            </p:nvSpPr>
            <p:spPr>
              <a:xfrm>
                <a:off x="2851560" y="5831640"/>
                <a:ext cx="1983960" cy="4863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98"/>
                </a:schemeClr>
              </a:solidFill>
              <a:ln w="38160">
                <a:solidFill>
                  <a:srgbClr val="ffa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>
                  <a:lnSpc>
                    <a:spcPct val="100000"/>
                  </a:lnSpc>
                </a:pPr>
                <a:r>
                  <a:rPr b="0" lang="en-US" sz="3200" spc="-1" strike="noStrike">
                    <a:solidFill>
                      <a:srgbClr val="234465"/>
                    </a:solidFill>
                    <a:latin typeface="Calibri"/>
                  </a:rPr>
                  <a:t>input.txt</a:t>
                </a:r>
                <a:endParaRPr b="0" lang="en-US" sz="3200" spc="-1" strike="noStrike">
                  <a:latin typeface="Arial"/>
                </a:endParaRPr>
              </a:p>
            </p:txBody>
          </p:sp>
          <p:sp>
            <p:nvSpPr>
              <p:cNvPr id="485" name="CustomShape 10"/>
              <p:cNvSpPr/>
              <p:nvPr/>
            </p:nvSpPr>
            <p:spPr>
              <a:xfrm>
                <a:off x="4469040" y="4996800"/>
                <a:ext cx="228960" cy="194400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86" name="CustomShape 11"/>
            <p:cNvSpPr/>
            <p:nvPr/>
          </p:nvSpPr>
          <p:spPr>
            <a:xfrm flipH="1">
              <a:off x="3843720" y="5163120"/>
              <a:ext cx="658800" cy="668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2">
                  <a:lumMod val="75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CustomShape 12"/>
            <p:cNvSpPr/>
            <p:nvPr/>
          </p:nvSpPr>
          <p:spPr>
            <a:xfrm>
              <a:off x="6028200" y="5171040"/>
              <a:ext cx="657000" cy="66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2">
                  <a:lumMod val="75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CustomShape 13"/>
            <p:cNvSpPr/>
            <p:nvPr/>
          </p:nvSpPr>
          <p:spPr>
            <a:xfrm>
              <a:off x="5676480" y="5837760"/>
              <a:ext cx="2017800" cy="4863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98"/>
              </a:schemeClr>
            </a:solidFill>
            <a:ln w="38160">
              <a:solidFill>
                <a:srgbClr val="ffa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234465"/>
                  </a:solidFill>
                  <a:latin typeface="Calibri"/>
                </a:rPr>
                <a:t>other files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89" name="CustomShape 14"/>
            <p:cNvSpPr/>
            <p:nvPr/>
          </p:nvSpPr>
          <p:spPr>
            <a:xfrm>
              <a:off x="4683600" y="4496040"/>
              <a:ext cx="1274760" cy="437760"/>
            </a:xfrm>
            <a:prstGeom prst="roundRect">
              <a:avLst>
                <a:gd name="adj" fmla="val 5319"/>
              </a:avLst>
            </a:prstGeom>
            <a:solidFill>
              <a:schemeClr val="bg1">
                <a:alpha val="25098"/>
              </a:schemeClr>
            </a:solidFill>
            <a:ln w="38160">
              <a:solidFill>
                <a:srgbClr val="ffa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234465"/>
                  </a:solidFill>
                  <a:latin typeface="Calibri"/>
                </a:rPr>
                <a:t>D:\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90" name="CustomShape 15"/>
            <p:cNvSpPr/>
            <p:nvPr/>
          </p:nvSpPr>
          <p:spPr>
            <a:xfrm>
              <a:off x="5832720" y="5005080"/>
              <a:ext cx="228960" cy="1944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1" name="CustomShape 16"/>
          <p:cNvSpPr/>
          <p:nvPr/>
        </p:nvSpPr>
        <p:spPr>
          <a:xfrm>
            <a:off x="1848240" y="4388400"/>
            <a:ext cx="1909800" cy="511560"/>
          </a:xfrm>
          <a:prstGeom prst="wedgeRoundRectCallout">
            <a:avLst>
              <a:gd name="adj1" fmla="val 65169"/>
              <a:gd name="adj2" fmla="val 12744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Root folder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EC6794B-6754-4FDF-988E-2B907E9336C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Provides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static methods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creating streams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Files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379440" y="1862640"/>
            <a:ext cx="9219960" cy="4602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Path path = Paths.get("D:\\input.txt");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try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(BufferedReader reader = </a:t>
            </a:r>
            <a:br/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Files.newBufferedReader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(path))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// TODO: work with file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catch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(IOException e)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// TODO: handle exception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96" name="Picture 2" descr=""/>
          <p:cNvPicPr/>
          <p:nvPr/>
        </p:nvPicPr>
        <p:blipFill>
          <a:blip r:embed="rId1"/>
          <a:stretch/>
        </p:blipFill>
        <p:spPr>
          <a:xfrm>
            <a:off x="9788760" y="1862640"/>
            <a:ext cx="1587240" cy="150228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B4BD141-1682-473B-AEED-FEC2A13C35D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Provides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utility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methods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easy file manipulation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Files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608040" y="1905120"/>
            <a:ext cx="10010520" cy="3628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Path inPath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Paths.get(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"D:\\input.txt"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Path outPath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Paths.get(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"D:\\output.txt"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List&lt;String&gt; lines = Files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.readAllLines(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inPath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Files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.write(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outPath, lines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// TODO: handle exceptions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01" name="Picture 4" descr=""/>
          <p:cNvPicPr/>
          <p:nvPr/>
        </p:nvPicPr>
        <p:blipFill>
          <a:blip r:embed="rId1"/>
          <a:stretch/>
        </p:blipFill>
        <p:spPr>
          <a:xfrm>
            <a:off x="8456760" y="4884840"/>
            <a:ext cx="2161800" cy="21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96560" y="1371600"/>
            <a:ext cx="8179920" cy="4795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42800" indent="-442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Streams Basics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Opening a File Stream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Closing a File Stream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Types of Streams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Combining Streams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Files and Directories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Serialization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B8132B0-871A-463C-8C8B-0D2305BDDD7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F34FD8C-4A07-4403-AD33-10334AC1E88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Read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 text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file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sort</a:t>
            </a:r>
            <a:r>
              <a:rPr b="1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all lines 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Write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result to another text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file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Use Paths and Files classes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Sort Lines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5" name="CustomShape 4"/>
          <p:cNvSpPr/>
          <p:nvPr/>
        </p:nvSpPr>
        <p:spPr>
          <a:xfrm>
            <a:off x="2284560" y="3499920"/>
            <a:ext cx="504360" cy="2349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B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6" name="CustomShape 5"/>
          <p:cNvSpPr/>
          <p:nvPr/>
        </p:nvSpPr>
        <p:spPr>
          <a:xfrm>
            <a:off x="2970360" y="4267080"/>
            <a:ext cx="685440" cy="60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6"/>
          <p:cNvSpPr/>
          <p:nvPr/>
        </p:nvSpPr>
        <p:spPr>
          <a:xfrm>
            <a:off x="3779640" y="3494880"/>
            <a:ext cx="498240" cy="2349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B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…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08" name="Picture 2" descr=""/>
          <p:cNvPicPr/>
          <p:nvPr/>
        </p:nvPicPr>
        <p:blipFill>
          <a:blip r:embed="rId1"/>
          <a:stretch/>
        </p:blipFill>
        <p:spPr>
          <a:xfrm>
            <a:off x="7939080" y="1981080"/>
            <a:ext cx="3099960" cy="34286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8A53850-CBF1-4334-9D3D-A3A97846237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Sort Lines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23720" y="1523880"/>
            <a:ext cx="10362960" cy="4908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Path path = Paths.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get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("D:\\input.txt");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Path output = Paths.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get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("D:\\output.txt");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try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List&lt;String&gt; lines = Files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.readAllLines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(path);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Collections.sort(lines);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Files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.write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(output, lines);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 catch (IOException e)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e.printStackTrace();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7313760" y="3886200"/>
            <a:ext cx="2590560" cy="968760"/>
          </a:xfrm>
          <a:prstGeom prst="wedgeRoundRectCallout">
            <a:avLst>
              <a:gd name="adj1" fmla="val -61516"/>
              <a:gd name="adj2" fmla="val -61418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Don't use for large files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2208240" y="5036400"/>
            <a:ext cx="7966440" cy="7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File Class in Java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2208240" y="5773680"/>
            <a:ext cx="796644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Easily Working With Files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15" name="Picture 5" descr=""/>
          <p:cNvPicPr/>
          <p:nvPr/>
        </p:nvPicPr>
        <p:blipFill>
          <a:blip r:embed="rId1"/>
          <a:stretch/>
        </p:blipFill>
        <p:spPr>
          <a:xfrm>
            <a:off x="4417920" y="1084320"/>
            <a:ext cx="3352320" cy="335232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140C280-B32A-4391-AABE-25E69E765A1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836640" y="1900080"/>
            <a:ext cx="9753120" cy="4602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import java.io.File;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File file =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new File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("D:\\input.txt");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boolean isExisting = file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.exists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long length = file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.lengt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h();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boolean isDirectory = file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.isDirectory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File[] files = file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.listFiles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18" name="Picture 5" descr=""/>
          <p:cNvPicPr/>
          <p:nvPr/>
        </p:nvPicPr>
        <p:blipFill>
          <a:blip r:embed="rId1"/>
          <a:stretch/>
        </p:blipFill>
        <p:spPr>
          <a:xfrm>
            <a:off x="9371160" y="5294880"/>
            <a:ext cx="1599840" cy="1599840"/>
          </a:xfrm>
          <a:prstGeom prst="rect">
            <a:avLst/>
          </a:prstGeom>
          <a:ln>
            <a:noFill/>
          </a:ln>
        </p:spPr>
      </p:pic>
      <p:sp>
        <p:nvSpPr>
          <p:cNvPr id="519" name="CustomShape 3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onsolas"/>
              </a:rPr>
              <a:t>P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rovides methods for quick and easy manipulation of files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File Class in Java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4B7F5D2-6B7F-4DEA-A1AF-E747E745018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Print names and sizes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 all files in "Files-and-Streams" 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   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directory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Skip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child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directories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List Files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2736720" y="5471640"/>
            <a:ext cx="6297480" cy="1069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input.txt: [size in bytes]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output.txt: [size in bytes]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25" name="Picture 7" descr=""/>
          <p:cNvPicPr/>
          <p:nvPr/>
        </p:nvPicPr>
        <p:blipFill>
          <a:blip r:embed="rId1"/>
          <a:stretch/>
        </p:blipFill>
        <p:spPr>
          <a:xfrm>
            <a:off x="2732400" y="3429000"/>
            <a:ext cx="6306120" cy="18064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2700"/>
          </a:effectLst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5C954C2-E114-47BE-BC41-D732BACAC09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List Files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227160" y="1151280"/>
            <a:ext cx="11124720" cy="5578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if (file.exists())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if (file.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isDirectory()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File[] files = file.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listFiles()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for (File f : files)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 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if (!f.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isDirectory()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) {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System.out.printf("%s: [%s]%n",</a:t>
            </a:r>
            <a:br/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f.getName()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f.length()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 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29" name="Picture 2" descr=""/>
          <p:cNvPicPr/>
          <p:nvPr/>
        </p:nvPicPr>
        <p:blipFill>
          <a:blip r:embed="rId1"/>
          <a:stretch/>
        </p:blipFill>
        <p:spPr>
          <a:xfrm>
            <a:off x="9828360" y="1828800"/>
            <a:ext cx="1523520" cy="147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C91132C-ADB4-4AC5-A98C-9B7656DA126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You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given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a folder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named "Files-and-Streams"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List all folder names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starting with the root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Print folder count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on the last line (including the root)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List Nested Folders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5153760" y="3395160"/>
            <a:ext cx="5032080" cy="2653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Streams-and-Files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Serialization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Streams-and-Files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[count]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folders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34" name="Picture 7" descr=""/>
          <p:cNvPicPr/>
          <p:nvPr/>
        </p:nvPicPr>
        <p:blipFill>
          <a:blip r:embed="rId1"/>
          <a:srcRect l="0" t="0" r="0" b="17783"/>
          <a:stretch/>
        </p:blipFill>
        <p:spPr>
          <a:xfrm>
            <a:off x="2436840" y="3395160"/>
            <a:ext cx="2223360" cy="2679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EBB90A1-AE55-4CF8-A5A0-E3A5D4A7682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Nested Folders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303120" y="1371600"/>
            <a:ext cx="8915040" cy="4602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String path = "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D:\\Files-and-Streams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";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File root =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new File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(path);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Deque&lt;File&gt; dirs = new ArrayDeque&lt;&gt;();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dirs.offer(root);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// continue…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38" name="Picture 4" descr=""/>
          <p:cNvPicPr/>
          <p:nvPr/>
        </p:nvPicPr>
        <p:blipFill>
          <a:blip r:embed="rId1"/>
          <a:stretch/>
        </p:blipFill>
        <p:spPr>
          <a:xfrm>
            <a:off x="7999560" y="3855960"/>
            <a:ext cx="3223440" cy="23612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25A64FC-D3AD-4FC6-9C9C-81EC7971943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150840" y="3564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Nested Folders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379440" y="1295280"/>
            <a:ext cx="9905760" cy="4908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int count = 0;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while (!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dirs.isEmpty()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File current = dirs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.poll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File[] nestedFiles = current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.listFiles()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(File nestedFile : nestedFiles)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 (nestedFile.isDirectory())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dirs.offer(nestedFile);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         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count++;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System.out.println(current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.getName()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System.out.println(count + " folders");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63" dur="indefinite" restart="never" nodeType="tmRoot">
          <p:childTnLst>
            <p:seq>
              <p:cTn id="364" dur="indefinite" nodeType="mainSeq">
                <p:childTnLst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Picture 12" descr=""/>
          <p:cNvPicPr/>
          <p:nvPr/>
        </p:nvPicPr>
        <p:blipFill>
          <a:blip r:embed="rId1"/>
          <a:stretch/>
        </p:blipFill>
        <p:spPr>
          <a:xfrm rot="16200000">
            <a:off x="5764320" y="2286360"/>
            <a:ext cx="710640" cy="710640"/>
          </a:xfrm>
          <a:prstGeom prst="rect">
            <a:avLst/>
          </a:prstGeom>
          <a:ln>
            <a:noFill/>
          </a:ln>
        </p:spPr>
      </p:pic>
      <p:sp>
        <p:nvSpPr>
          <p:cNvPr id="543" name="CustomShape 1"/>
          <p:cNvSpPr/>
          <p:nvPr/>
        </p:nvSpPr>
        <p:spPr>
          <a:xfrm>
            <a:off x="1827360" y="4832640"/>
            <a:ext cx="893808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Serialization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2284560" y="5773680"/>
            <a:ext cx="8938080" cy="6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Serializing and Deserializing Objects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45" name="Picture 6" descr=""/>
          <p:cNvPicPr/>
          <p:nvPr/>
        </p:nvPicPr>
        <p:blipFill>
          <a:blip r:embed="rId2"/>
          <a:srcRect l="0" t="0" r="1309" b="5661"/>
          <a:stretch/>
        </p:blipFill>
        <p:spPr>
          <a:xfrm>
            <a:off x="4417920" y="2131920"/>
            <a:ext cx="1184760" cy="94068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546" name="Picture 7" descr=""/>
          <p:cNvPicPr/>
          <p:nvPr/>
        </p:nvPicPr>
        <p:blipFill>
          <a:blip r:embed="rId3"/>
          <a:srcRect l="0" t="0" r="1774" b="0"/>
          <a:stretch/>
        </p:blipFill>
        <p:spPr>
          <a:xfrm>
            <a:off x="6649560" y="2131920"/>
            <a:ext cx="1120680" cy="94068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7CB7CF3-F250-4AA5-9D3C-F854577FA57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217520" y="1044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What is Stream?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131920" y="113580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Streams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are used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transfer data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open</a:t>
            </a:r>
            <a:r>
              <a:rPr b="1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 stream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to:</a:t>
            </a:r>
            <a:endParaRPr b="0" lang="en-US" sz="34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Read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 file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Write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to a file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10" name="Group 4"/>
          <p:cNvGrpSpPr/>
          <p:nvPr/>
        </p:nvGrpSpPr>
        <p:grpSpPr>
          <a:xfrm>
            <a:off x="2817720" y="4191120"/>
            <a:ext cx="7818840" cy="1668240"/>
            <a:chOff x="2817720" y="4191120"/>
            <a:chExt cx="7818840" cy="1668240"/>
          </a:xfrm>
        </p:grpSpPr>
        <p:pic>
          <p:nvPicPr>
            <p:cNvPr id="311" name="Picture 7" descr=""/>
            <p:cNvPicPr/>
            <p:nvPr/>
          </p:nvPicPr>
          <p:blipFill>
            <a:blip r:embed="rId1"/>
            <a:stretch/>
          </p:blipFill>
          <p:spPr>
            <a:xfrm>
              <a:off x="2817720" y="4213800"/>
              <a:ext cx="1944360" cy="1617480"/>
            </a:xfrm>
            <a:prstGeom prst="rect">
              <a:avLst/>
            </a:prstGeom>
            <a:ln>
              <a:round/>
            </a:ln>
          </p:spPr>
        </p:pic>
        <p:pic>
          <p:nvPicPr>
            <p:cNvPr id="312" name="Picture 8" descr=""/>
            <p:cNvPicPr/>
            <p:nvPr/>
          </p:nvPicPr>
          <p:blipFill>
            <a:blip r:embed="rId2"/>
            <a:stretch/>
          </p:blipFill>
          <p:spPr>
            <a:xfrm>
              <a:off x="8875080" y="4191120"/>
              <a:ext cx="1761480" cy="1668240"/>
            </a:xfrm>
            <a:prstGeom prst="rect">
              <a:avLst/>
            </a:prstGeom>
            <a:ln>
              <a:round/>
            </a:ln>
          </p:spPr>
        </p:pic>
        <p:sp>
          <p:nvSpPr>
            <p:cNvPr id="313" name="CustomShape 5"/>
            <p:cNvSpPr/>
            <p:nvPr/>
          </p:nvSpPr>
          <p:spPr>
            <a:xfrm>
              <a:off x="5151600" y="4959720"/>
              <a:ext cx="3333960" cy="8474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Stream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314" name="CustomShape 6"/>
            <p:cNvSpPr/>
            <p:nvPr/>
          </p:nvSpPr>
          <p:spPr>
            <a:xfrm>
              <a:off x="5151600" y="4233960"/>
              <a:ext cx="3571200" cy="501120"/>
            </a:xfrm>
            <a:prstGeom prst="rightArrow">
              <a:avLst>
                <a:gd name="adj1" fmla="val 78290"/>
                <a:gd name="adj2" fmla="val 61316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onsolas"/>
                </a:rPr>
                <a:t>1100 1001 1001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3EFD862-1C0E-485F-BD86-F743C0BD6D9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176400" y="110556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Save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objects to a file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174960" y="-504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Serialization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0" name="CustomShape 4"/>
          <p:cNvSpPr/>
          <p:nvPr/>
        </p:nvSpPr>
        <p:spPr>
          <a:xfrm>
            <a:off x="760320" y="1763640"/>
            <a:ext cx="10058040" cy="4908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List&lt;String&gt; names = new ArrayList&lt;&gt;();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Collections.addAll(names, "Mimi", "Gosho");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FileOutputStream fos = new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FileOutputStream(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path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ObjectOutputStream oos = </a:t>
            </a:r>
            <a:br/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new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ObjectOutputStream(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oos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.writeObject(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names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// TODO: handle exceptions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551" name="Group 5"/>
          <p:cNvGrpSpPr/>
          <p:nvPr/>
        </p:nvGrpSpPr>
        <p:grpSpPr>
          <a:xfrm>
            <a:off x="6555240" y="5082120"/>
            <a:ext cx="4198680" cy="1190520"/>
            <a:chOff x="6555240" y="5082120"/>
            <a:chExt cx="4198680" cy="1190520"/>
          </a:xfrm>
        </p:grpSpPr>
        <p:pic>
          <p:nvPicPr>
            <p:cNvPr id="552" name="Picture 8" descr=""/>
            <p:cNvPicPr/>
            <p:nvPr/>
          </p:nvPicPr>
          <p:blipFill>
            <a:blip r:embed="rId1"/>
            <a:srcRect l="0" t="0" r="1309" b="5661"/>
            <a:stretch/>
          </p:blipFill>
          <p:spPr>
            <a:xfrm>
              <a:off x="6555240" y="5082120"/>
              <a:ext cx="1499400" cy="1190520"/>
            </a:xfrm>
            <a:prstGeom prst="rect">
              <a:avLst/>
            </a:prstGeom>
            <a:ln>
              <a:noFill/>
            </a:ln>
            <a:effectLst>
              <a:softEdge rad="12700"/>
            </a:effectLst>
          </p:spPr>
        </p:pic>
        <p:pic>
          <p:nvPicPr>
            <p:cNvPr id="553" name="Picture 9" descr=""/>
            <p:cNvPicPr/>
            <p:nvPr/>
          </p:nvPicPr>
          <p:blipFill>
            <a:blip r:embed="rId2"/>
            <a:srcRect l="0" t="0" r="1774" b="0"/>
            <a:stretch/>
          </p:blipFill>
          <p:spPr>
            <a:xfrm>
              <a:off x="9335520" y="5082120"/>
              <a:ext cx="1418400" cy="1190520"/>
            </a:xfrm>
            <a:prstGeom prst="rect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554" name="CustomShape 6"/>
            <p:cNvSpPr/>
            <p:nvPr/>
          </p:nvSpPr>
          <p:spPr>
            <a:xfrm>
              <a:off x="8209080" y="5505480"/>
              <a:ext cx="843120" cy="3445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55" name="CustomShape 7"/>
          <p:cNvSpPr/>
          <p:nvPr/>
        </p:nvSpPr>
        <p:spPr>
          <a:xfrm>
            <a:off x="8576280" y="3675600"/>
            <a:ext cx="2178000" cy="1011600"/>
          </a:xfrm>
          <a:prstGeom prst="wedgeRoundRectCallout">
            <a:avLst>
              <a:gd name="adj1" fmla="val -63073"/>
              <a:gd name="adj2" fmla="val -53252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Save objects to </a:t>
            </a:r>
            <a:r>
              <a:rPr b="0" lang="en-US" sz="2800" spc="-1" strike="noStrike">
                <a:solidFill>
                  <a:srgbClr val="ffa000"/>
                </a:solidFill>
                <a:latin typeface="Consolas"/>
              </a:rPr>
              <a:t>.ser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file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95" dur="indefinite" restart="never" nodeType="tmRoot">
          <p:childTnLst>
            <p:seq>
              <p:cTn id="396" dur="indefinite" nodeType="mainSeq">
                <p:childTnLst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6E14E7B-EFE3-4622-88CD-0D7D8DA0A34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Load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objects from a file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Deserialization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9" name="CustomShape 4"/>
          <p:cNvSpPr/>
          <p:nvPr/>
        </p:nvSpPr>
        <p:spPr>
          <a:xfrm>
            <a:off x="1008360" y="1868400"/>
            <a:ext cx="7938000" cy="405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FileInputStream fis =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new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FileOutputStream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(path);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ObjectInputStream oos =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new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ObjectInputStream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(fis);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List&lt;String&gt; names =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(List&lt;String&gt;)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oos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.readObject()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// TODO: handle exceptions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560" name="Group 5"/>
          <p:cNvGrpSpPr/>
          <p:nvPr/>
        </p:nvGrpSpPr>
        <p:grpSpPr>
          <a:xfrm>
            <a:off x="9828360" y="2009160"/>
            <a:ext cx="1486440" cy="3735360"/>
            <a:chOff x="9828360" y="2009160"/>
            <a:chExt cx="1486440" cy="3735360"/>
          </a:xfrm>
        </p:grpSpPr>
        <p:pic>
          <p:nvPicPr>
            <p:cNvPr id="561" name="Picture 8" descr=""/>
            <p:cNvPicPr/>
            <p:nvPr/>
          </p:nvPicPr>
          <p:blipFill>
            <a:blip r:embed="rId1"/>
            <a:srcRect l="0" t="0" r="1309" b="5661"/>
            <a:stretch/>
          </p:blipFill>
          <p:spPr>
            <a:xfrm>
              <a:off x="9828360" y="4554000"/>
              <a:ext cx="1486440" cy="1190520"/>
            </a:xfrm>
            <a:prstGeom prst="rect">
              <a:avLst/>
            </a:prstGeom>
            <a:ln w="28440">
              <a:solidFill>
                <a:schemeClr val="tx1"/>
              </a:solidFill>
              <a:round/>
            </a:ln>
            <a:effectLst>
              <a:softEdge rad="12700"/>
            </a:effectLst>
          </p:spPr>
        </p:pic>
        <p:pic>
          <p:nvPicPr>
            <p:cNvPr id="562" name="Picture 9" descr=""/>
            <p:cNvPicPr/>
            <p:nvPr/>
          </p:nvPicPr>
          <p:blipFill>
            <a:blip r:embed="rId2"/>
            <a:srcRect l="0" t="0" r="1774" b="0"/>
            <a:stretch/>
          </p:blipFill>
          <p:spPr>
            <a:xfrm>
              <a:off x="9828360" y="2009160"/>
              <a:ext cx="1486440" cy="1055520"/>
            </a:xfrm>
            <a:prstGeom prst="rect">
              <a:avLst/>
            </a:prstGeom>
            <a:ln w="28440">
              <a:solidFill>
                <a:schemeClr val="tx1"/>
              </a:solidFill>
              <a:round/>
            </a:ln>
            <a:effectLst>
              <a:softEdge rad="12700"/>
            </a:effectLst>
          </p:spPr>
        </p:pic>
        <p:sp>
          <p:nvSpPr>
            <p:cNvPr id="563" name="CustomShape 6"/>
            <p:cNvSpPr/>
            <p:nvPr/>
          </p:nvSpPr>
          <p:spPr>
            <a:xfrm flipH="1" rot="16200000">
              <a:off x="10152720" y="3658680"/>
              <a:ext cx="837720" cy="4917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411" dur="indefinite" restart="never" nodeType="tmRoot">
          <p:childTnLst>
            <p:seq>
              <p:cTn id="412" dur="indefinite" nodeType="mainSeq">
                <p:childTnLst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87618E4-BA2B-4AA0-AEB5-A559C6AF9EB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155160" y="110016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Custom objects should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implement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the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Serializable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interface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153720" y="-1080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Serialization of Custom Objects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7" name="CustomShape 4"/>
          <p:cNvSpPr/>
          <p:nvPr/>
        </p:nvSpPr>
        <p:spPr>
          <a:xfrm>
            <a:off x="760320" y="1835640"/>
            <a:ext cx="9332640" cy="4056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class Cube </a:t>
            </a:r>
            <a:r>
              <a:rPr b="1" lang="en-US" sz="3600" spc="-1" strike="noStrike">
                <a:solidFill>
                  <a:srgbClr val="ffa000"/>
                </a:solidFill>
                <a:latin typeface="Consolas"/>
              </a:rPr>
              <a:t>implements Serializable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String color;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double width;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double height;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double depth;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68" name="Picture 2" descr=""/>
          <p:cNvPicPr/>
          <p:nvPr/>
        </p:nvPicPr>
        <p:blipFill>
          <a:blip r:embed="rId1"/>
          <a:stretch/>
        </p:blipFill>
        <p:spPr>
          <a:xfrm>
            <a:off x="10121040" y="3352680"/>
            <a:ext cx="1787400" cy="178740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7B88B66-CD4C-4E15-8CCD-6513C194DD0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Cube class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with color, width, height and depth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a cube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–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color: "green", w: 15.3, h: 12.4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d: 3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7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Serialize Custom Object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72" name="Group 4"/>
          <p:cNvGrpSpPr/>
          <p:nvPr/>
        </p:nvGrpSpPr>
        <p:grpSpPr>
          <a:xfrm>
            <a:off x="988920" y="3124080"/>
            <a:ext cx="8001000" cy="2819160"/>
            <a:chOff x="988920" y="3124080"/>
            <a:chExt cx="8001000" cy="2819160"/>
          </a:xfrm>
        </p:grpSpPr>
        <p:sp>
          <p:nvSpPr>
            <p:cNvPr id="573" name="CustomShape 5"/>
            <p:cNvSpPr/>
            <p:nvPr/>
          </p:nvSpPr>
          <p:spPr>
            <a:xfrm>
              <a:off x="6411960" y="3400200"/>
              <a:ext cx="2577960" cy="2306160"/>
            </a:xfrm>
            <a:prstGeom prst="roundRect">
              <a:avLst>
                <a:gd name="adj" fmla="val 5385"/>
              </a:avLst>
            </a:prstGeom>
            <a:solidFill>
              <a:schemeClr val="tx1">
                <a:alpha val="25098"/>
              </a:schemeClr>
            </a:solidFill>
            <a:ln w="57240">
              <a:solidFill>
                <a:schemeClr val="tx1"/>
              </a:solidFill>
              <a:custDash>
                <a:ds d="300000" sp="1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74" name="Group 6"/>
            <p:cNvGrpSpPr/>
            <p:nvPr/>
          </p:nvGrpSpPr>
          <p:grpSpPr>
            <a:xfrm>
              <a:off x="988920" y="3124080"/>
              <a:ext cx="7411320" cy="2819160"/>
              <a:chOff x="988920" y="3124080"/>
              <a:chExt cx="7411320" cy="2819160"/>
            </a:xfrm>
          </p:grpSpPr>
          <p:pic>
            <p:nvPicPr>
              <p:cNvPr id="575" name="Picture 2" descr=""/>
              <p:cNvPicPr/>
              <p:nvPr/>
            </p:nvPicPr>
            <p:blipFill>
              <a:blip r:embed="rId1"/>
              <a:stretch/>
            </p:blipFill>
            <p:spPr>
              <a:xfrm>
                <a:off x="988920" y="3124080"/>
                <a:ext cx="2819160" cy="2819160"/>
              </a:xfrm>
              <a:prstGeom prst="rect">
                <a:avLst/>
              </a:prstGeom>
              <a:ln>
                <a:noFill/>
              </a:ln>
              <a:effectLst>
                <a:softEdge rad="12700"/>
              </a:effectLst>
            </p:spPr>
          </p:pic>
          <p:pic>
            <p:nvPicPr>
              <p:cNvPr id="576" name="Picture 10" descr=""/>
              <p:cNvPicPr/>
              <p:nvPr/>
            </p:nvPicPr>
            <p:blipFill>
              <a:blip r:embed="rId2"/>
              <a:srcRect l="0" t="0" r="1774" b="0"/>
              <a:stretch/>
            </p:blipFill>
            <p:spPr>
              <a:xfrm>
                <a:off x="7001280" y="3989880"/>
                <a:ext cx="1398960" cy="1174320"/>
              </a:xfrm>
              <a:prstGeom prst="rect">
                <a:avLst/>
              </a:prstGeom>
              <a:ln>
                <a:noFill/>
              </a:ln>
              <a:effectLst>
                <a:softEdge rad="12700"/>
              </a:effectLst>
            </p:spPr>
          </p:pic>
          <p:sp>
            <p:nvSpPr>
              <p:cNvPr id="577" name="CustomShape 7"/>
              <p:cNvSpPr/>
              <p:nvPr/>
            </p:nvSpPr>
            <p:spPr>
              <a:xfrm flipH="1" rot="10800000">
                <a:off x="4430880" y="4953240"/>
                <a:ext cx="1282320" cy="75132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F15AB92-5D49-43A9-876E-15A865CFE5B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9" name="TextShape 2"/>
          <p:cNvSpPr txBox="1"/>
          <p:nvPr/>
        </p:nvSpPr>
        <p:spPr>
          <a:xfrm>
            <a:off x="33840" y="-2196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Serialize Custom Object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303120" y="1270800"/>
            <a:ext cx="8534160" cy="3627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class Cube implements Serializable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String color;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double width;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double height;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double depth;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81" name="Picture 2" descr=""/>
          <p:cNvPicPr/>
          <p:nvPr/>
        </p:nvPicPr>
        <p:blipFill>
          <a:blip r:embed="rId1"/>
          <a:stretch/>
        </p:blipFill>
        <p:spPr>
          <a:xfrm>
            <a:off x="8380440" y="4728960"/>
            <a:ext cx="1954800" cy="195480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Serialize Custom Object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82055F1-EC78-4A21-82F8-F9021E22EF6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608040" y="1350000"/>
            <a:ext cx="8534160" cy="4115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String path = "D:\\save.ser";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try (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ObjectOutputStream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oos = </a:t>
            </a:r>
            <a:br/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new ObjectOutputStream(</a:t>
            </a:r>
            <a:br/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new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FileOutputStream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(path)))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oos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.writeObject(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cube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 catch (IOException e)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e.printStackTrace();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85" name="Picture 6" descr=""/>
          <p:cNvPicPr/>
          <p:nvPr/>
        </p:nvPicPr>
        <p:blipFill>
          <a:blip r:embed="rId1"/>
          <a:srcRect l="0" t="0" r="1774" b="0"/>
          <a:stretch/>
        </p:blipFill>
        <p:spPr>
          <a:xfrm>
            <a:off x="10125000" y="2133720"/>
            <a:ext cx="998280" cy="83772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</p:cSld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869400" y="1656720"/>
            <a:ext cx="7578720" cy="47707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7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424C8AB-1A83-4851-8C74-32DF4F94704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589" name="Group 4"/>
          <p:cNvGrpSpPr/>
          <p:nvPr/>
        </p:nvGrpSpPr>
        <p:grpSpPr>
          <a:xfrm>
            <a:off x="191880" y="1420200"/>
            <a:ext cx="8630280" cy="5298480"/>
            <a:chOff x="191880" y="1420200"/>
            <a:chExt cx="8630280" cy="5298480"/>
          </a:xfrm>
        </p:grpSpPr>
        <p:sp>
          <p:nvSpPr>
            <p:cNvPr id="590" name="CustomShape 5"/>
            <p:cNvSpPr/>
            <p:nvPr/>
          </p:nvSpPr>
          <p:spPr>
            <a:xfrm>
              <a:off x="191880" y="1420200"/>
              <a:ext cx="8630280" cy="529848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CustomShape 6"/>
            <p:cNvSpPr/>
            <p:nvPr/>
          </p:nvSpPr>
          <p:spPr>
            <a:xfrm>
              <a:off x="348120" y="1716840"/>
              <a:ext cx="194400" cy="47052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" name="CustomShape 7"/>
            <p:cNvSpPr/>
            <p:nvPr/>
          </p:nvSpPr>
          <p:spPr>
            <a:xfrm rot="5400000">
              <a:off x="8062200" y="171864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93" name="Picture 12" descr=""/>
          <p:cNvPicPr/>
          <p:nvPr/>
        </p:nvPicPr>
        <p:blipFill>
          <a:blip r:embed="rId1"/>
          <a:stretch/>
        </p:blipFill>
        <p:spPr>
          <a:xfrm>
            <a:off x="8823240" y="3276720"/>
            <a:ext cx="2881440" cy="3118680"/>
          </a:xfrm>
          <a:prstGeom prst="rect">
            <a:avLst/>
          </a:prstGeom>
          <a:ln>
            <a:noFill/>
          </a:ln>
        </p:spPr>
      </p:pic>
      <p:sp>
        <p:nvSpPr>
          <p:cNvPr id="594" name="CustomShape 8"/>
          <p:cNvSpPr/>
          <p:nvPr/>
        </p:nvSpPr>
        <p:spPr>
          <a:xfrm>
            <a:off x="636120" y="1724040"/>
            <a:ext cx="8065080" cy="51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4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Streams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are used to </a:t>
            </a: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transfer data</a:t>
            </a:r>
            <a:endParaRPr b="0" lang="en-US" sz="36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Two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main </a:t>
            </a: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types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of streams</a:t>
            </a:r>
            <a:endParaRPr b="0" lang="en-US" sz="36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Input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Streams</a:t>
            </a:r>
            <a:endParaRPr b="0" lang="en-US" sz="34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Output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Streams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Buffered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streams boost </a:t>
            </a: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performance</a:t>
            </a:r>
            <a:endParaRPr b="0" lang="en-US" sz="36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Streams </a:t>
            </a: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can be chained together</a:t>
            </a:r>
            <a:endParaRPr b="0" lang="en-US" sz="36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You can </a:t>
            </a: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save objects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state into a file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37" dur="indefinite" restart="never" nodeType="tmRoot">
          <p:childTnLst>
            <p:seq>
              <p:cTn id="438" dur="indefinite" nodeType="mainSeq">
                <p:childTnLst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0" y="6400800"/>
            <a:ext cx="12114000" cy="363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https://softuni.bg/trainings/courses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97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4360" y="4536000"/>
            <a:ext cx="5668560" cy="8632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98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5960" y="4536000"/>
            <a:ext cx="39618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9" name="Liebherr" descr=""/>
          <p:cNvPicPr/>
          <p:nvPr/>
        </p:nvPicPr>
        <p:blipFill>
          <a:blip r:embed="rId3"/>
          <a:srcRect l="-10164" t="0" r="-10164" b="0"/>
          <a:stretch/>
        </p:blipFill>
        <p:spPr>
          <a:xfrm>
            <a:off x="1065960" y="5566320"/>
            <a:ext cx="61768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0" name="Aeternity" descr=""/>
          <p:cNvPicPr/>
          <p:nvPr/>
        </p:nvPicPr>
        <p:blipFill>
          <a:blip r:embed="rId4"/>
          <a:srcRect l="-45635" t="0" r="-45635" b="-5206"/>
          <a:stretch/>
        </p:blipFill>
        <p:spPr>
          <a:xfrm>
            <a:off x="6028920" y="3505320"/>
            <a:ext cx="20466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1" name="Netpeak" descr=""/>
          <p:cNvPicPr/>
          <p:nvPr/>
        </p:nvPicPr>
        <p:blipFill>
          <a:blip r:embed="rId5"/>
          <a:srcRect l="-7291" t="-11446" r="-7291" b="-11446"/>
          <a:stretch/>
        </p:blipFill>
        <p:spPr>
          <a:xfrm>
            <a:off x="5329080" y="2474640"/>
            <a:ext cx="57934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2" name="Sotware Group" descr=""/>
          <p:cNvPicPr/>
          <p:nvPr/>
        </p:nvPicPr>
        <p:blipFill>
          <a:blip r:embed="rId6"/>
          <a:srcRect l="-12287" t="0" r="-9243" b="0"/>
          <a:stretch/>
        </p:blipFill>
        <p:spPr>
          <a:xfrm>
            <a:off x="1065960" y="2474640"/>
            <a:ext cx="38581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3" name="Telenor" descr=""/>
          <p:cNvPicPr/>
          <p:nvPr/>
        </p:nvPicPr>
        <p:blipFill>
          <a:blip r:embed="rId7"/>
          <a:srcRect l="-11999" t="0" r="-11999" b="-2305"/>
          <a:stretch/>
        </p:blipFill>
        <p:spPr>
          <a:xfrm>
            <a:off x="8674920" y="1444320"/>
            <a:ext cx="24476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4" name="XS" descr=""/>
          <p:cNvPicPr/>
          <p:nvPr/>
        </p:nvPicPr>
        <p:blipFill>
          <a:blip r:embed="rId8"/>
          <a:srcRect l="-8793" t="-9455" r="-8793" b="-9455"/>
          <a:stretch/>
        </p:blipFill>
        <p:spPr>
          <a:xfrm>
            <a:off x="1065960" y="1444320"/>
            <a:ext cx="418536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5" name="SB Tech" descr=""/>
          <p:cNvPicPr/>
          <p:nvPr/>
        </p:nvPicPr>
        <p:blipFill>
          <a:blip r:embed="rId9"/>
          <a:srcRect l="-3827" t="0" r="-691" b="0"/>
          <a:stretch/>
        </p:blipFill>
        <p:spPr>
          <a:xfrm>
            <a:off x="5606280" y="1444320"/>
            <a:ext cx="27133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6" name="Postbank" descr=""/>
          <p:cNvPicPr/>
          <p:nvPr/>
        </p:nvPicPr>
        <p:blipFill>
          <a:blip r:embed="rId10"/>
          <a:srcRect l="-47599" t="-8957" r="-47599" b="-8957"/>
          <a:stretch/>
        </p:blipFill>
        <p:spPr>
          <a:xfrm>
            <a:off x="7698960" y="5566320"/>
            <a:ext cx="34236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7" name="SuperHosting" descr=""/>
          <p:cNvPicPr/>
          <p:nvPr/>
        </p:nvPicPr>
        <p:blipFill>
          <a:blip r:embed="rId11"/>
          <a:srcRect l="-47927" t="-10755" r="-47927" b="-10755"/>
          <a:stretch/>
        </p:blipFill>
        <p:spPr>
          <a:xfrm>
            <a:off x="8497080" y="3505320"/>
            <a:ext cx="26258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8" name="SmartIT" descr=""/>
          <p:cNvPicPr/>
          <p:nvPr/>
        </p:nvPicPr>
        <p:blipFill>
          <a:blip r:embed="rId12"/>
          <a:srcRect l="-14502" t="-16479" r="-14502" b="-16479"/>
          <a:stretch/>
        </p:blipFill>
        <p:spPr>
          <a:xfrm>
            <a:off x="1065960" y="3505320"/>
            <a:ext cx="45414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610" name="Group 2"/>
          <p:cNvGrpSpPr/>
          <p:nvPr/>
        </p:nvGrpSpPr>
        <p:grpSpPr>
          <a:xfrm>
            <a:off x="1979640" y="1710360"/>
            <a:ext cx="8229240" cy="4150800"/>
            <a:chOff x="1979640" y="1710360"/>
            <a:chExt cx="8229240" cy="4150800"/>
          </a:xfrm>
        </p:grpSpPr>
        <p:pic>
          <p:nvPicPr>
            <p:cNvPr id="611" name="Picture 1" descr=""/>
            <p:cNvPicPr/>
            <p:nvPr/>
          </p:nvPicPr>
          <p:blipFill>
            <a:blip r:embed="rId1"/>
            <a:srcRect l="-5948" t="-24498" r="-5948" b="-24498"/>
            <a:stretch/>
          </p:blipFill>
          <p:spPr>
            <a:xfrm>
              <a:off x="1979640" y="1710360"/>
              <a:ext cx="5191200" cy="173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12" name="Picture 3" descr=""/>
            <p:cNvPicPr/>
            <p:nvPr/>
          </p:nvPicPr>
          <p:blipFill>
            <a:blip r:embed="rId2"/>
            <a:srcRect l="-6654" t="0" r="6654" b="0"/>
            <a:stretch/>
          </p:blipFill>
          <p:spPr>
            <a:xfrm>
              <a:off x="7837920" y="1710360"/>
              <a:ext cx="2370960" cy="173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13" name="Picture 4" descr=""/>
            <p:cNvPicPr/>
            <p:nvPr/>
          </p:nvPicPr>
          <p:blipFill>
            <a:blip r:embed="rId3"/>
            <a:srcRect l="-3206" t="-3198" r="-3206" b="-3198"/>
            <a:stretch/>
          </p:blipFill>
          <p:spPr>
            <a:xfrm>
              <a:off x="7309440" y="4122360"/>
              <a:ext cx="2899440" cy="173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14" name="Picture 5" descr=""/>
            <p:cNvPicPr/>
            <p:nvPr/>
          </p:nvPicPr>
          <p:blipFill>
            <a:blip r:embed="rId4"/>
            <a:srcRect l="-9301" t="-5874" r="-9301" b="-12740"/>
            <a:stretch/>
          </p:blipFill>
          <p:spPr>
            <a:xfrm>
              <a:off x="1979640" y="4122360"/>
              <a:ext cx="4087080" cy="173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6A46F1D-6EC2-4DA2-8BD7-BE45D346D99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Two fundamental types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streams: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Streams Basics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18" name="Group 4"/>
          <p:cNvGrpSpPr/>
          <p:nvPr/>
        </p:nvGrpSpPr>
        <p:grpSpPr>
          <a:xfrm>
            <a:off x="907920" y="2366640"/>
            <a:ext cx="6638400" cy="1218960"/>
            <a:chOff x="907920" y="2366640"/>
            <a:chExt cx="6638400" cy="1218960"/>
          </a:xfrm>
        </p:grpSpPr>
        <p:pic>
          <p:nvPicPr>
            <p:cNvPr id="319" name="Picture 7" descr=""/>
            <p:cNvPicPr/>
            <p:nvPr/>
          </p:nvPicPr>
          <p:blipFill>
            <a:blip r:embed="rId1"/>
            <a:stretch/>
          </p:blipFill>
          <p:spPr>
            <a:xfrm>
              <a:off x="907920" y="2366640"/>
              <a:ext cx="1427400" cy="1181880"/>
            </a:xfrm>
            <a:prstGeom prst="rect">
              <a:avLst/>
            </a:prstGeom>
            <a:ln>
              <a:round/>
            </a:ln>
          </p:spPr>
        </p:pic>
        <p:pic>
          <p:nvPicPr>
            <p:cNvPr id="320" name="Picture 8" descr=""/>
            <p:cNvPicPr/>
            <p:nvPr/>
          </p:nvPicPr>
          <p:blipFill>
            <a:blip r:embed="rId2"/>
            <a:stretch/>
          </p:blipFill>
          <p:spPr>
            <a:xfrm>
              <a:off x="6253560" y="2366640"/>
              <a:ext cx="1292760" cy="1218960"/>
            </a:xfrm>
            <a:prstGeom prst="rect">
              <a:avLst/>
            </a:prstGeom>
            <a:ln>
              <a:round/>
            </a:ln>
          </p:spPr>
        </p:pic>
        <p:sp>
          <p:nvSpPr>
            <p:cNvPr id="321" name="CustomShape 5"/>
            <p:cNvSpPr/>
            <p:nvPr/>
          </p:nvSpPr>
          <p:spPr>
            <a:xfrm>
              <a:off x="2674800" y="2911680"/>
              <a:ext cx="3239280" cy="54360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Input Stream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2674800" y="2417400"/>
              <a:ext cx="3239280" cy="429120"/>
            </a:xfrm>
            <a:prstGeom prst="rightArrow">
              <a:avLst>
                <a:gd name="adj1" fmla="val 52555"/>
                <a:gd name="adj2" fmla="val 97345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onsolas"/>
                </a:rPr>
                <a:t>1100 1001 1001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23" name="Group 7"/>
          <p:cNvGrpSpPr/>
          <p:nvPr/>
        </p:nvGrpSpPr>
        <p:grpSpPr>
          <a:xfrm>
            <a:off x="907920" y="4347720"/>
            <a:ext cx="6638400" cy="1218960"/>
            <a:chOff x="907920" y="4347720"/>
            <a:chExt cx="6638400" cy="1218960"/>
          </a:xfrm>
        </p:grpSpPr>
        <p:pic>
          <p:nvPicPr>
            <p:cNvPr id="324" name="Picture 12" descr=""/>
            <p:cNvPicPr/>
            <p:nvPr/>
          </p:nvPicPr>
          <p:blipFill>
            <a:blip r:embed="rId3"/>
            <a:stretch/>
          </p:blipFill>
          <p:spPr>
            <a:xfrm>
              <a:off x="907920" y="4347720"/>
              <a:ext cx="1427400" cy="1181880"/>
            </a:xfrm>
            <a:prstGeom prst="rect">
              <a:avLst/>
            </a:prstGeom>
            <a:ln>
              <a:round/>
            </a:ln>
          </p:spPr>
        </p:pic>
        <p:pic>
          <p:nvPicPr>
            <p:cNvPr id="325" name="Picture 13" descr=""/>
            <p:cNvPicPr/>
            <p:nvPr/>
          </p:nvPicPr>
          <p:blipFill>
            <a:blip r:embed="rId4"/>
            <a:stretch/>
          </p:blipFill>
          <p:spPr>
            <a:xfrm>
              <a:off x="6253560" y="4347720"/>
              <a:ext cx="1292760" cy="1218960"/>
            </a:xfrm>
            <a:prstGeom prst="rect">
              <a:avLst/>
            </a:prstGeom>
            <a:ln>
              <a:round/>
            </a:ln>
          </p:spPr>
        </p:pic>
        <p:sp>
          <p:nvSpPr>
            <p:cNvPr id="326" name="CustomShape 8"/>
            <p:cNvSpPr/>
            <p:nvPr/>
          </p:nvSpPr>
          <p:spPr>
            <a:xfrm>
              <a:off x="2674800" y="4892760"/>
              <a:ext cx="3239280" cy="54360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Output Stream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7" name="CustomShape 9"/>
            <p:cNvSpPr/>
            <p:nvPr/>
          </p:nvSpPr>
          <p:spPr>
            <a:xfrm flipH="1">
              <a:off x="2674800" y="4360680"/>
              <a:ext cx="3239280" cy="466920"/>
            </a:xfrm>
            <a:prstGeom prst="rightArrow">
              <a:avLst>
                <a:gd name="adj1" fmla="val 52555"/>
                <a:gd name="adj2" fmla="val 97345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onsolas"/>
                </a:rPr>
                <a:t>1100 1001 1001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28" name="CustomShape 10"/>
          <p:cNvSpPr/>
          <p:nvPr/>
        </p:nvSpPr>
        <p:spPr>
          <a:xfrm>
            <a:off x="8165880" y="3408480"/>
            <a:ext cx="3333600" cy="1163160"/>
          </a:xfrm>
          <a:prstGeom prst="wedgeRoundRectCallout">
            <a:avLst>
              <a:gd name="adj1" fmla="val -62792"/>
              <a:gd name="adj2" fmla="val -47576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Streams are unidirectional!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17" name="Picture 14" descr=""/>
          <p:cNvPicPr/>
          <p:nvPr/>
        </p:nvPicPr>
        <p:blipFill>
          <a:blip r:embed="rId5"/>
          <a:stretch/>
        </p:blipFill>
        <p:spPr>
          <a:xfrm>
            <a:off x="6932520" y="2538000"/>
            <a:ext cx="2122200" cy="529200"/>
          </a:xfrm>
          <a:prstGeom prst="rect">
            <a:avLst/>
          </a:prstGeom>
          <a:ln>
            <a:noFill/>
          </a:ln>
        </p:spPr>
      </p:pic>
      <p:pic>
        <p:nvPicPr>
          <p:cNvPr id="618" name="Picture 17" descr=""/>
          <p:cNvPicPr/>
          <p:nvPr/>
        </p:nvPicPr>
        <p:blipFill>
          <a:blip r:embed="rId6"/>
          <a:stretch/>
        </p:blipFill>
        <p:spPr>
          <a:xfrm>
            <a:off x="8621280" y="2057400"/>
            <a:ext cx="3366360" cy="4482720"/>
          </a:xfrm>
          <a:prstGeom prst="rect">
            <a:avLst/>
          </a:prstGeom>
          <a:ln>
            <a:noFill/>
          </a:ln>
        </p:spPr>
      </p:pic>
      <p:pic>
        <p:nvPicPr>
          <p:cNvPr id="619" name="Picture 4" descr=""/>
          <p:cNvPicPr/>
          <p:nvPr/>
        </p:nvPicPr>
        <p:blipFill>
          <a:blip r:embed="rId7"/>
          <a:stretch/>
        </p:blipFill>
        <p:spPr>
          <a:xfrm>
            <a:off x="6932520" y="3654360"/>
            <a:ext cx="1118160" cy="1118160"/>
          </a:xfrm>
          <a:prstGeom prst="rect">
            <a:avLst/>
          </a:prstGeom>
          <a:ln>
            <a:noFill/>
          </a:ln>
        </p:spPr>
      </p:pic>
      <p:pic>
        <p:nvPicPr>
          <p:cNvPr id="620" name="Picture 12" descr=""/>
          <p:cNvPicPr/>
          <p:nvPr/>
        </p:nvPicPr>
        <p:blipFill>
          <a:blip r:embed="rId8"/>
          <a:stretch/>
        </p:blipFill>
        <p:spPr>
          <a:xfrm>
            <a:off x="6932520" y="5359680"/>
            <a:ext cx="1041480" cy="104148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3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215CCAF-6B99-4EDC-941B-44719A60604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624" name="Picture 4" descr=""/>
          <p:cNvPicPr/>
          <p:nvPr/>
        </p:nvPicPr>
        <p:blipFill>
          <a:blip r:embed="rId4"/>
          <a:stretch/>
        </p:blipFill>
        <p:spPr>
          <a:xfrm>
            <a:off x="3771720" y="3809880"/>
            <a:ext cx="4641840" cy="16239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18A84BB-39B1-461C-82E8-7E5130DCBD4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Opening a File Stream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455760" y="1295280"/>
            <a:ext cx="10121040" cy="509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String path =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"C:\\input.txt"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FileInputStream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fileStream = </a:t>
            </a:r>
            <a:br/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     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new FileInputStream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(path);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int oneByte = fileStream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.read()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while (oneByte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&gt;=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0)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System.out.print(oneByte);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oneByte = fileStream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.read()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542360" y="4572000"/>
            <a:ext cx="2071440" cy="1163160"/>
          </a:xfrm>
          <a:prstGeom prst="wedgeRoundRectCallout">
            <a:avLst>
              <a:gd name="adj1" fmla="val -60363"/>
              <a:gd name="adj2" fmla="val 40687"/>
              <a:gd name="adj3" fmla="val 16667"/>
            </a:avLst>
          </a:prstGeom>
          <a:solidFill>
            <a:srgbClr val="234465"/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Returns -1 if empty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A1A1080-79DC-412B-A1A5-4E0375D79B5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24020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try-catch-finally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35840" y="1977480"/>
            <a:ext cx="10121040" cy="405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try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InputStream in = new FileInputStream(path)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catch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(IOException e)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// TODO: handle exception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finally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 (in != null)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close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6" name="TextShape 4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Closing a File Stream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37" name="Group 5"/>
          <p:cNvGrpSpPr/>
          <p:nvPr/>
        </p:nvGrpSpPr>
        <p:grpSpPr>
          <a:xfrm>
            <a:off x="7999560" y="5139000"/>
            <a:ext cx="2780640" cy="868320"/>
            <a:chOff x="7999560" y="5139000"/>
            <a:chExt cx="2780640" cy="868320"/>
          </a:xfrm>
        </p:grpSpPr>
        <p:pic>
          <p:nvPicPr>
            <p:cNvPr id="338" name="Picture 2" descr=""/>
            <p:cNvPicPr/>
            <p:nvPr/>
          </p:nvPicPr>
          <p:blipFill>
            <a:blip r:embed="rId1">
              <a:lum bright="-10000"/>
            </a:blip>
            <a:stretch/>
          </p:blipFill>
          <p:spPr>
            <a:xfrm>
              <a:off x="8647200" y="5185800"/>
              <a:ext cx="1502640" cy="774720"/>
            </a:xfrm>
            <a:prstGeom prst="rect">
              <a:avLst/>
            </a:prstGeom>
            <a:ln>
              <a:solidFill>
                <a:srgbClr val="204264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</p:pic>
        <p:grpSp>
          <p:nvGrpSpPr>
            <p:cNvPr id="339" name="Group 6"/>
            <p:cNvGrpSpPr/>
            <p:nvPr/>
          </p:nvGrpSpPr>
          <p:grpSpPr>
            <a:xfrm>
              <a:off x="7999560" y="5139000"/>
              <a:ext cx="2780640" cy="868320"/>
              <a:chOff x="7999560" y="5139000"/>
              <a:chExt cx="2780640" cy="868320"/>
            </a:xfrm>
          </p:grpSpPr>
          <p:grpSp>
            <p:nvGrpSpPr>
              <p:cNvPr id="340" name="Group 7"/>
              <p:cNvGrpSpPr/>
              <p:nvPr/>
            </p:nvGrpSpPr>
            <p:grpSpPr>
              <a:xfrm>
                <a:off x="7999560" y="5139000"/>
                <a:ext cx="2780640" cy="868320"/>
                <a:chOff x="7999560" y="5139000"/>
                <a:chExt cx="2780640" cy="868320"/>
              </a:xfrm>
            </p:grpSpPr>
            <p:pic>
              <p:nvPicPr>
                <p:cNvPr id="341" name="Picture 12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7999560" y="5139000"/>
                  <a:ext cx="833040" cy="868320"/>
                </a:xfrm>
                <a:prstGeom prst="rect">
                  <a:avLst/>
                </a:prstGeom>
                <a:ln>
                  <a:solidFill>
                    <a:srgbClr val="204264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</p:pic>
            <p:sp>
              <p:nvSpPr>
                <p:cNvPr id="342" name="CustomShape 8"/>
                <p:cNvSpPr/>
                <p:nvPr/>
              </p:nvSpPr>
              <p:spPr>
                <a:xfrm>
                  <a:off x="9947160" y="5140080"/>
                  <a:ext cx="833040" cy="867240"/>
                </a:xfrm>
                <a:prstGeom prst="ellipse">
                  <a:avLst/>
                </a:prstGeom>
                <a:ln>
                  <a:solidFill>
                    <a:srgbClr val="204264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/>
              </p:style>
              <p:txBody>
                <a:bodyPr wrap="none" lIns="0" rIns="0" tIns="45000" bIns="45000" anchor="ctr"/>
                <a:p>
                  <a:pPr algn="ctr">
                    <a:lnSpc>
                      <a:spcPct val="100000"/>
                    </a:lnSpc>
                  </a:pPr>
                  <a:r>
                    <a:rPr b="1" lang="en-US" sz="1800" spc="-1" strike="noStrike">
                      <a:solidFill>
                        <a:srgbClr val="ffffff"/>
                      </a:solidFill>
                      <a:latin typeface="Consolas"/>
                    </a:rPr>
                    <a:t>10101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sp>
            <p:nvSpPr>
              <p:cNvPr id="343" name="CustomShape 9"/>
              <p:cNvSpPr/>
              <p:nvPr/>
            </p:nvSpPr>
            <p:spPr>
              <a:xfrm>
                <a:off x="8832960" y="5225760"/>
                <a:ext cx="1157760" cy="738720"/>
              </a:xfrm>
              <a:prstGeom prst="mathMultiply">
                <a:avLst>
                  <a:gd name="adj1" fmla="val 30118"/>
                </a:avLst>
              </a:prstGeom>
              <a:ln>
                <a:solidFill>
                  <a:srgbClr val="204264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/>
            </p:style>
          </p:sp>
        </p:grpSp>
      </p:grpSp>
      <p:sp>
        <p:nvSpPr>
          <p:cNvPr id="344" name="CustomShape 10"/>
          <p:cNvSpPr/>
          <p:nvPr/>
        </p:nvSpPr>
        <p:spPr>
          <a:xfrm>
            <a:off x="1470240" y="5379120"/>
            <a:ext cx="2071440" cy="1163160"/>
          </a:xfrm>
          <a:prstGeom prst="wedgeRoundRectCallout">
            <a:avLst>
              <a:gd name="adj1" fmla="val 40555"/>
              <a:gd name="adj2" fmla="val -67141"/>
              <a:gd name="adj3" fmla="val 16667"/>
            </a:avLst>
          </a:prstGeom>
          <a:solidFill>
            <a:srgbClr val="234465">
              <a:alpha val="95000"/>
            </a:srgb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Always free resources!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5" name="CustomShape 11"/>
          <p:cNvSpPr/>
          <p:nvPr/>
        </p:nvSpPr>
        <p:spPr>
          <a:xfrm>
            <a:off x="3980880" y="5155920"/>
            <a:ext cx="2781000" cy="1397160"/>
          </a:xfrm>
          <a:prstGeom prst="wedgeRoundRectCallout">
            <a:avLst>
              <a:gd name="adj1" fmla="val -65772"/>
              <a:gd name="adj2" fmla="val -48461"/>
              <a:gd name="adj3" fmla="val 16667"/>
            </a:avLst>
          </a:prstGeom>
          <a:solidFill>
            <a:srgbClr val="234465">
              <a:alpha val="95000"/>
            </a:srgb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close()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can also throw an exception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E5D8271-CC5F-45D5-964A-50CDDEF0763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190440" y="124020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try-with-resources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531720" y="2133720"/>
            <a:ext cx="10121040" cy="4481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try (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InputStream in = new FileInputStream(path)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int oneByte = fileStream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.read()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(oneByte &gt;= 0)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System.out.print(oneByte);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oneByte = fileStream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.read()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catch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(IOException e)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// TODO: handle exception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9" name="TextShape 4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Closing a File Stream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50" name="Group 5"/>
          <p:cNvGrpSpPr/>
          <p:nvPr/>
        </p:nvGrpSpPr>
        <p:grpSpPr>
          <a:xfrm>
            <a:off x="7694640" y="5183280"/>
            <a:ext cx="2781000" cy="868320"/>
            <a:chOff x="7694640" y="5183280"/>
            <a:chExt cx="2781000" cy="868320"/>
          </a:xfrm>
        </p:grpSpPr>
        <p:pic>
          <p:nvPicPr>
            <p:cNvPr id="351" name="Picture 2" descr=""/>
            <p:cNvPicPr/>
            <p:nvPr/>
          </p:nvPicPr>
          <p:blipFill>
            <a:blip r:embed="rId1">
              <a:lum bright="-10000"/>
            </a:blip>
            <a:stretch/>
          </p:blipFill>
          <p:spPr>
            <a:xfrm>
              <a:off x="8342280" y="5230440"/>
              <a:ext cx="1502640" cy="774720"/>
            </a:xfrm>
            <a:prstGeom prst="rect">
              <a:avLst/>
            </a:prstGeom>
            <a:ln>
              <a:solidFill>
                <a:srgbClr val="204264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</p:pic>
        <p:grpSp>
          <p:nvGrpSpPr>
            <p:cNvPr id="352" name="Group 6"/>
            <p:cNvGrpSpPr/>
            <p:nvPr/>
          </p:nvGrpSpPr>
          <p:grpSpPr>
            <a:xfrm>
              <a:off x="7694640" y="5183280"/>
              <a:ext cx="2781000" cy="868320"/>
              <a:chOff x="7694640" y="5183280"/>
              <a:chExt cx="2781000" cy="868320"/>
            </a:xfrm>
          </p:grpSpPr>
          <p:grpSp>
            <p:nvGrpSpPr>
              <p:cNvPr id="353" name="Group 7"/>
              <p:cNvGrpSpPr/>
              <p:nvPr/>
            </p:nvGrpSpPr>
            <p:grpSpPr>
              <a:xfrm>
                <a:off x="7694640" y="5183280"/>
                <a:ext cx="2781000" cy="868320"/>
                <a:chOff x="7694640" y="5183280"/>
                <a:chExt cx="2781000" cy="868320"/>
              </a:xfrm>
            </p:grpSpPr>
            <p:pic>
              <p:nvPicPr>
                <p:cNvPr id="354" name="Picture 12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7694640" y="5183280"/>
                  <a:ext cx="833040" cy="868320"/>
                </a:xfrm>
                <a:prstGeom prst="rect">
                  <a:avLst/>
                </a:prstGeom>
                <a:ln>
                  <a:solidFill>
                    <a:srgbClr val="204264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</p:pic>
            <p:sp>
              <p:nvSpPr>
                <p:cNvPr id="355" name="CustomShape 8"/>
                <p:cNvSpPr/>
                <p:nvPr/>
              </p:nvSpPr>
              <p:spPr>
                <a:xfrm>
                  <a:off x="9642600" y="5184360"/>
                  <a:ext cx="833040" cy="867240"/>
                </a:xfrm>
                <a:prstGeom prst="ellipse">
                  <a:avLst/>
                </a:prstGeom>
                <a:ln>
                  <a:solidFill>
                    <a:srgbClr val="204264"/>
                  </a:solidFill>
                  <a:round/>
                </a:ln>
                <a:effectLst>
                  <a:outerShdw blurRad="40000" dir="5400000" dist="2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/>
              </p:style>
              <p:txBody>
                <a:bodyPr wrap="none" lIns="0" rIns="0" tIns="45000" bIns="45000" anchor="ctr"/>
                <a:p>
                  <a:pPr algn="ctr">
                    <a:lnSpc>
                      <a:spcPct val="100000"/>
                    </a:lnSpc>
                  </a:pPr>
                  <a:r>
                    <a:rPr b="1" lang="en-US" sz="1800" spc="-1" strike="noStrike">
                      <a:solidFill>
                        <a:srgbClr val="ffffff"/>
                      </a:solidFill>
                      <a:latin typeface="Consolas"/>
                    </a:rPr>
                    <a:t>10101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sp>
            <p:nvSpPr>
              <p:cNvPr id="356" name="CustomShape 9"/>
              <p:cNvSpPr/>
              <p:nvPr/>
            </p:nvSpPr>
            <p:spPr>
              <a:xfrm>
                <a:off x="8528040" y="5270400"/>
                <a:ext cx="1157760" cy="738720"/>
              </a:xfrm>
              <a:prstGeom prst="mathMultiply">
                <a:avLst>
                  <a:gd name="adj1" fmla="val 30118"/>
                </a:avLst>
              </a:prstGeom>
              <a:ln>
                <a:solidFill>
                  <a:srgbClr val="204264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/>
            </p:style>
          </p:sp>
        </p:grpSp>
      </p:grp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8027209-A9A4-479B-9E85-9594B977F51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You are given a file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and print all of its contents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as a sequence of bytes </a:t>
            </a:r>
            <a:endParaRPr b="0" lang="en-US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Submit in Judge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only the output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 the program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Read File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413640" y="4039560"/>
            <a:ext cx="5028840" cy="1922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Two households, both alike in dignity,</a:t>
            </a:r>
            <a:br/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 fair Verona, where we lay our scene,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5637240" y="4648320"/>
            <a:ext cx="685440" cy="60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3446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6"/>
          <p:cNvSpPr/>
          <p:nvPr/>
        </p:nvSpPr>
        <p:spPr>
          <a:xfrm>
            <a:off x="6534360" y="4038480"/>
            <a:ext cx="5028840" cy="23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1010100 1110111 1101111 100000 1101000 1101111 1110101 1110011 1100101 1101000…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Application>LibreOffice/6.0.7.3$Linux_X86_64 LibreOffice_project/00m0$Build-3</Application>
  <Words>1711</Words>
  <Paragraphs>485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https://softuni.bg/courses/programming-basics/</dc:description>
  <cp:keywords>Sofware University SoftUni programming coding software development education training course курс програмиране кодене кодиране СофтУни</cp:keywords>
  <dc:language>en-US</dc:language>
  <cp:lastModifiedBy/>
  <dcterms:modified xsi:type="dcterms:W3CDTF">2019-01-24T15:27:09Z</dcterms:modified>
  <cp:revision>1</cp:revision>
  <dc:subject>Coding 101 Course</dc:subject>
  <dc:title>Прости проверки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51</vt:i4>
  </property>
  <property fmtid="{D5CDD505-2E9C-101B-9397-08002B2CF9AE}" pid="12" name="Tfs.IsStoryboard">
    <vt:bool>1</vt:bool>
  </property>
  <property fmtid="{D5CDD505-2E9C-101B-9397-08002B2CF9AE}" pid="13" name="_TemplateID">
    <vt:lpwstr>TC027879909991</vt:lpwstr>
  </property>
  <property fmtid="{D5CDD505-2E9C-101B-9397-08002B2CF9AE}" pid="14" name="category">
    <vt:lpwstr>computer programming;programming;C#;програмиране;кодиране</vt:lpwstr>
  </property>
</Properties>
</file>