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27"/>
  </p:notesMasterIdLst>
  <p:handoutMasterIdLst>
    <p:handoutMasterId r:id="rId28"/>
  </p:handoutMasterIdLst>
  <p:sldIdLst>
    <p:sldId id="402" r:id="rId3"/>
    <p:sldId id="425" r:id="rId4"/>
    <p:sldId id="404" r:id="rId5"/>
    <p:sldId id="405" r:id="rId6"/>
    <p:sldId id="406" r:id="rId7"/>
    <p:sldId id="422" r:id="rId8"/>
    <p:sldId id="408" r:id="rId9"/>
    <p:sldId id="421" r:id="rId10"/>
    <p:sldId id="430" r:id="rId11"/>
    <p:sldId id="436" r:id="rId12"/>
    <p:sldId id="437" r:id="rId13"/>
    <p:sldId id="428" r:id="rId14"/>
    <p:sldId id="423" r:id="rId15"/>
    <p:sldId id="431" r:id="rId16"/>
    <p:sldId id="412" r:id="rId17"/>
    <p:sldId id="413" r:id="rId18"/>
    <p:sldId id="414" r:id="rId19"/>
    <p:sldId id="415" r:id="rId20"/>
    <p:sldId id="419" r:id="rId21"/>
    <p:sldId id="438" r:id="rId22"/>
    <p:sldId id="439" r:id="rId23"/>
    <p:sldId id="440" r:id="rId24"/>
    <p:sldId id="441" r:id="rId25"/>
    <p:sldId id="44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25"/>
            <p14:sldId id="404"/>
          </p14:sldIdLst>
        </p14:section>
        <p14:section name="Course Program" id="{A96F6CA9-F923-4DBD-87E4-AF4DC21056C4}">
          <p14:sldIdLst>
            <p14:sldId id="405"/>
            <p14:sldId id="406"/>
            <p14:sldId id="422"/>
          </p14:sldIdLst>
        </p14:section>
        <p14:section name="Trainers" id="{49EB9BED-3D2B-42CE-82C1-119E8364C41F}">
          <p14:sldIdLst>
            <p14:sldId id="408"/>
            <p14:sldId id="421"/>
            <p14:sldId id="430"/>
          </p14:sldIdLst>
        </p14:section>
        <p14:section name="Evaluation and Exams" id="{D1F5D419-28A6-4122-BA6E-0EDF48DB2954}">
          <p14:sldIdLst>
            <p14:sldId id="436"/>
            <p14:sldId id="437"/>
            <p14:sldId id="428"/>
            <p14:sldId id="423"/>
            <p14:sldId id="431"/>
          </p14:sldIdLst>
        </p14:section>
        <p14:section name="Resources" id="{96CC1CDB-84AB-4B8B-A303-887466D1B82B}">
          <p14:sldIdLst>
            <p14:sldId id="412"/>
            <p14:sldId id="413"/>
            <p14:sldId id="414"/>
            <p14:sldId id="415"/>
            <p14:sldId id="419"/>
          </p14:sldIdLst>
        </p14:section>
        <p14:section name="Conclusion" id="{10E03AB1-9AA8-4E86-9A64-D741901E50A2}">
          <p14:sldIdLst>
            <p14:sldId id="438"/>
            <p14:sldId id="439"/>
            <p14:sldId id="440"/>
            <p14:sldId id="441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4C"/>
    <a:srgbClr val="FFA000"/>
    <a:srgbClr val="F2AC44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5" d="100"/>
          <a:sy n="75" d="100"/>
        </p:scale>
        <p:origin x="552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15-Jan-19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6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03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563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478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4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8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6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6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50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1842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44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5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7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13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/java-advanced" TargetMode="External"/><Relationship Id="rId3" Type="http://schemas.openxmlformats.org/officeDocument/2006/relationships/hyperlink" Target="https://softuni.bg/trainings/2246/java-advanced-january-2019" TargetMode="External"/><Relationship Id="rId7" Type="http://schemas.openxmlformats.org/officeDocument/2006/relationships/hyperlink" Target="https://www.facebook.com/groups/JavaFundamentalsJanuary201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Advanced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0972" y="4867631"/>
            <a:ext cx="2950749" cy="525135"/>
          </a:xfrm>
        </p:spPr>
        <p:txBody>
          <a:bodyPr/>
          <a:lstStyle/>
          <a:p>
            <a:r>
              <a:rPr lang="en-US" sz="2800" dirty="0"/>
              <a:t>SoftUni </a:t>
            </a:r>
            <a:r>
              <a:rPr lang="en-US" sz="2800" dirty="0" smtClean="0"/>
              <a:t>Team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0972" y="5368739"/>
            <a:ext cx="2950749" cy="444793"/>
          </a:xfrm>
        </p:spPr>
        <p:txBody>
          <a:bodyPr/>
          <a:lstStyle/>
          <a:p>
            <a:r>
              <a:rPr lang="en-US" sz="2400" dirty="0"/>
              <a:t>Technical </a:t>
            </a:r>
            <a:r>
              <a:rPr lang="en-US" sz="2400" dirty="0" smtClean="0"/>
              <a:t>Trainers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219199"/>
            <a:ext cx="4343401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Fundamentals </a:t>
            </a:r>
            <a:r>
              <a:rPr lang="en-US" dirty="0"/>
              <a:t>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0889" y="1990563"/>
            <a:ext cx="8030694" cy="532600"/>
            <a:chOff x="511822" y="1838163"/>
            <a:chExt cx="6573425" cy="5326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79612" y="1524000"/>
            <a:ext cx="1949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15-January-2019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757302" y="1504890"/>
            <a:ext cx="2071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2</a:t>
            </a:r>
            <a:r>
              <a:rPr lang="en-US" sz="2000" b="1" dirty="0" smtClean="0"/>
              <a:t>6-February-2019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232044" y="1504890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16-18-April-2019</a:t>
            </a:r>
            <a:endParaRPr lang="en-US" sz="2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86565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928552" y="2876044"/>
            <a:ext cx="2911092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Advanced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* 4 times / week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15-Jan-2019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24-Feb-2019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929251" y="2876044"/>
            <a:ext cx="330799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* 4 times / week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26-Feb-2019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14-April-2019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309738" y="287604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70889" y="2249541"/>
            <a:ext cx="8030694" cy="73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74" y="2173900"/>
            <a:ext cx="4303560" cy="43035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6515319">
            <a:off x="8336079" y="3611783"/>
            <a:ext cx="2403532" cy="3555604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089492" y="4033133"/>
            <a:ext cx="181552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 smtClean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288466">
            <a:off x="3343058" y="4031506"/>
            <a:ext cx="2436754" cy="2856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9262729" y="5061342"/>
            <a:ext cx="1579421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 smtClean="0"/>
              <a:t>Exam</a:t>
            </a:r>
            <a:r>
              <a:rPr lang="bg-BG" sz="3200" b="1" dirty="0" smtClean="0"/>
              <a:t> </a:t>
            </a:r>
            <a:r>
              <a:rPr lang="bg-BG" sz="3200" b="1" dirty="0"/>
              <a:t/>
            </a:r>
            <a:br>
              <a:rPr lang="bg-BG" sz="3200" b="1" dirty="0"/>
            </a:br>
            <a:r>
              <a:rPr lang="en-US" sz="3200" b="1" dirty="0" smtClean="0"/>
              <a:t>85</a:t>
            </a:r>
            <a:r>
              <a:rPr lang="bg-BG" sz="3200" b="1" dirty="0" smtClean="0"/>
              <a:t>%</a:t>
            </a:r>
            <a:endParaRPr lang="en-US" sz="3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45979">
            <a:off x="3548350" y="1315636"/>
            <a:ext cx="2436754" cy="28561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AF37ED-8362-4A88-B550-CD97C688F4D6}"/>
              </a:ext>
            </a:extLst>
          </p:cNvPr>
          <p:cNvSpPr txBox="1"/>
          <p:nvPr/>
        </p:nvSpPr>
        <p:spPr>
          <a:xfrm>
            <a:off x="3570556" y="2190840"/>
            <a:ext cx="1685656" cy="93557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 smtClean="0"/>
              <a:t>Homework</a:t>
            </a:r>
            <a:r>
              <a:rPr lang="bg-BG" sz="2400" b="1" dirty="0" smtClean="0"/>
              <a:t> 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 smtClean="0"/>
              <a:t>1</a:t>
            </a:r>
            <a:r>
              <a:rPr lang="en-US" sz="2400" b="1" dirty="0" smtClean="0"/>
              <a:t>5</a:t>
            </a:r>
            <a:r>
              <a:rPr lang="bg-BG" sz="2400" b="1" dirty="0" smtClean="0"/>
              <a:t>%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2F45E-560E-4CFD-9D9D-F462410FEDA6}"/>
              </a:ext>
            </a:extLst>
          </p:cNvPr>
          <p:cNvSpPr txBox="1"/>
          <p:nvPr/>
        </p:nvSpPr>
        <p:spPr>
          <a:xfrm rot="50800">
            <a:off x="3606052" y="5162414"/>
            <a:ext cx="1189293" cy="10598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0000" lnSpcReduction="2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 smtClean="0"/>
              <a:t>Forum   Activity</a:t>
            </a:r>
            <a:r>
              <a:rPr lang="bg-BG" sz="3200" b="1" dirty="0" smtClean="0"/>
              <a:t> </a:t>
            </a:r>
            <a:r>
              <a:rPr lang="bg-BG" sz="3200" b="1" dirty="0"/>
              <a:t/>
            </a:r>
            <a:br>
              <a:rPr lang="bg-BG" sz="3200" b="1" dirty="0"/>
            </a:br>
            <a:r>
              <a:rPr lang="en-US" sz="3200" b="1" dirty="0"/>
              <a:t>5</a:t>
            </a:r>
            <a:r>
              <a:rPr lang="bg-BG" sz="3200" b="1" dirty="0" smtClean="0"/>
              <a:t>%</a:t>
            </a:r>
            <a:endParaRPr lang="en-US" sz="3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7652319" y="1089048"/>
            <a:ext cx="2436754" cy="28561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82F45E-560E-4CFD-9D9D-F462410FEDA6}"/>
              </a:ext>
            </a:extLst>
          </p:cNvPr>
          <p:cNvSpPr txBox="1"/>
          <p:nvPr/>
        </p:nvSpPr>
        <p:spPr>
          <a:xfrm>
            <a:off x="8493299" y="1762755"/>
            <a:ext cx="1408065" cy="105987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 smtClean="0"/>
              <a:t>Presence in class</a:t>
            </a:r>
            <a:r>
              <a:rPr lang="bg-BG" sz="2400" b="1" dirty="0" smtClean="0"/>
              <a:t> 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en-US" sz="2400" b="1" dirty="0"/>
              <a:t>5</a:t>
            </a:r>
            <a:r>
              <a:rPr lang="bg-BG" sz="2400" b="1" dirty="0" smtClean="0"/>
              <a:t>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72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in the </a:t>
            </a:r>
            <a:r>
              <a:rPr lang="en-US" b="1" dirty="0">
                <a:solidFill>
                  <a:srgbClr val="FFA000"/>
                </a:solidFill>
              </a:rPr>
              <a:t>judge system</a:t>
            </a:r>
          </a:p>
          <a:p>
            <a:pPr>
              <a:spcBef>
                <a:spcPts val="2400"/>
              </a:spcBef>
            </a:pPr>
            <a:r>
              <a:rPr lang="en-US" dirty="0"/>
              <a:t>Do your homework when it's due!</a:t>
            </a:r>
          </a:p>
          <a:p>
            <a:pPr lvl="1"/>
            <a:r>
              <a:rPr lang="en-US" dirty="0"/>
              <a:t>Assignments pile up quickly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514600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257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Practical programming Exam</a:t>
            </a:r>
          </a:p>
          <a:p>
            <a:pPr lvl="1"/>
            <a:r>
              <a:rPr lang="en-US" sz="3200" dirty="0" smtClean="0"/>
              <a:t>3 practical problems for 4 hours:</a:t>
            </a:r>
          </a:p>
          <a:p>
            <a:pPr lvl="1"/>
            <a:r>
              <a:rPr lang="en-US" sz="3200" dirty="0" smtClean="0"/>
              <a:t>Code in Java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Problem </a:t>
            </a:r>
            <a:r>
              <a:rPr lang="en-US" sz="3600" dirty="0"/>
              <a:t>1: </a:t>
            </a:r>
            <a:r>
              <a:rPr lang="en-US" sz="3600" b="1" dirty="0" smtClean="0">
                <a:solidFill>
                  <a:schemeClr val="bg1"/>
                </a:solidFill>
              </a:rPr>
              <a:t>Data Structures </a:t>
            </a:r>
            <a:r>
              <a:rPr lang="en-US" sz="3600" b="1" dirty="0" smtClean="0"/>
              <a:t>(</a:t>
            </a:r>
            <a:r>
              <a:rPr lang="en-US" sz="4000" dirty="0" smtClean="0"/>
              <a:t>Stack, Queues, Sets, Maps</a:t>
            </a:r>
            <a:r>
              <a:rPr lang="en-US" sz="3600" b="1" dirty="0" smtClean="0"/>
              <a:t>)</a:t>
            </a:r>
            <a:endParaRPr lang="bg-BG" sz="3600" b="1" dirty="0" smtClean="0"/>
          </a:p>
          <a:p>
            <a:r>
              <a:rPr lang="en-US" sz="3600" dirty="0" smtClean="0"/>
              <a:t>Problem </a:t>
            </a:r>
            <a:r>
              <a:rPr lang="en-US" sz="3600" dirty="0"/>
              <a:t>2: </a:t>
            </a:r>
            <a:r>
              <a:rPr lang="en-US" sz="3600" b="1" dirty="0" smtClean="0">
                <a:solidFill>
                  <a:schemeClr val="bg1"/>
                </a:solidFill>
              </a:rPr>
              <a:t>Multidimensional Arrays</a:t>
            </a:r>
            <a:endParaRPr lang="bg-BG" sz="3600" b="1" dirty="0" smtClean="0">
              <a:solidFill>
                <a:schemeClr val="bg1"/>
              </a:solidFill>
            </a:endParaRPr>
          </a:p>
          <a:p>
            <a:r>
              <a:rPr lang="en-US" sz="3600" dirty="0" smtClean="0"/>
              <a:t>Problem </a:t>
            </a:r>
            <a:r>
              <a:rPr lang="en-US" sz="3600" dirty="0"/>
              <a:t>3: </a:t>
            </a:r>
            <a:r>
              <a:rPr lang="en-US" sz="3600" b="1" dirty="0" smtClean="0">
                <a:solidFill>
                  <a:schemeClr val="bg1"/>
                </a:solidFill>
              </a:rPr>
              <a:t>Defining Classes</a:t>
            </a:r>
            <a:endParaRPr lang="bg-BG" sz="3600" b="1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We Need Additionally?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00238"/>
            <a:ext cx="7086600" cy="820737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DB Course </a:t>
            </a:r>
            <a:r>
              <a:rPr lang="en-US" dirty="0"/>
              <a:t>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1974" y="1872676"/>
            <a:ext cx="9158401" cy="72093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https://softuni.bg/trainings/2246/java-advanced-january-2019</a:t>
            </a:r>
            <a:endParaRPr lang="en-US" sz="20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545" y="1490007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765036" y="5587769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https://www.facebook.com/groups/JavaFundamentalsJanuary2019/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765036" y="3927780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https://softuni.bg/forum/categories/7/java-advanced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b="1" dirty="0">
                <a:solidFill>
                  <a:schemeClr val="bg1"/>
                </a:solidFill>
              </a:rPr>
              <a:t>slides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videos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assignments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web site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DB Basics MySQL Slides and Videos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68" y="3810000"/>
            <a:ext cx="26501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10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IntelliJ Idea - </a:t>
            </a:r>
            <a:r>
              <a:rPr lang="en-US" b="1" dirty="0" smtClean="0">
                <a:hlinkClick r:id="rId3"/>
              </a:rPr>
              <a:t>https://www.jetbrains.com/idea/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DB Recommended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3657600"/>
            <a:ext cx="2594409" cy="25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502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1212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75" y="1981200"/>
            <a:ext cx="1719221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Objectives &amp; Program</a:t>
            </a:r>
          </a:p>
          <a:p>
            <a:r>
              <a:rPr lang="en-US" dirty="0"/>
              <a:t>The Trainers </a:t>
            </a:r>
            <a:r>
              <a:rPr lang="en-US" dirty="0" smtClean="0"/>
              <a:t>Team</a:t>
            </a:r>
          </a:p>
          <a:p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Exam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08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76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5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#java-fund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Advanced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Course Objective &amp; Program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25" y="1295400"/>
            <a:ext cx="27487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329769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Java is Everywhere</a:t>
            </a:r>
            <a:endParaRPr lang="bg-BG" sz="3600" dirty="0"/>
          </a:p>
          <a:p>
            <a:r>
              <a:rPr lang="en-US" sz="3600" dirty="0"/>
              <a:t>Wonderful Community Support</a:t>
            </a:r>
            <a:endParaRPr lang="bg-BG" sz="3600" dirty="0"/>
          </a:p>
          <a:p>
            <a:r>
              <a:rPr lang="en-US" sz="3600" dirty="0"/>
              <a:t>Java is Platform Independent</a:t>
            </a:r>
          </a:p>
          <a:p>
            <a:r>
              <a:rPr lang="en-US" sz="3600" dirty="0"/>
              <a:t>Excellent documentation support - </a:t>
            </a:r>
            <a:r>
              <a:rPr lang="en-US" sz="3600" noProof="1"/>
              <a:t>Javadocs</a:t>
            </a:r>
          </a:p>
          <a:p>
            <a:r>
              <a:rPr lang="en-US" sz="3600" dirty="0" smtClean="0"/>
              <a:t>Great </a:t>
            </a:r>
            <a:r>
              <a:rPr lang="en-US" sz="3600" dirty="0"/>
              <a:t>collection of Open Source libraries</a:t>
            </a:r>
          </a:p>
          <a:p>
            <a:r>
              <a:rPr lang="en-US" sz="3600" dirty="0"/>
              <a:t>Java has Rich </a:t>
            </a:r>
            <a:r>
              <a:rPr lang="en-US" sz="3600" dirty="0" smtClean="0"/>
              <a:t>API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4106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Stack and Queues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Multidimensional Arrays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Sets and Maps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Streams, Files and Directories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Functional Programming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Classes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Workshop – Create Simple Data Structure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Generics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Iterators and Comparators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625" y="2113627"/>
            <a:ext cx="1620437" cy="1620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3997845"/>
            <a:ext cx="1710045" cy="1793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10188611" y="4277184"/>
            <a:ext cx="1372821" cy="123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188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9" y="5295950"/>
            <a:ext cx="10958928" cy="768084"/>
          </a:xfrm>
        </p:spPr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1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88815" y="1295400"/>
            <a:ext cx="7962997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/>
              <a:t>Nikolai Bankin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Top performing student from the Software University (2014)</a:t>
            </a: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4 years of programming experience mainly with</a:t>
            </a:r>
            <a:r>
              <a:rPr lang="bg-BG" sz="3200" dirty="0"/>
              <a:t> </a:t>
            </a:r>
            <a:r>
              <a:rPr lang="en-US" sz="3200" dirty="0"/>
              <a:t>Java, PHP, HTML, CSS</a:t>
            </a:r>
            <a:r>
              <a:rPr lang="bg-BG" sz="3200" dirty="0"/>
              <a:t> </a:t>
            </a:r>
            <a:r>
              <a:rPr lang="en-US" sz="3200" dirty="0"/>
              <a:t>and JavaScript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noProof="1"/>
              <a:t>Teacher at TUES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nl-NL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81" y="20574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3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6589859" cy="5201066"/>
          </a:xfrm>
        </p:spPr>
        <p:txBody>
          <a:bodyPr/>
          <a:lstStyle/>
          <a:p>
            <a:r>
              <a:rPr lang="en-GB" b="1" noProof="1" smtClean="0"/>
              <a:t>Martin Paunov</a:t>
            </a:r>
          </a:p>
          <a:p>
            <a:pPr lvl="1"/>
            <a:r>
              <a:rPr lang="en-US" noProof="1" smtClean="0"/>
              <a:t>Junior </a:t>
            </a:r>
            <a:r>
              <a:rPr lang="en-US" noProof="1"/>
              <a:t>Automatization </a:t>
            </a:r>
            <a:r>
              <a:rPr lang="en-US" noProof="1" smtClean="0"/>
              <a:t>                Programmer</a:t>
            </a:r>
            <a:endParaRPr lang="en-US" noProof="1"/>
          </a:p>
          <a:p>
            <a:pPr lvl="1"/>
            <a:r>
              <a:rPr lang="en-US" noProof="1" smtClean="0"/>
              <a:t>Experience </a:t>
            </a:r>
            <a:r>
              <a:rPr lang="en-US" noProof="1"/>
              <a:t>with Java, C++, C#</a:t>
            </a:r>
          </a:p>
          <a:p>
            <a:pPr lvl="1"/>
            <a:r>
              <a:rPr lang="en-US" noProof="1" smtClean="0"/>
              <a:t>Technical </a:t>
            </a:r>
            <a:r>
              <a:rPr lang="en-US" noProof="1"/>
              <a:t>Trainer @ SoftUni</a:t>
            </a:r>
          </a:p>
          <a:p>
            <a:pPr lvl="1"/>
            <a:r>
              <a:rPr lang="en-US" noProof="1" smtClean="0"/>
              <a:t>Interested </a:t>
            </a:r>
            <a:r>
              <a:rPr lang="en-US" noProof="1"/>
              <a:t>in Astrophysics</a:t>
            </a:r>
            <a:endParaRPr lang="en-GB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53" y="1752600"/>
            <a:ext cx="408203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864</TotalTime>
  <Words>548</Words>
  <Application>Microsoft Office PowerPoint</Application>
  <PresentationFormat>Custom</PresentationFormat>
  <Paragraphs>159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Java Advanced</vt:lpstr>
      <vt:lpstr>Table of Content</vt:lpstr>
      <vt:lpstr>Have a Question?</vt:lpstr>
      <vt:lpstr>PowerPoint Presentation</vt:lpstr>
      <vt:lpstr>Course Objectives</vt:lpstr>
      <vt:lpstr>Course Topics</vt:lpstr>
      <vt:lpstr>PowerPoint Presentation</vt:lpstr>
      <vt:lpstr>Trainers Team</vt:lpstr>
      <vt:lpstr>Trainers Team</vt:lpstr>
      <vt:lpstr>PowerPoint Presentation</vt:lpstr>
      <vt:lpstr>Java Fundamentals Module – Timeline</vt:lpstr>
      <vt:lpstr>Scoring System for the Course</vt:lpstr>
      <vt:lpstr>Homework Assignments &amp; Exercises</vt:lpstr>
      <vt:lpstr>Exam</vt:lpstr>
      <vt:lpstr>Resources</vt:lpstr>
      <vt:lpstr>Java DB Course Web Site, Forum and FB Group</vt:lpstr>
      <vt:lpstr>The DB Basics MySQL Slides and Videos</vt:lpstr>
      <vt:lpstr>Java DB Recommended Software</vt:lpstr>
      <vt:lpstr>Learn to Search in Internet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Dimitar Tanasi</cp:lastModifiedBy>
  <cp:revision>117</cp:revision>
  <dcterms:created xsi:type="dcterms:W3CDTF">2014-01-02T17:00:34Z</dcterms:created>
  <dcterms:modified xsi:type="dcterms:W3CDTF">2019-01-15T14:58:38Z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