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2" r:id="rId3"/>
    <p:sldMasterId id="2147483695" r:id="rId4"/>
  </p:sldMasterIdLst>
  <p:notesMasterIdLst>
    <p:notesMasterId r:id="rId43"/>
  </p:notesMasterIdLst>
  <p:handoutMasterIdLst>
    <p:handoutMasterId r:id="rId44"/>
  </p:handoutMasterIdLst>
  <p:sldIdLst>
    <p:sldId id="498" r:id="rId5"/>
    <p:sldId id="488" r:id="rId6"/>
    <p:sldId id="495" r:id="rId7"/>
    <p:sldId id="499" r:id="rId8"/>
    <p:sldId id="496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33" r:id="rId39"/>
    <p:sldId id="534" r:id="rId40"/>
    <p:sldId id="531" r:id="rId41"/>
    <p:sldId id="532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498"/>
            <p14:sldId id="488"/>
            <p14:sldId id="495"/>
            <p14:sldId id="499"/>
          </p14:sldIdLst>
        </p14:section>
        <p14:section name="Логически изрази и проверки" id="{DE145E72-6F2E-4C7D-AB67-ED53E5ADFDA7}">
          <p14:sldIdLst>
            <p14:sldId id="496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33"/>
            <p14:sldId id="534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33" autoAdjust="0"/>
  </p:normalViewPr>
  <p:slideViewPr>
    <p:cSldViewPr>
      <p:cViewPr varScale="1">
        <p:scale>
          <a:sx n="75" d="100"/>
          <a:sy n="75" d="100"/>
        </p:scale>
        <p:origin x="540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28-Jan-19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93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527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7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94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3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6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2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0040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5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5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87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1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2395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6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0.png"/><Relationship Id="rId10" Type="http://schemas.openxmlformats.org/officeDocument/2006/relationships/image" Target="../media/image6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35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46945"/>
            <a:ext cx="4495800" cy="2643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810000"/>
            <a:ext cx="1498403" cy="1498403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09744"/>
            <a:ext cx="2951518" cy="395548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34540"/>
            <a:ext cx="2951518" cy="363232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0493-93ED-45ED-9A74-5DE91C68B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-36932"/>
            <a:ext cx="9577597" cy="1110780"/>
          </a:xfrm>
        </p:spPr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502277" y="1378223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bg1"/>
                </a:solidFill>
                <a:effectLst/>
              </a:rPr>
              <a:t>//TODO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lang="en-US" sz="2800" i="1" dirty="0">
                <a:solidFill>
                  <a:schemeClr val="tx2"/>
                </a:solidFill>
                <a:effectLst/>
              </a:rPr>
              <a:t>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>
              <a:buClrTx/>
              <a:buSzTx/>
            </a:pPr>
            <a:r>
              <a:rPr lang="en-US" sz="2800" i="1" noProof="0" dirty="0">
                <a:solidFill>
                  <a:schemeClr val="bg1"/>
                </a:solidFill>
                <a:effectLst/>
                <a:cs typeface="+mn-cs"/>
              </a:rPr>
              <a:t>// TODO</a:t>
            </a:r>
            <a:r>
              <a:rPr lang="en-US" sz="2800" i="1" noProof="0" dirty="0">
                <a:solidFill>
                  <a:srgbClr val="234465"/>
                </a:solidFill>
                <a:effectLst/>
                <a:cs typeface="+mn-cs"/>
              </a:rPr>
              <a:t>: Print the even numbers</a:t>
            </a:r>
            <a:endParaRPr lang="en-US" sz="2800" dirty="0">
              <a:solidFill>
                <a:srgbClr val="234465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//TODO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lang="en-US" sz="2800" i="1" dirty="0">
                <a:solidFill>
                  <a:schemeClr val="tx2"/>
                </a:solidFill>
                <a:effectLst/>
              </a:rPr>
              <a:t>Print the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3532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521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4484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76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C211-BE2F-437D-89FF-FE00808413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990600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we can </a:t>
            </a:r>
            <a:r>
              <a:rPr lang="en-US"/>
              <a:t>create </a:t>
            </a:r>
            <a:r>
              <a:rPr lang="en-US" smtClean="0"/>
              <a:t>functions analogical </a:t>
            </a:r>
            <a:r>
              <a:rPr lang="en-US" dirty="0"/>
              <a:t>to </a:t>
            </a:r>
            <a:r>
              <a:rPr lang="en-US"/>
              <a:t>mathematical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92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Intger&gt; func = x -&gt; x*x;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727" y="3937290"/>
            <a:ext cx="2414543" cy="666254"/>
          </a:xfrm>
          <a:prstGeom prst="wedgeRoundRectCallout">
            <a:avLst>
              <a:gd name="adj1" fmla="val 68136"/>
              <a:gd name="adj2" fmla="val 564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07" y="5458333"/>
            <a:ext cx="2228850" cy="666254"/>
          </a:xfrm>
          <a:prstGeom prst="wedgeRoundRectCallout">
            <a:avLst>
              <a:gd name="adj1" fmla="val 62278"/>
              <a:gd name="adj2" fmla="val -57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493" y="5447976"/>
            <a:ext cx="1485900" cy="666254"/>
          </a:xfrm>
          <a:prstGeom prst="wedgeRoundRectCallout">
            <a:avLst>
              <a:gd name="adj1" fmla="val 70608"/>
              <a:gd name="adj2" fmla="val -537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922467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930" y="3928162"/>
            <a:ext cx="3089307" cy="684510"/>
          </a:xfrm>
          <a:prstGeom prst="wedgeRoundRectCallout">
            <a:avLst>
              <a:gd name="adj1" fmla="val 41466"/>
              <a:gd name="adj2" fmla="val 815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93" y="3581400"/>
            <a:ext cx="2986019" cy="989906"/>
          </a:xfrm>
          <a:prstGeom prst="wedgeRoundRectCallout">
            <a:avLst>
              <a:gd name="adj1" fmla="val -37734"/>
              <a:gd name="adj2" fmla="val 747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0190" y="2048498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1313" y="3185462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0454-6970-47C2-BF0E-0DDC6DA6BB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and returns 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507445"/>
            <a:ext cx="5562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725210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37518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A5BDB-B78C-4F5F-92CE-FB16DAC75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688374" y="4412851"/>
            <a:ext cx="1110779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008314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92" y="1537144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5201984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C426D-7FD0-4F92-9B70-A0B84FA9B8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8A2530-8EFF-48FE-B3A7-FF983E81FB7C}"/>
              </a:ext>
            </a:extLst>
          </p:cNvPr>
          <p:cNvSpPr txBox="1">
            <a:spLocks/>
          </p:cNvSpPr>
          <p:nvPr/>
        </p:nvSpPr>
        <p:spPr>
          <a:xfrm>
            <a:off x="188815" y="1151121"/>
            <a:ext cx="12230197" cy="53160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bg1"/>
                </a:solidFill>
                <a:effectLst/>
              </a:rPr>
              <a:t>//TODO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: Read input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if (input.length &lt; 2)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System.out.println("Count = " + input.length);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System.out.println("Sum = " + input[0]);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else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Function&lt;String, Integer&gt; parser = x-&gt;Integer.parseInt(x);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int sum = 0;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for (String s : input)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sum +=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parser.apply</a:t>
            </a:r>
            <a:r>
              <a:rPr lang="en-US" sz="2800" dirty="0">
                <a:solidFill>
                  <a:schemeClr val="tx1"/>
                </a:solidFill>
                <a:effectLst/>
              </a:rPr>
              <a:t>(s);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//TODO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: Print output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5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370012" y="50761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065212" y="57912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371600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9C7D-79FB-4721-A4B4-5A30459DA7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.accept()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5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99176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System.out.println(message);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6482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7ED1C-4FAD-4911-A098-A907C17F4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73" y="1790136"/>
            <a:ext cx="1583438" cy="15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DA2F-A987-4504-83BD-0EE48346B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6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17" y="1813533"/>
            <a:ext cx="6798595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rnd.nextInt(51);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9" y="4189172"/>
            <a:ext cx="8412413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-&gt;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Random().nextInt(51);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generateRandomInt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395C8B-18C9-45A9-B226-BA7DE943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2003540"/>
            <a:ext cx="3716537" cy="12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C0D9-C6B5-42AB-B52B-E1A25A07A8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We 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//true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143D1-90BE-4DD9-9C0D-E595D10000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36" y="1452416"/>
            <a:ext cx="2176476" cy="21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</a:t>
            </a:r>
            <a:r>
              <a:rPr lang="en-US" sz="8800" b="1" u="sng" smtClean="0">
                <a:solidFill>
                  <a:schemeClr val="bg1"/>
                </a:solidFill>
              </a:rPr>
              <a:t>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#java-fund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F649-60E2-4F42-A3A4-39EA375C6C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92" y="4947567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146" y="4947567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639430" y="54300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05" y="1520151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07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D688-507A-42E0-8889-6B7B2A26C4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57AA0-5345-4086-9D5A-80566B515F5F}"/>
              </a:ext>
            </a:extLst>
          </p:cNvPr>
          <p:cNvSpPr txBox="1">
            <a:spLocks/>
          </p:cNvSpPr>
          <p:nvPr/>
        </p:nvSpPr>
        <p:spPr>
          <a:xfrm>
            <a:off x="417513" y="1363235"/>
            <a:ext cx="11353799" cy="48851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bg1"/>
                </a:solidFill>
                <a:effectLst/>
              </a:rPr>
              <a:t>//TODO: Read text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Predicate&lt;String&gt; checkerUpperCase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s -&gt; s.charAt(0) == s.toUpperCase().charAt(0);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ArrayList&lt;String&gt; result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textAsList.length; i++)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(checkerUpperCase</a:t>
            </a:r>
            <a:r>
              <a:rPr lang="en-US" sz="2800" dirty="0">
                <a:solidFill>
                  <a:schemeClr val="bg1"/>
                </a:solidFill>
                <a:effectLst/>
              </a:rPr>
              <a:t>.test(textAsList[i])</a:t>
            </a:r>
            <a:r>
              <a:rPr lang="en-US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result.add(textAsList[i]);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i="1" dirty="0">
                <a:solidFill>
                  <a:schemeClr val="bg1"/>
                </a:solidFill>
                <a:effectLst/>
              </a:rPr>
              <a:t>//TODO: Print results</a:t>
            </a:r>
          </a:p>
        </p:txBody>
      </p:sp>
    </p:spTree>
    <p:extLst>
      <p:ext uri="{BB962C8B-B14F-4D97-AF65-F5344CB8AC3E}">
        <p14:creationId xmlns:p14="http://schemas.microsoft.com/office/powerpoint/2010/main" val="11478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DEB59-990C-40E6-95E5-E2024DE91B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items’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4" y="2889315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2" y="3795743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2588679" y="3673012"/>
            <a:ext cx="842772" cy="12839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1A1FB-DE32-48F4-8F38-85681C9F9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333">
            <a:off x="8812455" y="1210705"/>
            <a:ext cx="3112488" cy="31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D5E8E-4617-49B0-BF5B-849AF9641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5" y="76200"/>
            <a:ext cx="9577597" cy="1110780"/>
          </a:xfrm>
        </p:spPr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511A51-D85D-497C-8F5B-BD265B85C301}"/>
              </a:ext>
            </a:extLst>
          </p:cNvPr>
          <p:cNvSpPr txBox="1">
            <a:spLocks/>
          </p:cNvSpPr>
          <p:nvPr/>
        </p:nvSpPr>
        <p:spPr>
          <a:xfrm>
            <a:off x="455613" y="1300191"/>
            <a:ext cx="11353799" cy="51006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bg1"/>
                </a:solidFill>
                <a:effectLst/>
              </a:rPr>
              <a:t>//TODO: Read input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List&lt;Double&gt; numbers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(String s : input)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numbers.add(Double.parseDouble(s));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050" dirty="0"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effectLst/>
              </a:rPr>
              <a:t>UnaryOperator&lt;Double&gt; addVat = x -&gt; x * 1.2;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System.out.println("Prices with VAT:");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(Double str : numbers)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System.out.println(String.format("%1$.2f",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                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addVat.apply(str)</a:t>
            </a:r>
            <a:r>
              <a:rPr lang="en-US" sz="28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4484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4484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08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3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58A7C-58C7-4C18-8FEF-DAF33C80DE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88815" y="11356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marL="377887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072549"/>
            <a:ext cx="100584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2" y="2598014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Two input parameters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775777"/>
            <a:ext cx="2649956" cy="26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2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4296-69E1-4C25-BD60-2870EBDD9D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4278357" y="4645567"/>
            <a:ext cx="1143239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480" y="5241189"/>
            <a:ext cx="3329783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2B002D-EDDE-4294-8C7B-69293A6B78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13" y="1758196"/>
            <a:ext cx="1968471" cy="19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9751E-4FF3-475B-84B8-E91350100D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16C2E9-06DE-4DD6-9ED5-943DE94DE985}"/>
              </a:ext>
            </a:extLst>
          </p:cNvPr>
          <p:cNvSpPr txBox="1">
            <a:spLocks/>
          </p:cNvSpPr>
          <p:nvPr/>
        </p:nvSpPr>
        <p:spPr>
          <a:xfrm>
            <a:off x="417512" y="1450474"/>
            <a:ext cx="11353799" cy="494672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i="1" dirty="0">
                <a:solidFill>
                  <a:schemeClr val="bg1"/>
                </a:solidFill>
                <a:effectLst/>
              </a:rPr>
              <a:t>//TODO: </a:t>
            </a:r>
            <a:r>
              <a:rPr lang="en-US" sz="2400" i="1">
                <a:solidFill>
                  <a:schemeClr val="bg1"/>
                </a:solidFill>
                <a:effectLst/>
              </a:rPr>
              <a:t>Read </a:t>
            </a:r>
            <a:r>
              <a:rPr lang="en-US" sz="2400" i="1" smtClean="0">
                <a:solidFill>
                  <a:schemeClr val="bg1"/>
                </a:solidFill>
                <a:effectLst/>
              </a:rPr>
              <a:t>input</a:t>
            </a:r>
          </a:p>
          <a:p>
            <a:r>
              <a:rPr lang="en-US" sz="2400" smtClean="0">
                <a:solidFill>
                  <a:schemeClr val="tx1"/>
                </a:solidFill>
                <a:effectLst/>
              </a:rPr>
              <a:t>if (input.length &lt; 2) {</a:t>
            </a:r>
          </a:p>
          <a:p>
            <a:r>
              <a:rPr lang="en-US" sz="2400" smtClean="0">
                <a:solidFill>
                  <a:schemeClr val="tx1"/>
                </a:solidFill>
                <a:effectLst/>
              </a:rPr>
              <a:t>   </a:t>
            </a:r>
            <a:r>
              <a:rPr lang="en-US" sz="2400" dirty="0">
                <a:solidFill>
                  <a:schemeClr val="tx1"/>
                </a:solidFill>
                <a:effectLst/>
              </a:rPr>
              <a:t>System.out.println("Count = " + input.length);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System.out.println("Sum = " + input[0]);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 else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   </a:t>
            </a:r>
            <a:r>
              <a:rPr lang="en-US" sz="2400" dirty="0">
                <a:solidFill>
                  <a:schemeClr val="bg1"/>
                </a:solidFill>
                <a:effectLst/>
              </a:rPr>
              <a:t>BiFunction&lt;String, String, Integer&gt;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parser =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(x, y) -&gt; Integer.parseInt(x) + Integer.parseInt(y);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int sum = 0;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for (int i = 0; i &lt; input.length - 1; i += 2)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sum += parser</a:t>
            </a:r>
            <a:r>
              <a:rPr lang="en-US" sz="2400" dirty="0">
                <a:solidFill>
                  <a:schemeClr val="bg1"/>
                </a:solidFill>
                <a:effectLst/>
              </a:rPr>
              <a:t>.apply</a:t>
            </a:r>
            <a:r>
              <a:rPr lang="en-US" sz="2400" dirty="0">
                <a:solidFill>
                  <a:schemeClr val="tx1"/>
                </a:solidFill>
                <a:effectLst/>
              </a:rPr>
              <a:t>(input[i], input[i + 1]);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2400" i="1" dirty="0">
                <a:solidFill>
                  <a:schemeClr val="bg1"/>
                </a:solidFill>
                <a:effectLst/>
              </a:rPr>
              <a:t>//TODO: Read input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23186-FCE3-4688-B99F-1933D9189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24" y="1905000"/>
            <a:ext cx="8223988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operation(int number,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24" y="4147673"/>
            <a:ext cx="685238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//b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//c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//d = 1</a:t>
            </a:r>
          </a:p>
        </p:txBody>
      </p:sp>
    </p:spTree>
    <p:extLst>
      <p:ext uri="{BB962C8B-B14F-4D97-AF65-F5344CB8AC3E}">
        <p14:creationId xmlns:p14="http://schemas.microsoft.com/office/powerpoint/2010/main" val="3100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6E66B-FD2F-4333-BC84-506357A2B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659847"/>
              </p:ext>
            </p:extLst>
          </p:nvPr>
        </p:nvGraphicFramePr>
        <p:xfrm>
          <a:off x="912812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6523" y="5369859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899448"/>
              </p:ext>
            </p:extLst>
          </p:nvPr>
        </p:nvGraphicFramePr>
        <p:xfrm>
          <a:off x="8740142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0813" y="4884787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2715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12" y="1371603"/>
            <a:ext cx="8180332" cy="4795935"/>
          </a:xfrm>
        </p:spPr>
        <p:txBody>
          <a:bodyPr>
            <a:normAutofit fontScale="92500" lnSpcReduction="2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a </a:t>
            </a:r>
            <a:r>
              <a:rPr lang="en-US" b="1" dirty="0">
                <a:solidFill>
                  <a:srgbClr val="234465"/>
                </a:solidFill>
              </a:rPr>
              <a:t>Function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endParaRPr lang="en-US" b="1" dirty="0">
              <a:solidFill>
                <a:schemeClr val="bg1"/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Other Function Types</a:t>
            </a:r>
            <a:endParaRPr lang="bg-BG" dirty="0"/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endParaRPr lang="en-US" b="1" dirty="0">
              <a:solidFill>
                <a:schemeClr val="bg1"/>
              </a:solidFill>
            </a:endParaRP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BiFunction&lt;T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U, R&gt;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Passing Functions to Methods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8B45C-2ECB-4B22-9712-942AB455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572000"/>
            <a:ext cx="1452538" cy="1448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524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E77A3-522A-4AB3-9F28-64DF29EC9B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0D393-F1E2-4DE0-B8C4-840ECC4861AA}"/>
              </a:ext>
            </a:extLst>
          </p:cNvPr>
          <p:cNvSpPr txBox="1">
            <a:spLocks/>
          </p:cNvSpPr>
          <p:nvPr/>
        </p:nvSpPr>
        <p:spPr>
          <a:xfrm>
            <a:off x="417513" y="1600200"/>
            <a:ext cx="11468099" cy="359250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bg1"/>
                </a:solidFill>
                <a:effectLst/>
              </a:rPr>
              <a:t>//TODO: Read info from the console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Predicate&lt;Integer&gt; </a:t>
            </a:r>
            <a:r>
              <a:rPr lang="en-US" sz="2800" dirty="0">
                <a:solidFill>
                  <a:schemeClr val="tx1"/>
                </a:solidFill>
                <a:effectLst/>
              </a:rPr>
              <a:t>tester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</a:t>
            </a:r>
            <a:r>
              <a:rPr lang="en-US" sz="2800" dirty="0">
                <a:solidFill>
                  <a:schemeClr val="bg1"/>
                </a:solidFill>
                <a:effectLst/>
              </a:rPr>
              <a:t> createTester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condition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Consumer&lt;Map.Entry&lt;String, Integer&gt;&gt; printer </a:t>
            </a:r>
            <a:r>
              <a:rPr lang="en-US" sz="2800" dirty="0">
                <a:solidFill>
                  <a:schemeClr val="tx1"/>
                </a:solidFill>
                <a:effectLst/>
              </a:rPr>
              <a:t>=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800" dirty="0">
                <a:effectLst/>
              </a:rPr>
              <a:t>                            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createPrinter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format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printFilteredStudent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people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2800" dirty="0">
                <a:solidFill>
                  <a:schemeClr val="tx1"/>
                </a:solidFill>
                <a:effectLst/>
              </a:rPr>
              <a:t>tester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, </a:t>
            </a:r>
            <a:r>
              <a:rPr lang="en-US" sz="2800" dirty="0">
                <a:solidFill>
                  <a:schemeClr val="tx1"/>
                </a:solidFill>
                <a:effectLst/>
              </a:rPr>
              <a:t>printer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08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06722-8DC8-4EDA-BAA8-E74B8D3EA9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692ED-122A-45FF-BA49-719343B43AC2}"/>
              </a:ext>
            </a:extLst>
          </p:cNvPr>
          <p:cNvSpPr txBox="1">
            <a:spLocks/>
          </p:cNvSpPr>
          <p:nvPr/>
        </p:nvSpPr>
        <p:spPr>
          <a:xfrm>
            <a:off x="360362" y="1265808"/>
            <a:ext cx="11468099" cy="53468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static </a:t>
            </a:r>
            <a:r>
              <a:rPr lang="en-US" sz="2600" dirty="0">
                <a:solidFill>
                  <a:schemeClr val="bg1"/>
                </a:solidFill>
                <a:effectLst/>
              </a:rPr>
              <a:t>Consumer&lt;Map.Entry&lt;String,Integer&gt;&gt; </a:t>
            </a:r>
            <a:r>
              <a:rPr lang="en-US" sz="2600" dirty="0">
                <a:solidFill>
                  <a:schemeClr val="tx1"/>
                </a:solidFill>
                <a:effectLst/>
              </a:rPr>
              <a:t>createPrinter(String format) 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switch (format</a:t>
            </a:r>
            <a:r>
              <a:rPr lang="en-US" sz="2600">
                <a:solidFill>
                  <a:schemeClr val="tx1"/>
                </a:solidFill>
                <a:effectLst/>
              </a:rPr>
              <a:t>) </a:t>
            </a:r>
            <a:r>
              <a:rPr lang="en-US" sz="2600" smtClean="0">
                <a:solidFill>
                  <a:schemeClr val="tx1"/>
                </a:solidFill>
                <a:effectLst/>
              </a:rPr>
              <a:t>{ 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case "name age":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return </a:t>
            </a:r>
            <a:r>
              <a:rPr lang="en-US" sz="2600" dirty="0">
                <a:solidFill>
                  <a:schemeClr val="bg1"/>
                </a:solidFill>
                <a:effectLst/>
              </a:rPr>
              <a:t>person -&gt; System.out.printf("%s - %d%n", person.getKey(), person.getValue());</a:t>
            </a:r>
          </a:p>
          <a:p>
            <a:r>
              <a:rPr lang="en-US" sz="2600" smtClean="0">
                <a:solidFill>
                  <a:schemeClr val="tx1"/>
                </a:solidFill>
                <a:effectLst/>
              </a:rPr>
              <a:t>}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static </a:t>
            </a:r>
            <a:r>
              <a:rPr lang="en-US" sz="2600" dirty="0">
                <a:solidFill>
                  <a:schemeClr val="bg1"/>
                </a:solidFill>
                <a:effectLst/>
              </a:rPr>
              <a:t>Predicate&lt;Integer&gt; </a:t>
            </a:r>
            <a:r>
              <a:rPr lang="en-US" sz="2600" dirty="0">
                <a:solidFill>
                  <a:schemeClr val="tx1"/>
                </a:solidFill>
                <a:effectLst/>
              </a:rPr>
              <a:t>createTester(String condition, Integer age</a:t>
            </a:r>
            <a:r>
              <a:rPr lang="en-US" sz="2600">
                <a:solidFill>
                  <a:schemeClr val="tx1"/>
                </a:solidFill>
                <a:effectLst/>
              </a:rPr>
              <a:t>) </a:t>
            </a:r>
            <a:r>
              <a:rPr lang="en-US" sz="2600" smtClean="0">
                <a:solidFill>
                  <a:schemeClr val="tx1"/>
                </a:solidFill>
                <a:effectLst/>
              </a:rPr>
              <a:t>{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switch (condition) 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case "younger":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return </a:t>
            </a:r>
            <a:r>
              <a:rPr lang="en-US" sz="2600" dirty="0">
                <a:solidFill>
                  <a:schemeClr val="bg1"/>
                </a:solidFill>
                <a:effectLst/>
              </a:rPr>
              <a:t>x -&gt; x &lt;= </a:t>
            </a:r>
            <a:r>
              <a:rPr lang="en-US" sz="2600">
                <a:solidFill>
                  <a:schemeClr val="bg1"/>
                </a:solidFill>
                <a:effectLst/>
              </a:rPr>
              <a:t>age</a:t>
            </a:r>
            <a:r>
              <a:rPr lang="en-US" sz="260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>
                <a:solidFill>
                  <a:schemeClr val="tx1"/>
                </a:solidFill>
                <a:effectLst/>
              </a:rPr>
              <a:t>}</a:t>
            </a:r>
            <a:endParaRPr lang="en-US" sz="26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9A22654-6883-45EF-8AD7-54DA87A4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5029200"/>
            <a:ext cx="2895600" cy="781368"/>
          </a:xfrm>
          <a:prstGeom prst="wedgeRoundRectCallout">
            <a:avLst>
              <a:gd name="adj1" fmla="val -59757"/>
              <a:gd name="adj2" fmla="val 461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Add more cases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DB3EF-C691-45DC-850D-4D02CF0C7B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C8537-9E70-4310-B074-AAE1FFA1E5EF}"/>
              </a:ext>
            </a:extLst>
          </p:cNvPr>
          <p:cNvSpPr txBox="1">
            <a:spLocks/>
          </p:cNvSpPr>
          <p:nvPr/>
        </p:nvSpPr>
        <p:spPr>
          <a:xfrm>
            <a:off x="379412" y="1413866"/>
            <a:ext cx="11468099" cy="53160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static void printFilteredStudent(</a:t>
            </a:r>
          </a:p>
          <a:p>
            <a:r>
              <a:rPr lang="en-US" sz="2800" dirty="0">
                <a:effectLst/>
              </a:rPr>
              <a:t>  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LinkedHashMap&lt;String, Integer&gt; people,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  Predicate&lt;Integer&gt; tester,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  Consumer&lt;Map.Entry&lt;String, Integer&gt;&gt; printer</a:t>
            </a:r>
            <a:r>
              <a:rPr lang="en-US" sz="2800" dirty="0">
                <a:solidFill>
                  <a:schemeClr val="tx1"/>
                </a:solidFill>
                <a:effectLst/>
              </a:rPr>
              <a:t>) {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for (Map.Entry&lt;String, Integer&gt; person : people.entrySet())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if (tester</a:t>
            </a:r>
            <a:r>
              <a:rPr lang="en-US" sz="2800" dirty="0">
                <a:solidFill>
                  <a:schemeClr val="bg1"/>
                </a:solidFill>
                <a:effectLst/>
              </a:rPr>
              <a:t>.test</a:t>
            </a:r>
            <a:r>
              <a:rPr lang="en-US" sz="2800" dirty="0">
                <a:solidFill>
                  <a:schemeClr val="tx1"/>
                </a:solidFill>
                <a:effectLst/>
              </a:rPr>
              <a:t>(people.get(person.getKey())))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printer</a:t>
            </a:r>
            <a:r>
              <a:rPr lang="en-US" sz="2800" dirty="0">
                <a:solidFill>
                  <a:schemeClr val="bg1"/>
                </a:solidFill>
                <a:effectLst/>
              </a:rPr>
              <a:t>.accept</a:t>
            </a:r>
            <a:r>
              <a:rPr lang="en-US" sz="28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1715-1628-43F0-8087-BD82A51B36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89849-D865-49DE-AC0B-346A8BC8C0E7}"/>
              </a:ext>
            </a:extLst>
          </p:cNvPr>
          <p:cNvSpPr txBox="1">
            <a:spLocks/>
          </p:cNvSpPr>
          <p:nvPr/>
        </p:nvSpPr>
        <p:spPr>
          <a:xfrm>
            <a:off x="188815" y="993962"/>
            <a:ext cx="115427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anonymous methods 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gets no parameters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evaluates a condition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 </a:t>
            </a:r>
          </a:p>
          <a:p>
            <a:pPr marL="0" indent="0">
              <a:lnSpc>
                <a:spcPct val="95000"/>
              </a:lnSpc>
              <a:buClr>
                <a:schemeClr val="tx1"/>
              </a:buClr>
              <a:buNone/>
            </a:pPr>
            <a:r>
              <a:rPr lang="en-US" dirty="0"/>
              <a:t>    that returns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 type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BiFunction&lt;T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U, R&gt;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accepts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/>
              <a:t>     two parameters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can be passed like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to methods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E3C52A1-8193-4496-962E-7401F6B1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222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23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934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6F1DB-0B2C-4A53-B29B-F00E51E9D8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7DCA41-DC86-4F83-9F31-9673E51E1C1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85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1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837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480088"/>
              </p:ext>
            </p:extLst>
          </p:nvPr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537835" y="4270512"/>
            <a:ext cx="5708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 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5612" y="867744"/>
            <a:ext cx="3657600" cy="355185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EEBE9B7-B0A6-48E6-90D3-7FE0FCD4BB1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614363" y="4705350"/>
            <a:ext cx="10960100" cy="76835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1149E-A2FD-4977-BC13-BEFB689929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0412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Lambda expression - </a:t>
            </a:r>
            <a:r>
              <a:rPr lang="en-US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parameters and a body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latin typeface="Consolas" pitchFamily="49" charset="0"/>
              </a:rPr>
              <a:t>-&gt;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400" dirty="0"/>
              <a:t>Read as "</a:t>
            </a:r>
            <a:r>
              <a:rPr lang="en-US" sz="3400" b="1" dirty="0">
                <a:solidFill>
                  <a:schemeClr val="bg1"/>
                </a:solidFill>
              </a:rPr>
              <a:t>goes to</a:t>
            </a:r>
            <a:r>
              <a:rPr lang="en-US" sz="3400" dirty="0"/>
              <a:t>"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27774" y="3180343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4800" b="1" cap="none" spc="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parameters</a:t>
            </a:r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4800" b="1" cap="none" spc="0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2413258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rgbClr val="234465">
              <a:alpha val="94902"/>
            </a:srgbClr>
          </a:solidFill>
          <a:ln w="28575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0FA51-E458-4AA1-B2BB-8D9A3B341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0412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761384E-87F4-47E0-BFAA-FFA593E3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64509"/>
            <a:ext cx="7696199" cy="5447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C42860-62CE-4D45-BA0E-B8F1C3DD1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713035"/>
            <a:ext cx="8991600" cy="5447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msg -&gt; System.out.println(msg); 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5352340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412" y="2590783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rgbClr val="234465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590783"/>
            <a:ext cx="4457700" cy="1057846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rgbClr val="23446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()</a:t>
            </a:r>
          </a:p>
        </p:txBody>
      </p:sp>
    </p:spTree>
    <p:extLst>
      <p:ext uri="{BB962C8B-B14F-4D97-AF65-F5344CB8AC3E}">
        <p14:creationId xmlns:p14="http://schemas.microsoft.com/office/powerpoint/2010/main" val="22889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CAE7-14C3-4EB5-9EAA-5BFEEFEFA4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0412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Zero</a:t>
            </a:r>
            <a:r>
              <a:rPr lang="en-US" sz="36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parameters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75" y="26670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75" y="4789235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– x) * z; }</a:t>
            </a:r>
          </a:p>
        </p:txBody>
      </p:sp>
    </p:spTree>
    <p:extLst>
      <p:ext uri="{BB962C8B-B14F-4D97-AF65-F5344CB8AC3E}">
        <p14:creationId xmlns:p14="http://schemas.microsoft.com/office/powerpoint/2010/main" val="26743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FFC48-217C-4680-9B72-6A1F854498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710" y="2007649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139" y="3674716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0440" y="2835118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rgbClr val="23446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139" y="533478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5008" y="4495865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4610758"/>
            <a:ext cx="1940859" cy="1940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46" y="4152267"/>
            <a:ext cx="2357661" cy="23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1608</Words>
  <Application>Microsoft Office PowerPoint</Application>
  <PresentationFormat>Custom</PresentationFormat>
  <Paragraphs>387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2_SoftUni3_1</vt:lpstr>
      <vt:lpstr>Functional Programming </vt:lpstr>
      <vt:lpstr>Questions?</vt:lpstr>
      <vt:lpstr>Table of Contents</vt:lpstr>
      <vt:lpstr>What is a Function?</vt:lpstr>
      <vt:lpstr>PowerPoint Presentation</vt:lpstr>
      <vt:lpstr>Lambda Expressions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2019-01-28T11:45:18Z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