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85" r:id="rId3"/>
    <p:sldMasterId id="2147483702" r:id="rId4"/>
    <p:sldMasterId id="2147483715" r:id="rId5"/>
  </p:sldMasterIdLst>
  <p:notesMasterIdLst>
    <p:notesMasterId r:id="rId48"/>
  </p:notesMasterIdLst>
  <p:handoutMasterIdLst>
    <p:handoutMasterId r:id="rId49"/>
  </p:handoutMasterIdLst>
  <p:sldIdLst>
    <p:sldId id="394" r:id="rId6"/>
    <p:sldId id="395" r:id="rId7"/>
    <p:sldId id="551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8" r:id="rId17"/>
    <p:sldId id="519" r:id="rId18"/>
    <p:sldId id="520" r:id="rId19"/>
    <p:sldId id="523" r:id="rId20"/>
    <p:sldId id="549" r:id="rId21"/>
    <p:sldId id="501" r:id="rId22"/>
    <p:sldId id="502" r:id="rId23"/>
    <p:sldId id="550" r:id="rId24"/>
    <p:sldId id="521" r:id="rId25"/>
    <p:sldId id="522" r:id="rId26"/>
    <p:sldId id="552" r:id="rId27"/>
    <p:sldId id="553" r:id="rId28"/>
    <p:sldId id="503" r:id="rId29"/>
    <p:sldId id="509" r:id="rId30"/>
    <p:sldId id="505" r:id="rId31"/>
    <p:sldId id="504" r:id="rId32"/>
    <p:sldId id="554" r:id="rId33"/>
    <p:sldId id="555" r:id="rId34"/>
    <p:sldId id="489" r:id="rId35"/>
    <p:sldId id="562" r:id="rId36"/>
    <p:sldId id="510" r:id="rId37"/>
    <p:sldId id="513" r:id="rId38"/>
    <p:sldId id="516" r:id="rId39"/>
    <p:sldId id="517" r:id="rId40"/>
    <p:sldId id="518" r:id="rId41"/>
    <p:sldId id="556" r:id="rId42"/>
    <p:sldId id="557" r:id="rId43"/>
    <p:sldId id="558" r:id="rId44"/>
    <p:sldId id="559" r:id="rId45"/>
    <p:sldId id="560" r:id="rId46"/>
    <p:sldId id="561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663606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88610" autoAdjust="0"/>
  </p:normalViewPr>
  <p:slideViewPr>
    <p:cSldViewPr>
      <p:cViewPr varScale="1">
        <p:scale>
          <a:sx n="71" d="100"/>
          <a:sy n="71" d="100"/>
        </p:scale>
        <p:origin x="96" y="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021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09834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692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1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29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30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4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67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639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40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2050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3715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609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68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7426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59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62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19308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47310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3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5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6" Type="http://schemas.openxmlformats.org/officeDocument/2006/relationships/image" Target="../media/image3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7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36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0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44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6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0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09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17212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0191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4639D-1815-4484-BAA7-FB231BCD28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78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73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2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68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0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6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5135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875653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8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8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01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5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1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9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7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3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8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7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75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50982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52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5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38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7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7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4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2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8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14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1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17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4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2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8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74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8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74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44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7#0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7#0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7#1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7#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7#2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7#2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7#2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7#2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3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6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7.png"/><Relationship Id="rId10" Type="http://schemas.openxmlformats.org/officeDocument/2006/relationships/image" Target="../media/image7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75.png"/><Relationship Id="rId27" Type="http://schemas.openxmlformats.org/officeDocument/2006/relationships/hyperlink" Target="http://smartit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8.jpeg"/><Relationship Id="rId7" Type="http://schemas.openxmlformats.org/officeDocument/2006/relationships/image" Target="../media/image8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1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Classes, Fields, Constructors, </a:t>
            </a:r>
            <a:r>
              <a:rPr lang="en-US" smtClean="0"/>
              <a:t>Methods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2260600"/>
            <a:ext cx="3276600" cy="3276600"/>
          </a:xfrm>
          <a:prstGeom prst="rect">
            <a:avLst/>
          </a:prstGeom>
        </p:spPr>
      </p:pic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09744"/>
            <a:ext cx="2951518" cy="395548"/>
          </a:xfrm>
        </p:spPr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34540"/>
            <a:ext cx="2951518" cy="363232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67791"/>
            <a:ext cx="2951518" cy="52481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1046"/>
            <a:ext cx="2951518" cy="460181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Classes provide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</a:t>
            </a: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describing and creating objects</a:t>
            </a:r>
          </a:p>
          <a:p>
            <a:pPr marL="456915" marR="0" lvl="0" indent="-456915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4696388" y="5517118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989012" y="5369572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Dice (Class)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6704012" y="5369572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D6 Dice (Object)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93812" y="2831928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909219" y="2858311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154" y="3120104"/>
            <a:ext cx="1690892" cy="15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664" y="1261979"/>
            <a:ext cx="2760313" cy="27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4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Fields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398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5185" y="1980796"/>
            <a:ext cx="6415277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class </a:t>
            </a:r>
            <a:r>
              <a:rPr lang="en-US" smtClean="0">
                <a:solidFill>
                  <a:srgbClr val="234465"/>
                </a:solidFill>
              </a:rPr>
              <a:t>Car</a:t>
            </a:r>
            <a:r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{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r>
              <a:rPr lang="en-US" sz="24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</a:rPr>
              <a:t>private</a:t>
            </a:r>
            <a:r>
              <a:rPr lang="en-US" sz="2400" smtClean="0">
                <a:solidFill>
                  <a:schemeClr val="bg1"/>
                </a:solidFill>
              </a:rPr>
              <a:t> String </a:t>
            </a:r>
            <a:r>
              <a:rPr lang="en-US" sz="2400" smtClean="0">
                <a:solidFill>
                  <a:schemeClr val="tx1"/>
                </a:solidFill>
              </a:rPr>
              <a:t>make;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 </a:t>
            </a:r>
            <a:r>
              <a:rPr lang="en-US" sz="2400" smtClean="0">
                <a:solidFill>
                  <a:schemeClr val="tx1"/>
                </a:solidFill>
              </a:rPr>
              <a:t>private</a:t>
            </a:r>
            <a:r>
              <a:rPr lang="en-US" sz="2400" smtClean="0">
                <a:solidFill>
                  <a:schemeClr val="bg1"/>
                </a:solidFill>
              </a:rPr>
              <a:t> int </a:t>
            </a:r>
            <a:r>
              <a:rPr lang="en-US" sz="2400" smtClean="0">
                <a:solidFill>
                  <a:schemeClr val="tx1"/>
                </a:solidFill>
              </a:rPr>
              <a:t>year;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 smtClean="0">
                <a:solidFill>
                  <a:schemeClr val="tx1"/>
                </a:solidFill>
              </a:rPr>
              <a:t>  public</a:t>
            </a:r>
            <a:r>
              <a:rPr lang="en-US" sz="2400" smtClean="0">
                <a:solidFill>
                  <a:schemeClr val="bg1"/>
                </a:solidFill>
              </a:rPr>
              <a:t> Person </a:t>
            </a:r>
            <a:r>
              <a:rPr lang="en-US" sz="2400">
                <a:solidFill>
                  <a:schemeClr val="tx1"/>
                </a:solidFill>
              </a:rPr>
              <a:t>owner;</a:t>
            </a:r>
          </a:p>
          <a:p>
            <a:r>
              <a:rPr lang="en-US" sz="2400">
                <a:solidFill>
                  <a:schemeClr val="tx2"/>
                </a:solidFill>
              </a:rPr>
              <a:t>  </a:t>
            </a:r>
            <a:r>
              <a:rPr lang="en-US" sz="2400">
                <a:solidFill>
                  <a:schemeClr val="tx1"/>
                </a:solidFill>
              </a:rPr>
              <a:t>…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70612" y="4775839"/>
            <a:ext cx="2895600" cy="737974"/>
          </a:xfrm>
          <a:prstGeom prst="wedgeRoundRectCallout">
            <a:avLst>
              <a:gd name="adj1" fmla="val -49290"/>
              <a:gd name="adj2" fmla="val -19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Fields can be of </a:t>
            </a:r>
            <a:r>
              <a:rPr kumimoji="0" lang="en-GB" sz="24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any type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1799" y="1141093"/>
            <a:ext cx="10870413" cy="641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8">
                <a:solidFill>
                  <a:srgbClr val="234465"/>
                </a:solidFill>
              </a:rPr>
              <a:t>Class </a:t>
            </a:r>
            <a:r>
              <a:rPr lang="en-US" sz="3398"/>
              <a:t>fields</a:t>
            </a:r>
            <a:r>
              <a:rPr lang="en-US" sz="3398">
                <a:solidFill>
                  <a:srgbClr val="234465"/>
                </a:solidFill>
              </a:rPr>
              <a:t> have </a:t>
            </a:r>
            <a:r>
              <a:rPr lang="en-US" sz="3398" b="1">
                <a:solidFill>
                  <a:schemeClr val="bg1"/>
                </a:solidFill>
              </a:rPr>
              <a:t>access modifiers</a:t>
            </a:r>
            <a:r>
              <a:rPr lang="en-US" sz="3398">
                <a:solidFill>
                  <a:srgbClr val="234465"/>
                </a:solidFill>
              </a:rPr>
              <a:t>, </a:t>
            </a:r>
            <a:r>
              <a:rPr lang="en-US" sz="3398" b="1">
                <a:solidFill>
                  <a:schemeClr val="bg1"/>
                </a:solidFill>
              </a:rPr>
              <a:t>type</a:t>
            </a:r>
            <a:r>
              <a:rPr lang="en-US" sz="3398">
                <a:solidFill>
                  <a:srgbClr val="234465"/>
                </a:solidFill>
              </a:rPr>
              <a:t> and </a:t>
            </a:r>
            <a:r>
              <a:rPr lang="en-US" sz="3398" b="1">
                <a:solidFill>
                  <a:schemeClr val="bg1"/>
                </a:solidFill>
              </a:rPr>
              <a:t>name</a:t>
            </a:r>
            <a:endParaRPr lang="en-US" sz="3398" b="1" dirty="0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865812" y="2085649"/>
            <a:ext cx="992189" cy="469149"/>
          </a:xfrm>
          <a:prstGeom prst="wedgeRoundRectCallout">
            <a:avLst>
              <a:gd name="adj1" fmla="val -74776"/>
              <a:gd name="adj2" fmla="val 70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3190" y="2286000"/>
            <a:ext cx="2281995" cy="633498"/>
          </a:xfrm>
          <a:prstGeom prst="wedgeRoundRectCallout">
            <a:avLst>
              <a:gd name="adj1" fmla="val 65226"/>
              <a:gd name="adj2" fmla="val 31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kumimoji="0" lang="en-GB" sz="2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ccess modifier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04012" y="2919498"/>
            <a:ext cx="992189" cy="469149"/>
          </a:xfrm>
          <a:prstGeom prst="wedgeRoundRectCallout">
            <a:avLst>
              <a:gd name="adj1" fmla="val -68388"/>
              <a:gd name="adj2" fmla="val -45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6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/>
              <a:t>class </a:t>
            </a:r>
            <a:r>
              <a:rPr lang="en-US" b="1" smtClean="0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</a:t>
            </a:r>
            <a:r>
              <a:rPr lang="en-US" smtClean="0"/>
              <a:t>Define Car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6661" y="2375454"/>
            <a:ext cx="4934536" cy="2724382"/>
            <a:chOff x="-330155" y="2077297"/>
            <a:chExt cx="3161616" cy="27243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Car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290150" y="2756946"/>
              <a:ext cx="3121611" cy="12781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+make:String</a:t>
              </a: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+horsePower:int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30155" y="4247807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0375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037902" y="2265539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628790" y="3033181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28790" y="4333243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methods</a:t>
            </a:r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490083" y="2590800"/>
            <a:ext cx="5248128" cy="3352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184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</a:t>
            </a:r>
            <a:r>
              <a:rPr lang="en-US" smtClean="0"/>
              <a:t>Define Car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2286000"/>
            <a:ext cx="10667998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solidFill>
                  <a:schemeClr val="bg1"/>
                </a:solidFill>
                <a:effectLst/>
              </a:rPr>
              <a:t>public </a:t>
            </a:r>
            <a:r>
              <a:rPr lang="en-GB" sz="3600">
                <a:solidFill>
                  <a:schemeClr val="bg1"/>
                </a:solidFill>
                <a:effectLst/>
              </a:rPr>
              <a:t>class </a:t>
            </a:r>
            <a:r>
              <a:rPr lang="en-GB" sz="3600" smtClean="0">
                <a:solidFill>
                  <a:schemeClr val="tx1"/>
                </a:solidFill>
                <a:effectLst/>
              </a:rPr>
              <a:t>Car</a:t>
            </a:r>
            <a:r>
              <a:rPr lang="en-GB" sz="3600" smtClean="0">
                <a:solidFill>
                  <a:schemeClr val="bg1"/>
                </a:solidFill>
                <a:effectLst/>
              </a:rPr>
              <a:t> </a:t>
            </a:r>
            <a:r>
              <a:rPr lang="en-GB" sz="3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600">
                <a:solidFill>
                  <a:schemeClr val="bg1"/>
                </a:solidFill>
                <a:effectLst/>
              </a:rPr>
              <a:t>  </a:t>
            </a:r>
            <a:r>
              <a:rPr lang="en-GB" sz="3600" smtClean="0">
                <a:solidFill>
                  <a:schemeClr val="tx1"/>
                </a:solidFill>
                <a:effectLst/>
              </a:rPr>
              <a:t>String</a:t>
            </a:r>
            <a:r>
              <a:rPr lang="en-GB" sz="3600" smtClean="0">
                <a:solidFill>
                  <a:schemeClr val="bg1"/>
                </a:solidFill>
                <a:effectLst/>
              </a:rPr>
              <a:t> make;</a:t>
            </a:r>
          </a:p>
          <a:p>
            <a:r>
              <a:rPr lang="en-GB" sz="3600" smtClean="0">
                <a:solidFill>
                  <a:schemeClr val="bg1"/>
                </a:solidFill>
                <a:effectLst/>
              </a:rPr>
              <a:t>  </a:t>
            </a:r>
            <a:r>
              <a:rPr lang="en-GB" sz="3600" smtClean="0">
                <a:solidFill>
                  <a:schemeClr val="tx1"/>
                </a:solidFill>
                <a:effectLst/>
              </a:rPr>
              <a:t>String</a:t>
            </a:r>
            <a:r>
              <a:rPr lang="en-GB" sz="3600" smtClean="0">
                <a:solidFill>
                  <a:schemeClr val="bg1"/>
                </a:solidFill>
                <a:effectLst/>
              </a:rPr>
              <a:t> model;</a:t>
            </a:r>
            <a:endParaRPr lang="en-GB" sz="3600" dirty="0">
              <a:solidFill>
                <a:schemeClr val="bg1"/>
              </a:solidFill>
              <a:effectLst/>
            </a:endParaRPr>
          </a:p>
          <a:p>
            <a:r>
              <a:rPr lang="en-GB" sz="3600">
                <a:solidFill>
                  <a:schemeClr val="bg1"/>
                </a:solidFill>
                <a:effectLst/>
              </a:rPr>
              <a:t>  </a:t>
            </a:r>
            <a:r>
              <a:rPr lang="en-GB" sz="3600" smtClean="0">
                <a:solidFill>
                  <a:schemeClr val="tx1"/>
                </a:solidFill>
                <a:effectLst/>
              </a:rPr>
              <a:t>int</a:t>
            </a:r>
            <a:r>
              <a:rPr lang="en-GB" sz="3600" smtClean="0">
                <a:solidFill>
                  <a:schemeClr val="bg1"/>
                </a:solidFill>
                <a:effectLst/>
              </a:rPr>
              <a:t> horsePower;</a:t>
            </a:r>
            <a:endParaRPr lang="en-GB" sz="3600" dirty="0">
              <a:solidFill>
                <a:schemeClr val="bg1"/>
              </a:solidFill>
              <a:effectLst/>
            </a:endParaRP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}</a:t>
            </a:r>
            <a:endParaRPr lang="en-US" sz="36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33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b="1" dirty="0">
                <a:solidFill>
                  <a:schemeClr val="bg1"/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Modifiers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effectLst/>
              </a:rPr>
              <a:t>public </a:t>
            </a:r>
            <a:r>
              <a:rPr lang="en-US" sz="4000">
                <a:solidFill>
                  <a:schemeClr val="bg1"/>
                </a:solidFill>
                <a:effectLst/>
              </a:rPr>
              <a:t>class </a:t>
            </a:r>
            <a:r>
              <a:rPr lang="en-US" sz="4000" smtClean="0">
                <a:solidFill>
                  <a:schemeClr val="tx1"/>
                </a:solidFill>
                <a:effectLst/>
              </a:rPr>
              <a:t>Car </a:t>
            </a:r>
            <a:r>
              <a:rPr lang="en-US" sz="4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4000" dirty="0">
                <a:effectLst/>
              </a:rPr>
              <a:t>  </a:t>
            </a:r>
            <a:r>
              <a:rPr lang="en-US" sz="4000">
                <a:solidFill>
                  <a:schemeClr val="bg1"/>
                </a:solidFill>
                <a:effectLst/>
              </a:rPr>
              <a:t>private </a:t>
            </a:r>
            <a:r>
              <a:rPr lang="en-US" sz="4000" smtClean="0">
                <a:solidFill>
                  <a:schemeClr val="tx1"/>
                </a:solidFill>
                <a:effectLst/>
              </a:rPr>
              <a:t>String make;</a:t>
            </a:r>
            <a:endParaRPr lang="en-US" sz="4000" dirty="0">
              <a:solidFill>
                <a:schemeClr val="tx1"/>
              </a:solidFill>
              <a:effectLst/>
            </a:endParaRPr>
          </a:p>
          <a:p>
            <a:r>
              <a:rPr lang="en-US" sz="4000">
                <a:solidFill>
                  <a:schemeClr val="bg1"/>
                </a:solidFill>
                <a:effectLst/>
              </a:rPr>
              <a:t>  </a:t>
            </a:r>
            <a:r>
              <a:rPr lang="en-US" sz="4000" smtClean="0">
                <a:solidFill>
                  <a:schemeClr val="bg1"/>
                </a:solidFill>
                <a:effectLst/>
              </a:rPr>
              <a:t>private </a:t>
            </a:r>
            <a:r>
              <a:rPr lang="en-US" sz="4000" smtClean="0">
                <a:solidFill>
                  <a:schemeClr val="tx1"/>
                </a:solidFill>
                <a:effectLst/>
              </a:rPr>
              <a:t>String model;</a:t>
            </a:r>
            <a:endParaRPr lang="en-US" sz="4000" dirty="0">
              <a:solidFill>
                <a:schemeClr val="tx1"/>
              </a:solidFill>
              <a:effectLst/>
            </a:endParaRPr>
          </a:p>
          <a:p>
            <a:r>
              <a:rPr lang="en-US" sz="4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3" y="2631463"/>
            <a:ext cx="2738520" cy="525391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modifier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289092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Member modifier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770812" y="3521618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should always be private!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26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Defining a Class Behaviour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12" y="1524000"/>
            <a:ext cx="3164951" cy="22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2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899611"/>
            <a:ext cx="112606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>
                <a:solidFill>
                  <a:schemeClr val="tx2"/>
                </a:solidFill>
                <a:effectLst/>
              </a:rPr>
              <a:t>class </a:t>
            </a:r>
            <a:r>
              <a:rPr lang="en-US" sz="3200" smtClean="0">
                <a:solidFill>
                  <a:schemeClr val="tx2"/>
                </a:solidFill>
                <a:effectLst/>
              </a:rPr>
              <a:t>Car </a:t>
            </a:r>
            <a:r>
              <a:rPr lang="en-US" sz="32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>
                <a:solidFill>
                  <a:schemeClr val="tx2"/>
                </a:solidFill>
                <a:effectLst/>
              </a:rPr>
              <a:t>private </a:t>
            </a:r>
            <a:r>
              <a:rPr lang="en-US" sz="3200" smtClean="0">
                <a:solidFill>
                  <a:schemeClr val="tx2"/>
                </a:solidFill>
                <a:effectLst/>
              </a:rPr>
              <a:t>int horsePower;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  <a:r>
              <a:rPr lang="en-GB" sz="3200">
                <a:solidFill>
                  <a:schemeClr val="bg1"/>
                </a:solidFill>
                <a:effectLst/>
              </a:rPr>
              <a:t>public </a:t>
            </a:r>
            <a:r>
              <a:rPr lang="en-US" sz="3200" smtClean="0">
                <a:solidFill>
                  <a:schemeClr val="bg1"/>
                </a:solidFill>
                <a:effectLst/>
              </a:rPr>
              <a:t>void increaseHP</a:t>
            </a:r>
            <a:r>
              <a:rPr lang="en-US" sz="3200" smtClean="0">
                <a:solidFill>
                  <a:schemeClr val="tx1"/>
                </a:solidFill>
                <a:effectLst/>
              </a:rPr>
              <a:t>(int value)</a:t>
            </a:r>
            <a:r>
              <a:rPr lang="en-US" sz="3200" smtClean="0">
                <a:solidFill>
                  <a:schemeClr val="bg1"/>
                </a:solidFill>
                <a:effectLst/>
              </a:rPr>
              <a:t> </a:t>
            </a:r>
            <a:r>
              <a:rPr lang="en-US" sz="3200" smtClean="0">
                <a:solidFill>
                  <a:schemeClr val="tx2">
                    <a:lumMod val="75000"/>
                  </a:schemeClr>
                </a:solidFill>
                <a:effectLst/>
              </a:rPr>
              <a:t>{</a:t>
            </a:r>
            <a:br>
              <a:rPr lang="en-US" sz="3200" smtClean="0">
                <a:solidFill>
                  <a:schemeClr val="tx2">
                    <a:lumMod val="75000"/>
                  </a:schemeClr>
                </a:solidFill>
                <a:effectLst/>
              </a:rPr>
            </a:br>
            <a:r>
              <a:rPr lang="en-US" sz="3200" smtClean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sz="3200" smtClean="0">
                <a:solidFill>
                  <a:schemeClr val="tx2"/>
                </a:solidFill>
                <a:effectLst/>
              </a:rPr>
              <a:t>horsepower+= value;</a:t>
            </a:r>
            <a:endParaRPr lang="en-US" sz="32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3200" smtClean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3200" smtClean="0">
                <a:solidFill>
                  <a:schemeClr val="tx1"/>
                </a:solidFill>
                <a:effectLst/>
              </a:rPr>
              <a:t>}</a:t>
            </a:r>
            <a:endParaRPr lang="en-US" sz="3200" dirty="0">
              <a:solidFill>
                <a:schemeClr val="tx1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611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mutators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8636" y="1666452"/>
            <a:ext cx="1069377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>
                <a:solidFill>
                  <a:schemeClr val="tx2"/>
                </a:solidFill>
                <a:effectLst/>
              </a:rPr>
              <a:t>class </a:t>
            </a:r>
            <a:r>
              <a:rPr lang="en-US" sz="2800" smtClean="0">
                <a:solidFill>
                  <a:schemeClr val="tx2"/>
                </a:solidFill>
                <a:effectLst/>
              </a:rPr>
              <a:t>Car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private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>
                <a:solidFill>
                  <a:schemeClr val="tx2"/>
                </a:solidFill>
                <a:effectLst/>
              </a:rPr>
              <a:t>int </a:t>
            </a:r>
            <a:r>
              <a:rPr lang="en-US" sz="2800" smtClean="0">
                <a:solidFill>
                  <a:schemeClr val="tx2"/>
                </a:solidFill>
                <a:effectLst/>
              </a:rPr>
              <a:t>horsePower;</a:t>
            </a:r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>
                <a:solidFill>
                  <a:schemeClr val="tx2"/>
                </a:solidFill>
                <a:effectLst/>
              </a:rPr>
              <a:t>int </a:t>
            </a:r>
            <a:r>
              <a:rPr lang="en-US" sz="2800" smtClean="0">
                <a:solidFill>
                  <a:schemeClr val="bg1"/>
                </a:solidFill>
                <a:effectLst/>
              </a:rPr>
              <a:t>getHorsePower()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>
                <a:solidFill>
                  <a:schemeClr val="tx2"/>
                </a:solidFill>
                <a:effectLst/>
              </a:rPr>
              <a:t>return </a:t>
            </a:r>
            <a:r>
              <a:rPr lang="en-US" sz="2800" smtClean="0">
                <a:solidFill>
                  <a:schemeClr val="bg1"/>
                </a:solidFill>
                <a:effectLst/>
              </a:rPr>
              <a:t>this.</a:t>
            </a:r>
            <a:r>
              <a:rPr lang="en-US" sz="2800" smtClean="0">
                <a:solidFill>
                  <a:schemeClr val="tx2"/>
                </a:solidFill>
                <a:effectLst/>
              </a:rPr>
              <a:t>horsePower;</a:t>
            </a:r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smtClean="0">
              <a:solidFill>
                <a:schemeClr val="tx2"/>
              </a:solidFill>
              <a:effectLst/>
            </a:endParaRP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>
                <a:solidFill>
                  <a:schemeClr val="tx2"/>
                </a:solidFill>
                <a:effectLst/>
              </a:rPr>
              <a:t>void </a:t>
            </a:r>
            <a:r>
              <a:rPr lang="en-US" sz="2800" smtClean="0">
                <a:solidFill>
                  <a:schemeClr val="bg1"/>
                </a:solidFill>
                <a:effectLst/>
              </a:rPr>
              <a:t>setHorsePower</a:t>
            </a:r>
            <a:r>
              <a:rPr lang="en-US" sz="2800" smtClean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smtClean="0">
                <a:solidFill>
                  <a:schemeClr val="tx2"/>
                </a:solidFill>
                <a:effectLst/>
              </a:rPr>
              <a:t>int horsePower</a:t>
            </a:r>
            <a:r>
              <a:rPr lang="en-US" sz="2800" smtClean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smtClean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  <a:br>
              <a:rPr lang="en-US" sz="2800" dirty="0">
                <a:solidFill>
                  <a:schemeClr val="tx2"/>
                </a:solidFill>
                <a:effectLst/>
              </a:rPr>
            </a:br>
            <a:r>
              <a:rPr lang="en-US" sz="2800">
                <a:solidFill>
                  <a:schemeClr val="tx2"/>
                </a:solidFill>
                <a:effectLst/>
              </a:rPr>
              <a:t>    </a:t>
            </a:r>
            <a:r>
              <a:rPr lang="en-US" sz="2800" smtClean="0">
                <a:solidFill>
                  <a:schemeClr val="bg1"/>
                </a:solidFill>
                <a:effectLst/>
              </a:rPr>
              <a:t>this.</a:t>
            </a:r>
            <a:r>
              <a:rPr lang="en-US" sz="2800" smtClean="0">
                <a:solidFill>
                  <a:schemeClr val="tx2"/>
                </a:solidFill>
                <a:effectLst/>
              </a:rPr>
              <a:t>horsePower </a:t>
            </a:r>
            <a:r>
              <a:rPr lang="en-US" sz="2800">
                <a:solidFill>
                  <a:schemeClr val="tx2"/>
                </a:solidFill>
                <a:effectLst/>
              </a:rPr>
              <a:t>= </a:t>
            </a:r>
            <a:r>
              <a:rPr lang="en-US" sz="2800" smtClean="0">
                <a:solidFill>
                  <a:schemeClr val="tx2"/>
                </a:solidFill>
                <a:effectLst/>
              </a:rPr>
              <a:t>horsePower;</a:t>
            </a:r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-28588" y="2209800"/>
            <a:ext cx="1301671" cy="935074"/>
          </a:xfrm>
          <a:prstGeom prst="wedgeRoundRectCallout">
            <a:avLst>
              <a:gd name="adj1" fmla="val 58429"/>
              <a:gd name="adj2" fmla="val -28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Field</a:t>
            </a:r>
            <a:r>
              <a:rPr lang="bg-BG" sz="2400" b="1" noProof="1">
                <a:solidFill>
                  <a:schemeClr val="bg2"/>
                </a:solidFill>
                <a:latin typeface="Calibri" panose="020F0502020204030204"/>
              </a:rPr>
              <a:t> </a:t>
            </a:r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is hidden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13612" y="2521009"/>
            <a:ext cx="2827789" cy="990600"/>
          </a:xfrm>
          <a:prstGeom prst="wedgeRoundRectCallout">
            <a:avLst>
              <a:gd name="adj1" fmla="val -55591"/>
              <a:gd name="adj2" fmla="val -23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Getter provides access to field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75213" y="3740563"/>
            <a:ext cx="2279529" cy="990600"/>
          </a:xfrm>
          <a:prstGeom prst="wedgeRoundRectCallout">
            <a:avLst>
              <a:gd name="adj1" fmla="val -56514"/>
              <a:gd name="adj2" fmla="val 50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Setter provide field change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41612" y="3553703"/>
            <a:ext cx="2514600" cy="784005"/>
          </a:xfrm>
          <a:prstGeom prst="wedgeRoundRectCallout">
            <a:avLst>
              <a:gd name="adj1" fmla="val -9424"/>
              <a:gd name="adj2" fmla="val -66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  <a:latin typeface="Calibri" panose="020F0502020204030204"/>
              </a:rPr>
              <a:t>this</a:t>
            </a:r>
            <a:r>
              <a:rPr lang="en-GB" sz="2400" b="1" noProof="1">
                <a:solidFill>
                  <a:srgbClr val="FFFFFF"/>
                </a:solidFill>
                <a:latin typeface="Calibri" panose="020F0502020204030204"/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189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066800"/>
            <a:ext cx="11815018" cy="5201066"/>
          </a:xfrm>
        </p:spPr>
        <p:txBody>
          <a:bodyPr/>
          <a:lstStyle/>
          <a:p>
            <a:pPr lvl="0"/>
            <a:r>
              <a:rPr lang="en-US"/>
              <a:t>Keyword </a:t>
            </a:r>
            <a:r>
              <a:rPr lang="en-US" b="1">
                <a:solidFill>
                  <a:schemeClr val="bg1"/>
                </a:solidFill>
              </a:rPr>
              <a:t>this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/>
              <a:t>prevent field hiding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smtClean="0"/>
              <a:t>reffers </a:t>
            </a:r>
            <a:r>
              <a:rPr lang="en-US" sz="3198"/>
              <a:t>to a current object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2959113"/>
            <a:ext cx="8382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smtClean="0">
                <a:solidFill>
                  <a:schemeClr val="tx2"/>
                </a:solidFill>
                <a:effectLst/>
              </a:rPr>
              <a:t>private String </a:t>
            </a:r>
            <a:r>
              <a:rPr lang="en-US" sz="2800" smtClean="0">
                <a:solidFill>
                  <a:schemeClr val="bg1"/>
                </a:solidFill>
                <a:effectLst/>
              </a:rPr>
              <a:t>horsePower</a:t>
            </a:r>
            <a:r>
              <a:rPr lang="en-US" sz="2800" smtClean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smtClean="0">
                <a:solidFill>
                  <a:schemeClr val="tx2"/>
                </a:solidFill>
                <a:effectLst/>
              </a:rPr>
              <a:t>  </a:t>
            </a:r>
            <a:r>
              <a:rPr lang="en-US" sz="2800" smtClean="0">
                <a:solidFill>
                  <a:schemeClr val="tx1"/>
                </a:solidFill>
                <a:effectLst/>
              </a:rPr>
              <a:t>public</a:t>
            </a:r>
            <a:r>
              <a:rPr lang="en-US" sz="2800" smtClean="0">
                <a:solidFill>
                  <a:schemeClr val="bg1"/>
                </a:solidFill>
                <a:effectLst/>
              </a:rPr>
              <a:t> </a:t>
            </a:r>
            <a:r>
              <a:rPr lang="en-US" sz="2800" smtClean="0">
                <a:solidFill>
                  <a:schemeClr val="tx2"/>
                </a:solidFill>
                <a:effectLst/>
              </a:rPr>
              <a:t>void </a:t>
            </a:r>
            <a:r>
              <a:rPr lang="en-US" sz="2800" smtClean="0">
                <a:solidFill>
                  <a:schemeClr val="tx1"/>
                </a:solidFill>
                <a:effectLst/>
              </a:rPr>
              <a:t>setSides</a:t>
            </a:r>
            <a:r>
              <a:rPr lang="en-US" sz="2800" smtClean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smtClean="0">
                <a:solidFill>
                  <a:schemeClr val="tx2"/>
                </a:solidFill>
                <a:effectLst/>
              </a:rPr>
              <a:t>int </a:t>
            </a:r>
            <a:r>
              <a:rPr lang="en-US" sz="2800" smtClean="0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smtClean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smtClean="0">
                <a:solidFill>
                  <a:schemeClr val="tx2"/>
                </a:solidFill>
                <a:effectLst/>
              </a:rPr>
              <a:t> {</a:t>
            </a:r>
            <a:br>
              <a:rPr lang="en-US" sz="2800" smtClean="0">
                <a:solidFill>
                  <a:schemeClr val="tx2"/>
                </a:solidFill>
                <a:effectLst/>
              </a:rPr>
            </a:br>
            <a:r>
              <a:rPr lang="en-US" sz="2800" smtClean="0">
                <a:solidFill>
                  <a:schemeClr val="tx2"/>
                </a:solidFill>
                <a:effectLst/>
              </a:rPr>
              <a:t>    </a:t>
            </a:r>
            <a:r>
              <a:rPr lang="en-US" sz="2800" smtClean="0">
                <a:solidFill>
                  <a:schemeClr val="tx1"/>
                </a:solidFill>
                <a:effectLst/>
              </a:rPr>
              <a:t>this.</a:t>
            </a:r>
            <a:r>
              <a:rPr lang="en-US" sz="2800" smtClean="0">
                <a:solidFill>
                  <a:schemeClr val="bg1"/>
                </a:solidFill>
                <a:effectLst/>
              </a:rPr>
              <a:t>horsePower</a:t>
            </a:r>
            <a:r>
              <a:rPr lang="en-US" sz="2800" smtClean="0">
                <a:solidFill>
                  <a:schemeClr val="tx2"/>
                </a:solidFill>
                <a:effectLst/>
              </a:rPr>
              <a:t> = </a:t>
            </a:r>
            <a:r>
              <a:rPr lang="en-US" sz="2800" smtClean="0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smtClean="0">
                <a:solidFill>
                  <a:schemeClr val="tx2"/>
                </a:solidFill>
                <a:effectLst/>
              </a:rPr>
              <a:t>; </a:t>
            </a:r>
            <a:br>
              <a:rPr lang="en-US" sz="2800" smtClean="0">
                <a:solidFill>
                  <a:schemeClr val="tx2"/>
                </a:solidFill>
                <a:effectLst/>
              </a:rPr>
            </a:br>
            <a:r>
              <a:rPr lang="en-US" sz="2800" smtClean="0">
                <a:solidFill>
                  <a:schemeClr val="tx2"/>
                </a:solidFill>
                <a:effectLst/>
              </a:rPr>
              <a:t>}</a:t>
            </a:r>
          </a:p>
          <a:p>
            <a:endParaRPr lang="en-US" sz="2800" smtClean="0">
              <a:solidFill>
                <a:schemeClr val="tx2"/>
              </a:solidFill>
              <a:effectLst/>
            </a:endParaRPr>
          </a:p>
          <a:p>
            <a:r>
              <a:rPr lang="en-US" sz="2800">
                <a:solidFill>
                  <a:schemeClr val="tx1"/>
                </a:solidFill>
                <a:effectLst/>
              </a:rPr>
              <a:t>public</a:t>
            </a:r>
            <a:r>
              <a:rPr lang="en-US" sz="2800">
                <a:solidFill>
                  <a:schemeClr val="bg1"/>
                </a:solidFill>
                <a:effectLst/>
              </a:rPr>
              <a:t> </a:t>
            </a:r>
            <a:r>
              <a:rPr lang="en-US" sz="2800">
                <a:solidFill>
                  <a:schemeClr val="tx2"/>
                </a:solidFill>
                <a:effectLst/>
              </a:rPr>
              <a:t>void </a:t>
            </a:r>
            <a:r>
              <a:rPr lang="en-US" sz="2800">
                <a:solidFill>
                  <a:schemeClr val="tx1"/>
                </a:solidFill>
                <a:effectLst/>
              </a:rPr>
              <a:t>setSides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>
                <a:solidFill>
                  <a:schemeClr val="tx2"/>
                </a:solidFill>
                <a:effectLst/>
              </a:rPr>
              <a:t>int </a:t>
            </a:r>
            <a:r>
              <a:rPr lang="en-US" sz="2800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>
                <a:solidFill>
                  <a:schemeClr val="tx2"/>
                </a:solidFill>
                <a:effectLst/>
              </a:rPr>
              <a:t> {</a:t>
            </a:r>
            <a:br>
              <a:rPr lang="en-US" sz="2800">
                <a:solidFill>
                  <a:schemeClr val="tx2"/>
                </a:solidFill>
                <a:effectLst/>
              </a:rPr>
            </a:br>
            <a:r>
              <a:rPr lang="en-US" sz="2800" smtClean="0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smtClean="0">
                <a:solidFill>
                  <a:schemeClr val="tx2"/>
                </a:solidFill>
                <a:effectLst/>
              </a:rPr>
              <a:t> </a:t>
            </a:r>
            <a:r>
              <a:rPr lang="en-US" sz="2800">
                <a:solidFill>
                  <a:schemeClr val="tx2"/>
                </a:solidFill>
                <a:effectLst/>
              </a:rPr>
              <a:t>= </a:t>
            </a:r>
            <a:r>
              <a:rPr lang="en-US" sz="2800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smtClean="0">
                <a:solidFill>
                  <a:schemeClr val="tx2"/>
                </a:solidFill>
                <a:effectLst/>
              </a:rPr>
              <a:t>}</a:t>
            </a:r>
            <a:endParaRPr lang="en-US" sz="280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56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mtClean="0"/>
              <a:t>Defining </a:t>
            </a:r>
            <a:r>
              <a:rPr lang="en-US" dirty="0"/>
              <a:t>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mtClean="0"/>
              <a:t>Fields 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mtClean="0"/>
              <a:t>Constructors, keyword </a:t>
            </a:r>
            <a:r>
              <a:rPr lang="en-US" b="1" smtClean="0">
                <a:solidFill>
                  <a:schemeClr val="bg1"/>
                </a:solidFill>
              </a:rPr>
              <a:t>this</a:t>
            </a:r>
            <a:endParaRPr lang="en-US" b="1" dirty="0">
              <a:solidFill>
                <a:schemeClr val="bg1"/>
              </a:solidFill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8EFA33B-D489-431F-A658-F209F5E42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701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/>
              <a:t>class </a:t>
            </a:r>
            <a:r>
              <a:rPr lang="en-US" b="1" smtClean="0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</a:t>
            </a:r>
            <a:r>
              <a:rPr lang="en-US" smtClean="0"/>
              <a:t>Car Info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4503" y="2528653"/>
            <a:ext cx="5135109" cy="3193753"/>
            <a:chOff x="-318235" y="2319950"/>
            <a:chExt cx="3149695" cy="31937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18235" y="2319950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Car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15153" y="2896821"/>
              <a:ext cx="3135740" cy="88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…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79218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setMake():</a:t>
              </a:r>
              <a:r>
                <a:rPr lang="en-US" b="1" noProof="1">
                  <a:latin typeface="Consolas" panose="020B0609020204030204" pitchFamily="49" charset="0"/>
                </a:rPr>
                <a:t>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getMake():String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+carInfo():String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139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20033" y="5633661"/>
            <a:ext cx="1854572" cy="426137"/>
          </a:xfrm>
          <a:prstGeom prst="wedgeRoundRectCallout">
            <a:avLst>
              <a:gd name="adj1" fmla="val -32403"/>
              <a:gd name="adj2" fmla="val -127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15544" y="2396331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01061" y="3805640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return type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00" y="2528653"/>
            <a:ext cx="5597069" cy="3165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580977" y="628231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3"/>
              </a:rPr>
              <a:t>https://judge.softuni.bg/Contests/Practice/Index/1517#0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</a:t>
            </a:r>
            <a:r>
              <a:rPr lang="en-US" smtClean="0"/>
              <a:t>Car Info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6312" y="1295400"/>
            <a:ext cx="1097280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</a:t>
            </a:r>
            <a:r>
              <a:rPr lang="en-GB" sz="2400">
                <a:solidFill>
                  <a:schemeClr val="tx1"/>
                </a:solidFill>
                <a:effectLst/>
              </a:rPr>
              <a:t>class </a:t>
            </a:r>
            <a:r>
              <a:rPr lang="en-GB" sz="2400" smtClean="0">
                <a:solidFill>
                  <a:schemeClr val="tx1"/>
                </a:solidFill>
                <a:effectLst/>
              </a:rPr>
              <a:t>Car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>
                <a:solidFill>
                  <a:schemeClr val="tx1"/>
                </a:solidFill>
                <a:effectLst/>
              </a:rPr>
              <a:t>private </a:t>
            </a:r>
            <a:r>
              <a:rPr lang="en-GB" sz="2400" smtClean="0">
                <a:solidFill>
                  <a:schemeClr val="tx1"/>
                </a:solidFill>
                <a:effectLst/>
              </a:rPr>
              <a:t>String make;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>
                <a:solidFill>
                  <a:schemeClr val="tx1"/>
                </a:solidFill>
                <a:effectLst/>
              </a:rPr>
              <a:t>private </a:t>
            </a:r>
            <a:r>
              <a:rPr lang="en-GB" sz="2400" smtClean="0">
                <a:solidFill>
                  <a:schemeClr val="tx1"/>
                </a:solidFill>
                <a:effectLst/>
              </a:rPr>
              <a:t>String model;</a:t>
            </a:r>
            <a:br>
              <a:rPr lang="en-GB" sz="2400" smtClean="0">
                <a:solidFill>
                  <a:schemeClr val="tx1"/>
                </a:solidFill>
                <a:effectLst/>
              </a:rPr>
            </a:br>
            <a:r>
              <a:rPr lang="en-GB" sz="2400" smtClean="0">
                <a:solidFill>
                  <a:schemeClr val="tx1"/>
                </a:solidFill>
                <a:effectLst/>
              </a:rPr>
              <a:t>  private int horsepower;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public </a:t>
            </a:r>
            <a:r>
              <a:rPr lang="en-GB" sz="2400">
                <a:solidFill>
                  <a:schemeClr val="tx1"/>
                </a:solidFill>
                <a:effectLst/>
              </a:rPr>
              <a:t>void</a:t>
            </a:r>
            <a:r>
              <a:rPr lang="en-GB" sz="2400">
                <a:effectLst/>
              </a:rPr>
              <a:t> </a:t>
            </a:r>
            <a:r>
              <a:rPr lang="en-GB" sz="2400" smtClean="0">
                <a:solidFill>
                  <a:schemeClr val="bg1"/>
                </a:solidFill>
                <a:effectLst/>
              </a:rPr>
              <a:t>setMake(</a:t>
            </a:r>
            <a:r>
              <a:rPr lang="en-GB" sz="2400" smtClean="0">
                <a:solidFill>
                  <a:schemeClr val="tx1"/>
                </a:solidFill>
                <a:effectLst/>
              </a:rPr>
              <a:t>String make</a:t>
            </a:r>
            <a:r>
              <a:rPr lang="en-GB" sz="2400" smtClean="0">
                <a:solidFill>
                  <a:schemeClr val="bg1"/>
                </a:solidFill>
                <a:effectLst/>
              </a:rPr>
              <a:t>)</a:t>
            </a:r>
            <a:r>
              <a:rPr lang="en-GB" sz="2400" smtClean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this.id</a:t>
            </a:r>
            <a:r>
              <a:rPr lang="bg-BG" sz="2400" dirty="0">
                <a:solidFill>
                  <a:schemeClr val="tx1"/>
                </a:solidFill>
                <a:effectLst/>
              </a:rPr>
              <a:t> = id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</a:t>
            </a:r>
            <a:r>
              <a:rPr lang="en-GB" sz="2400">
                <a:solidFill>
                  <a:schemeClr val="tx1"/>
                </a:solidFill>
                <a:effectLst/>
              </a:rPr>
              <a:t>double </a:t>
            </a:r>
            <a:r>
              <a:rPr lang="en-GB" sz="2400" smtClean="0">
                <a:solidFill>
                  <a:schemeClr val="bg1"/>
                </a:solidFill>
                <a:effectLst/>
              </a:rPr>
              <a:t>getMake()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 </a:t>
            </a:r>
            <a:r>
              <a:rPr lang="en-GB" sz="2400">
                <a:solidFill>
                  <a:schemeClr val="tx1"/>
                </a:solidFill>
                <a:effectLst/>
              </a:rPr>
              <a:t>return </a:t>
            </a:r>
            <a:r>
              <a:rPr lang="en-GB" sz="2400" smtClean="0">
                <a:solidFill>
                  <a:schemeClr val="tx1"/>
                </a:solidFill>
                <a:effectLst/>
              </a:rPr>
              <a:t>this.make;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>
                <a:solidFill>
                  <a:schemeClr val="tx1"/>
                </a:solidFill>
                <a:effectLst/>
              </a:rPr>
              <a:t>public </a:t>
            </a:r>
            <a:r>
              <a:rPr lang="en-GB" sz="2400" smtClean="0">
                <a:solidFill>
                  <a:schemeClr val="tx1"/>
                </a:solidFill>
                <a:effectLst/>
              </a:rPr>
              <a:t>String </a:t>
            </a:r>
            <a:r>
              <a:rPr lang="en-GB" sz="2400" smtClean="0">
                <a:solidFill>
                  <a:schemeClr val="bg1"/>
                </a:solidFill>
                <a:effectLst/>
              </a:rPr>
              <a:t>carInfo()</a:t>
            </a:r>
            <a:r>
              <a:rPr lang="en-GB" sz="2400" smtClean="0">
                <a:solidFill>
                  <a:schemeClr val="tx1"/>
                </a:solidFill>
                <a:effectLst/>
              </a:rPr>
              <a:t>{</a:t>
            </a:r>
            <a:br>
              <a:rPr lang="en-GB" sz="2400" smtClean="0">
                <a:solidFill>
                  <a:schemeClr val="tx1"/>
                </a:solidFill>
                <a:effectLst/>
              </a:rPr>
            </a:br>
            <a:r>
              <a:rPr lang="en-GB" sz="2400" smtClean="0">
                <a:solidFill>
                  <a:schemeClr val="tx1"/>
                </a:solidFill>
                <a:effectLst/>
              </a:rPr>
              <a:t>   </a:t>
            </a:r>
            <a:r>
              <a:rPr lang="en-GB" sz="2400" smtClean="0">
                <a:solidFill>
                  <a:schemeClr val="bg1"/>
                </a:solidFill>
                <a:effectLst/>
              </a:rPr>
              <a:t>return </a:t>
            </a:r>
            <a:r>
              <a:rPr lang="en-GB" sz="2400" smtClean="0">
                <a:solidFill>
                  <a:schemeClr val="tx1"/>
                </a:solidFill>
                <a:effectLst/>
              </a:rPr>
              <a:t>String.format("</a:t>
            </a:r>
            <a:r>
              <a:rPr lang="en-US" sz="2400">
                <a:solidFill>
                  <a:schemeClr val="tx1"/>
                </a:solidFill>
                <a:effectLst/>
              </a:rPr>
              <a:t>The car is: </a:t>
            </a:r>
            <a:r>
              <a:rPr lang="en-US" sz="2400" smtClean="0">
                <a:solidFill>
                  <a:schemeClr val="tx1"/>
                </a:solidFill>
                <a:effectLst/>
              </a:rPr>
              <a:t>%s %s - %d </a:t>
            </a:r>
            <a:r>
              <a:rPr lang="en-US" sz="2400">
                <a:solidFill>
                  <a:schemeClr val="tx1"/>
                </a:solidFill>
                <a:effectLst/>
              </a:rPr>
              <a:t>HP.</a:t>
            </a:r>
            <a:r>
              <a:rPr lang="en-GB" sz="2400" smtClean="0">
                <a:solidFill>
                  <a:schemeClr val="tx1"/>
                </a:solidFill>
                <a:effectLst/>
              </a:rPr>
              <a:t>",</a:t>
            </a:r>
            <a:br>
              <a:rPr lang="en-GB" sz="2400" smtClean="0">
                <a:solidFill>
                  <a:schemeClr val="tx1"/>
                </a:solidFill>
                <a:effectLst/>
              </a:rPr>
            </a:br>
            <a:r>
              <a:rPr lang="en-GB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GB" sz="2400" smtClean="0">
                <a:solidFill>
                  <a:schemeClr val="bg1"/>
                </a:solidFill>
                <a:effectLst/>
              </a:rPr>
              <a:t>this.make, this.model, this.horsePower</a:t>
            </a:r>
            <a:r>
              <a:rPr lang="en-GB" sz="2400" smtClean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GB" sz="2400">
                <a:solidFill>
                  <a:schemeClr val="tx1"/>
                </a:solidFill>
                <a:effectLst/>
              </a:rPr>
              <a:t> </a:t>
            </a:r>
            <a:r>
              <a:rPr lang="en-GB" sz="2400" smtClean="0">
                <a:solidFill>
                  <a:schemeClr val="tx1"/>
                </a:solidFill>
                <a:effectLst/>
              </a:rPr>
              <a:t>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smtClean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smtClean="0">
                <a:solidFill>
                  <a:schemeClr val="tx1"/>
                </a:solidFill>
                <a:effectLst/>
              </a:rPr>
              <a:t>//TODO test the program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351511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https://judge.softuni.bg/Contests/Practice/Index/1517#0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60" y="1395069"/>
            <a:ext cx="2970505" cy="22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  <a:p>
            <a:r>
              <a:rPr lang="en-GB" dirty="0"/>
              <a:t>The only one way to </a:t>
            </a:r>
            <a:r>
              <a:rPr lang="en-GB" b="1" dirty="0">
                <a:solidFill>
                  <a:schemeClr val="bg1"/>
                </a:solidFill>
              </a:rPr>
              <a:t>call a constructor</a:t>
            </a:r>
            <a:r>
              <a:rPr lang="en-GB" dirty="0"/>
              <a:t> </a:t>
            </a:r>
            <a:r>
              <a:rPr lang="en-GB"/>
              <a:t>in </a:t>
            </a:r>
            <a:r>
              <a:rPr lang="en-GB" smtClean="0"/>
              <a:t>Java </a:t>
            </a:r>
            <a:r>
              <a:rPr lang="en-GB" dirty="0"/>
              <a:t>is </a:t>
            </a:r>
            <a:br>
              <a:rPr lang="en-GB" dirty="0"/>
            </a:br>
            <a:r>
              <a:rPr lang="en-GB" dirty="0"/>
              <a:t>through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1612" y="3225681"/>
            <a:ext cx="3429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class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</a:t>
            </a:r>
            <a:r>
              <a:rPr lang="en-US">
                <a:solidFill>
                  <a:srgbClr val="234465"/>
                </a:solidFill>
              </a:rPr>
              <a:t>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private </a:t>
            </a:r>
            <a:r>
              <a:rPr lang="en-US" smtClean="0">
                <a:solidFill>
                  <a:srgbClr val="234465"/>
                </a:solidFill>
              </a:rPr>
              <a:t>String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lang="en-US" smtClean="0">
                <a:solidFill>
                  <a:srgbClr val="234465"/>
                </a:solidFill>
              </a:rPr>
              <a:t>make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Car()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this.make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=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"BMW";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38912" y="4165481"/>
            <a:ext cx="2895600" cy="899547"/>
          </a:xfrm>
          <a:prstGeom prst="wedgeRoundRectCallout">
            <a:avLst>
              <a:gd name="adj1" fmla="val -57459"/>
              <a:gd name="adj2" fmla="val -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Overloading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13129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00406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>
                <a:solidFill>
                  <a:schemeClr val="bg1"/>
                </a:solidFill>
                <a:effectLst/>
              </a:rPr>
              <a:t>class </a:t>
            </a:r>
            <a:r>
              <a:rPr lang="en-US" sz="3200" smtClean="0">
                <a:solidFill>
                  <a:schemeClr val="tx1"/>
                </a:solidFill>
                <a:effectLst/>
              </a:rPr>
              <a:t>Car</a:t>
            </a:r>
            <a:r>
              <a:rPr lang="en-US" sz="3200" smtClean="0">
                <a:solidFill>
                  <a:schemeClr val="bg1"/>
                </a:solidFill>
                <a:effectLst/>
              </a:rPr>
              <a:t> </a:t>
            </a:r>
            <a:r>
              <a:rPr lang="en-US" sz="32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3200">
                <a:solidFill>
                  <a:schemeClr val="bg1"/>
                </a:solidFill>
                <a:effectLst/>
              </a:rPr>
              <a:t>  </a:t>
            </a:r>
            <a:r>
              <a:rPr lang="en-US" sz="3200" smtClean="0">
                <a:solidFill>
                  <a:schemeClr val="bg1"/>
                </a:solidFill>
                <a:effectLst/>
              </a:rPr>
              <a:t>private </a:t>
            </a:r>
            <a:r>
              <a:rPr lang="en-US" sz="3200" smtClean="0">
                <a:solidFill>
                  <a:schemeClr val="tx1"/>
                </a:solidFill>
                <a:effectLst/>
              </a:rPr>
              <a:t>String</a:t>
            </a:r>
            <a:r>
              <a:rPr lang="en-US" sz="3200" smtClean="0">
                <a:solidFill>
                  <a:schemeClr val="bg1"/>
                </a:solidFill>
                <a:effectLst/>
              </a:rPr>
              <a:t> make;</a:t>
            </a:r>
          </a:p>
          <a:p>
            <a:r>
              <a:rPr lang="en-US" sz="3200" smtClean="0">
                <a:solidFill>
                  <a:schemeClr val="bg1"/>
                </a:solidFill>
                <a:effectLst/>
              </a:rPr>
              <a:t>  </a:t>
            </a:r>
            <a:r>
              <a:rPr lang="en-US" sz="3200" smtClean="0">
                <a:solidFill>
                  <a:schemeClr val="tx1"/>
                </a:solidFill>
                <a:effectLst/>
              </a:rPr>
              <a:t>…</a:t>
            </a:r>
            <a:r>
              <a:rPr lang="en-US" sz="3200" smtClean="0">
                <a:solidFill>
                  <a:schemeClr val="bg1"/>
                </a:solidFill>
                <a:effectLst/>
              </a:rPr>
              <a:t>  </a:t>
            </a:r>
          </a:p>
          <a:p>
            <a:r>
              <a:rPr lang="en-US" sz="3200" smtClean="0">
                <a:solidFill>
                  <a:schemeClr val="bg1"/>
                </a:solidFill>
                <a:effectLst/>
              </a:rPr>
              <a:t>  </a:t>
            </a:r>
            <a:r>
              <a:rPr lang="en-US" sz="3200">
                <a:solidFill>
                  <a:schemeClr val="bg1"/>
                </a:solidFill>
                <a:effectLst/>
              </a:rPr>
              <a:t>public </a:t>
            </a:r>
            <a:r>
              <a:rPr lang="en-US" sz="3200" smtClean="0">
                <a:solidFill>
                  <a:schemeClr val="bg1"/>
                </a:solidFill>
                <a:effectLst/>
              </a:rPr>
              <a:t>Car() </a:t>
            </a:r>
            <a:r>
              <a:rPr lang="en-US" sz="32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3200">
                <a:solidFill>
                  <a:schemeClr val="bg1"/>
                </a:solidFill>
                <a:effectLst/>
              </a:rPr>
              <a:t>    </a:t>
            </a:r>
            <a:r>
              <a:rPr lang="en-US" sz="3200" smtClean="0">
                <a:solidFill>
                  <a:schemeClr val="bg1"/>
                </a:solidFill>
                <a:effectLst/>
              </a:rPr>
              <a:t>this.</a:t>
            </a:r>
            <a:r>
              <a:rPr lang="en-US" sz="3200" smtClean="0">
                <a:solidFill>
                  <a:schemeClr val="tx1"/>
                </a:solidFill>
                <a:effectLst/>
              </a:rPr>
              <a:t>make</a:t>
            </a:r>
            <a:r>
              <a:rPr lang="en-US" sz="3200" smtClean="0">
                <a:solidFill>
                  <a:schemeClr val="bg1"/>
                </a:solidFill>
                <a:effectLst/>
              </a:rPr>
              <a:t> </a:t>
            </a:r>
            <a:r>
              <a:rPr lang="en-US" sz="3200">
                <a:solidFill>
                  <a:schemeClr val="bg1"/>
                </a:solidFill>
                <a:effectLst/>
              </a:rPr>
              <a:t>= </a:t>
            </a:r>
            <a:r>
              <a:rPr lang="en-US" sz="3200" smtClean="0">
                <a:solidFill>
                  <a:schemeClr val="tx1"/>
                </a:solidFill>
                <a:effectLst/>
              </a:rPr>
              <a:t>"unknown";</a:t>
            </a:r>
          </a:p>
          <a:p>
            <a:r>
              <a:rPr lang="en-US" sz="3200" smtClean="0">
                <a:solidFill>
                  <a:schemeClr val="bg1"/>
                </a:solidFill>
                <a:effectLst/>
              </a:rPr>
              <a:t>    </a:t>
            </a:r>
            <a:r>
              <a:rPr lang="en-US" sz="3200" smtClean="0">
                <a:solidFill>
                  <a:schemeClr val="tx1"/>
                </a:solidFill>
                <a:effectLst/>
              </a:rPr>
              <a:t>…</a:t>
            </a:r>
            <a:endParaRPr lang="en-US" sz="3200" dirty="0">
              <a:solidFill>
                <a:schemeClr val="tx1"/>
              </a:solidFill>
              <a:effectLst/>
            </a:endParaRP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758558"/>
            <a:ext cx="3138677" cy="1051947"/>
          </a:xfrm>
          <a:prstGeom prst="wedgeRoundRectCallout">
            <a:avLst>
              <a:gd name="adj1" fmla="val -68096"/>
              <a:gd name="adj2" fmla="val -79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Overloading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7852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734783"/>
            <a:ext cx="10693778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2800">
                <a:solidFill>
                  <a:schemeClr val="tx2"/>
                </a:solidFill>
                <a:effectLst/>
              </a:rPr>
              <a:t>class </a:t>
            </a:r>
            <a:r>
              <a:rPr lang="en-US" sz="2800" smtClean="0">
                <a:solidFill>
                  <a:schemeClr val="tx2"/>
                </a:solidFill>
                <a:effectLst/>
              </a:rPr>
              <a:t>Car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pPr>
              <a:lnSpc>
                <a:spcPts val="3200"/>
              </a:lnSpc>
            </a:pPr>
            <a:r>
              <a:rPr lang="en-US" sz="2800" dirty="0">
                <a:solidFill>
                  <a:schemeClr val="tx2"/>
                </a:solidFill>
                <a:effectLst/>
              </a:rPr>
              <a:t>  int sides;</a:t>
            </a:r>
          </a:p>
          <a:p>
            <a:pPr>
              <a:lnSpc>
                <a:spcPts val="3200"/>
              </a:lnSpc>
            </a:pPr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>
                <a:solidFill>
                  <a:schemeClr val="tx2"/>
                </a:solidFill>
                <a:effectLst/>
              </a:rPr>
              <a:t>public </a:t>
            </a:r>
            <a:r>
              <a:rPr lang="en-US" sz="2800" smtClean="0">
                <a:solidFill>
                  <a:schemeClr val="tx1"/>
                </a:solidFill>
                <a:effectLst/>
              </a:rPr>
              <a:t>Car(</a:t>
            </a:r>
            <a:r>
              <a:rPr lang="en-US" sz="2800" smtClean="0">
                <a:solidFill>
                  <a:schemeClr val="bg1"/>
                </a:solidFill>
                <a:effectLst/>
              </a:rPr>
              <a:t>String make</a:t>
            </a:r>
            <a:r>
              <a:rPr lang="en-US" sz="2800" smtClean="0">
                <a:solidFill>
                  <a:schemeClr val="tx1"/>
                </a:solidFill>
                <a:effectLst/>
              </a:rPr>
              <a:t>)</a:t>
            </a:r>
            <a:r>
              <a:rPr lang="en-US" sz="2800" smtClean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pPr>
              <a:lnSpc>
                <a:spcPts val="3200"/>
              </a:lnSpc>
            </a:pPr>
            <a:r>
              <a:rPr lang="en-US" sz="2800">
                <a:solidFill>
                  <a:schemeClr val="tx2"/>
                </a:solidFill>
                <a:effectLst/>
              </a:rPr>
              <a:t>    </a:t>
            </a:r>
            <a:r>
              <a:rPr lang="en-US" sz="2800" smtClean="0">
                <a:solidFill>
                  <a:schemeClr val="tx2"/>
                </a:solidFill>
                <a:effectLst/>
              </a:rPr>
              <a:t>this.make </a:t>
            </a:r>
            <a:r>
              <a:rPr lang="en-US" sz="2800">
                <a:solidFill>
                  <a:schemeClr val="tx2"/>
                </a:solidFill>
                <a:effectLst/>
              </a:rPr>
              <a:t>= </a:t>
            </a:r>
            <a:r>
              <a:rPr lang="en-US" sz="2800" smtClean="0">
                <a:solidFill>
                  <a:schemeClr val="tx2"/>
                </a:solidFill>
                <a:effectLst/>
              </a:rPr>
              <a:t>make;</a:t>
            </a:r>
            <a:endParaRPr lang="en-US" sz="2800" dirty="0">
              <a:solidFill>
                <a:schemeClr val="tx2"/>
              </a:solidFill>
              <a:effectLst/>
            </a:endParaRPr>
          </a:p>
          <a:p>
            <a:pPr>
              <a:lnSpc>
                <a:spcPts val="3200"/>
              </a:lnSpc>
            </a:pPr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endParaRPr lang="en-US" sz="2800" dirty="0">
              <a:solidFill>
                <a:schemeClr val="tx2"/>
              </a:solidFill>
              <a:effectLst/>
            </a:endParaRPr>
          </a:p>
          <a:p>
            <a:pPr>
              <a:lnSpc>
                <a:spcPts val="3200"/>
              </a:lnSpc>
            </a:pPr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>
                <a:solidFill>
                  <a:schemeClr val="tx2"/>
                </a:solidFill>
                <a:effectLst/>
              </a:rPr>
              <a:t>public </a:t>
            </a:r>
            <a:r>
              <a:rPr lang="en-US" sz="2800" smtClean="0">
                <a:solidFill>
                  <a:schemeClr val="tx1"/>
                </a:solidFill>
                <a:effectLst/>
              </a:rPr>
              <a:t>Car(</a:t>
            </a:r>
            <a:r>
              <a:rPr lang="en-US" sz="2800" smtClean="0">
                <a:solidFill>
                  <a:schemeClr val="bg1"/>
                </a:solidFill>
                <a:effectLst/>
              </a:rPr>
              <a:t>String make, int horsepower</a:t>
            </a:r>
            <a:r>
              <a:rPr lang="en-US" sz="2800" smtClean="0">
                <a:solidFill>
                  <a:schemeClr val="tx1"/>
                </a:solidFill>
                <a:effectLst/>
              </a:rPr>
              <a:t>)</a:t>
            </a:r>
            <a:r>
              <a:rPr lang="en-US" sz="2800" smtClean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pPr>
              <a:lnSpc>
                <a:spcPts val="3200"/>
              </a:lnSpc>
            </a:pPr>
            <a:r>
              <a:rPr lang="en-US" sz="2800">
                <a:solidFill>
                  <a:schemeClr val="tx2"/>
                </a:solidFill>
                <a:effectLst/>
              </a:rPr>
              <a:t>    </a:t>
            </a:r>
            <a:r>
              <a:rPr lang="en-US" sz="2800" smtClean="0">
                <a:solidFill>
                  <a:schemeClr val="tx2"/>
                </a:solidFill>
                <a:effectLst/>
              </a:rPr>
              <a:t>this.make </a:t>
            </a:r>
            <a:r>
              <a:rPr lang="en-US" sz="2800">
                <a:solidFill>
                  <a:schemeClr val="tx2"/>
                </a:solidFill>
                <a:effectLst/>
              </a:rPr>
              <a:t>= </a:t>
            </a:r>
            <a:r>
              <a:rPr lang="en-US" sz="2800" smtClean="0">
                <a:solidFill>
                  <a:schemeClr val="tx2"/>
                </a:solidFill>
                <a:effectLst/>
              </a:rPr>
              <a:t>make</a:t>
            </a:r>
            <a:r>
              <a:rPr lang="en-US" sz="2800" smtClean="0">
                <a:solidFill>
                  <a:schemeClr val="tx2"/>
                </a:solidFill>
                <a:effectLst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800">
                <a:solidFill>
                  <a:schemeClr val="tx2"/>
                </a:solidFill>
                <a:effectLst/>
              </a:rPr>
              <a:t>	</a:t>
            </a:r>
            <a:r>
              <a:rPr lang="en-US" sz="2800" smtClean="0">
                <a:solidFill>
                  <a:schemeClr val="tx2"/>
                </a:solidFill>
                <a:effectLst/>
              </a:rPr>
              <a:t>this.horsePower = horsePower;</a:t>
            </a:r>
            <a:endParaRPr lang="en-US" sz="2800" dirty="0">
              <a:solidFill>
                <a:schemeClr val="tx2"/>
              </a:solidFill>
              <a:effectLst/>
            </a:endParaRPr>
          </a:p>
          <a:p>
            <a:pPr>
              <a:lnSpc>
                <a:spcPts val="3200"/>
              </a:lnSpc>
            </a:pPr>
            <a:r>
              <a:rPr lang="en-US" sz="2800">
                <a:solidFill>
                  <a:schemeClr val="tx2"/>
                </a:solidFill>
                <a:effectLst/>
              </a:rPr>
              <a:t>  </a:t>
            </a:r>
            <a:r>
              <a:rPr lang="en-US" sz="2800" smtClean="0">
                <a:solidFill>
                  <a:schemeClr val="tx2"/>
                </a:solidFill>
                <a:effectLst/>
              </a:rPr>
              <a:t>}</a:t>
            </a:r>
            <a:endParaRPr lang="en-US" sz="2800" dirty="0">
              <a:solidFill>
                <a:schemeClr val="tx2"/>
              </a:solidFill>
              <a:effectLst/>
            </a:endParaRPr>
          </a:p>
          <a:p>
            <a:pPr>
              <a:lnSpc>
                <a:spcPts val="3200"/>
              </a:lnSpc>
            </a:pPr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70631" y="5158508"/>
            <a:ext cx="3138677" cy="1051947"/>
          </a:xfrm>
          <a:prstGeom prst="wedgeRoundRectCallout">
            <a:avLst>
              <a:gd name="adj1" fmla="val -36188"/>
              <a:gd name="adj2" fmla="val -60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</a:t>
            </a:r>
            <a:r>
              <a:rPr lang="en-US" sz="2400" b="1" noProof="1" smtClean="0">
                <a:solidFill>
                  <a:schemeClr val="bg2"/>
                </a:solidFill>
                <a:latin typeface="Calibri" panose="020F0502020204030204"/>
              </a:rPr>
              <a:t>all parameters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4612" y="2800030"/>
            <a:ext cx="3276600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</a:t>
            </a:r>
            <a:r>
              <a:rPr lang="en-US" sz="2400" b="1" noProof="1" smtClean="0">
                <a:solidFill>
                  <a:schemeClr val="bg2"/>
                </a:solidFill>
                <a:latin typeface="Calibri" panose="020F0502020204030204"/>
              </a:rPr>
              <a:t>with one parameter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032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>
                <a:solidFill>
                  <a:schemeClr val="tx2"/>
                </a:solidFill>
                <a:effectLst/>
              </a:rPr>
              <a:t>class </a:t>
            </a:r>
            <a:r>
              <a:rPr lang="en-US" sz="3200" smtClean="0">
                <a:solidFill>
                  <a:schemeClr val="tx2"/>
                </a:solidFill>
                <a:effectLst/>
              </a:rPr>
              <a:t>Car </a:t>
            </a:r>
            <a:r>
              <a:rPr lang="en-US" sz="32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3200">
                <a:solidFill>
                  <a:schemeClr val="tx2"/>
                </a:solidFill>
                <a:effectLst/>
              </a:rPr>
              <a:t>  </a:t>
            </a:r>
            <a:r>
              <a:rPr lang="en-US" sz="3200" smtClean="0">
                <a:solidFill>
                  <a:schemeClr val="tx2"/>
                </a:solidFill>
                <a:effectLst/>
              </a:rPr>
              <a:t>String make;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>
                <a:solidFill>
                  <a:schemeClr val="tx2"/>
                </a:solidFill>
                <a:effectLst/>
              </a:rPr>
              <a:t>  </a:t>
            </a:r>
            <a:r>
              <a:rPr lang="en-US" sz="3200" smtClean="0">
                <a:solidFill>
                  <a:schemeClr val="tx2"/>
                </a:solidFill>
                <a:effectLst/>
              </a:rPr>
              <a:t>List&lt;Part&gt; parts;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>
                <a:solidFill>
                  <a:schemeClr val="bg1"/>
                </a:solidFill>
                <a:effectLst/>
              </a:rPr>
              <a:t>public </a:t>
            </a:r>
            <a:r>
              <a:rPr lang="en-US" sz="3200" smtClean="0">
                <a:solidFill>
                  <a:schemeClr val="bg1"/>
                </a:solidFill>
                <a:effectLst/>
              </a:rPr>
              <a:t>Car(String make) </a:t>
            </a:r>
            <a:r>
              <a:rPr lang="en-US" sz="32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3200">
                <a:solidFill>
                  <a:schemeClr val="tx2"/>
                </a:solidFill>
                <a:effectLst/>
              </a:rPr>
              <a:t>    </a:t>
            </a:r>
            <a:r>
              <a:rPr lang="en-US" sz="3200" smtClean="0">
                <a:solidFill>
                  <a:schemeClr val="tx2"/>
                </a:solidFill>
                <a:effectLst/>
              </a:rPr>
              <a:t>this.make </a:t>
            </a:r>
            <a:r>
              <a:rPr lang="en-US" sz="3200">
                <a:solidFill>
                  <a:schemeClr val="tx2"/>
                </a:solidFill>
                <a:effectLst/>
              </a:rPr>
              <a:t>= </a:t>
            </a:r>
            <a:r>
              <a:rPr lang="en-US" sz="3200" smtClean="0">
                <a:solidFill>
                  <a:schemeClr val="tx2"/>
                </a:solidFill>
                <a:effectLst/>
              </a:rPr>
              <a:t>make;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>
                <a:solidFill>
                  <a:schemeClr val="tx2"/>
                </a:solidFill>
                <a:effectLst/>
              </a:rPr>
              <a:t>    </a:t>
            </a:r>
            <a:r>
              <a:rPr lang="en-US" sz="3200" smtClean="0">
                <a:solidFill>
                  <a:schemeClr val="tx2"/>
                </a:solidFill>
                <a:effectLst/>
              </a:rPr>
              <a:t>this.parts = new ArrayList&lt;&gt;();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303833" y="3962400"/>
            <a:ext cx="2660012" cy="950226"/>
          </a:xfrm>
          <a:prstGeom prst="wedgeRoundRectCallout">
            <a:avLst>
              <a:gd name="adj1" fmla="val -60119"/>
              <a:gd name="adj2" fmla="val 55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Always ensure correct state</a:t>
            </a:r>
          </a:p>
        </p:txBody>
      </p:sp>
    </p:spTree>
    <p:extLst>
      <p:ext uri="{BB962C8B-B14F-4D97-AF65-F5344CB8AC3E}">
        <p14:creationId xmlns:p14="http://schemas.microsoft.com/office/powerpoint/2010/main" val="34071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GB" dirty="0"/>
              <a:t>Constructors can </a:t>
            </a:r>
            <a:r>
              <a:rPr lang="en-GB" b="1" dirty="0">
                <a:solidFill>
                  <a:schemeClr val="bg1"/>
                </a:solidFill>
              </a:rPr>
              <a:t>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0018" y="1974228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>
                <a:solidFill>
                  <a:schemeClr val="tx2"/>
                </a:solidFill>
                <a:effectLst/>
              </a:rPr>
              <a:t>class </a:t>
            </a:r>
            <a:r>
              <a:rPr lang="en-US" sz="2400" smtClean="0">
                <a:solidFill>
                  <a:schemeClr val="tx2"/>
                </a:solidFill>
                <a:effectLst/>
              </a:rPr>
              <a:t>Car </a:t>
            </a:r>
            <a:r>
              <a:rPr lang="en-US" sz="24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>
                <a:solidFill>
                  <a:schemeClr val="tx2"/>
                </a:solidFill>
                <a:effectLst/>
              </a:rPr>
              <a:t>int </a:t>
            </a:r>
            <a:r>
              <a:rPr lang="en-US" sz="2400" smtClean="0">
                <a:solidFill>
                  <a:schemeClr val="tx2"/>
                </a:solidFill>
                <a:effectLst/>
              </a:rPr>
              <a:t>make;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>
                <a:solidFill>
                  <a:schemeClr val="tx2"/>
                </a:solidFill>
                <a:effectLst/>
              </a:rPr>
              <a:t>public </a:t>
            </a:r>
            <a:r>
              <a:rPr lang="en-US" sz="2400" smtClean="0">
                <a:solidFill>
                  <a:schemeClr val="tx2"/>
                </a:solidFill>
                <a:effectLst/>
              </a:rPr>
              <a:t>Car(String make, int horsePower) </a:t>
            </a:r>
            <a:r>
              <a:rPr lang="en-US" sz="24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400" smtClean="0">
                <a:solidFill>
                  <a:schemeClr val="tx2"/>
                </a:solidFill>
                <a:effectLst/>
              </a:rPr>
              <a:t>    </a:t>
            </a:r>
            <a:r>
              <a:rPr lang="en-US" sz="2400" smtClean="0">
                <a:solidFill>
                  <a:schemeClr val="bg1"/>
                </a:solidFill>
                <a:effectLst/>
              </a:rPr>
              <a:t>this(make);</a:t>
            </a:r>
          </a:p>
          <a:p>
            <a:r>
              <a:rPr lang="en-US" sz="2400" smtClean="0">
                <a:solidFill>
                  <a:schemeClr val="tx2"/>
                </a:solidFill>
                <a:effectLst/>
              </a:rPr>
              <a:t>    this.horsePower = horsePower;</a:t>
            </a:r>
          </a:p>
          <a:p>
            <a:r>
              <a:rPr lang="en-US" sz="2400" smtClean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>
                <a:solidFill>
                  <a:schemeClr val="tx2"/>
                </a:solidFill>
                <a:effectLst/>
              </a:rPr>
              <a:t>public </a:t>
            </a:r>
            <a:r>
              <a:rPr lang="en-US" sz="2400" smtClean="0">
                <a:solidFill>
                  <a:schemeClr val="tx1"/>
                </a:solidFill>
                <a:effectLst/>
              </a:rPr>
              <a:t>Car</a:t>
            </a:r>
            <a:r>
              <a:rPr lang="en-US" sz="2400" smtClean="0">
                <a:solidFill>
                  <a:schemeClr val="tx2"/>
                </a:solidFill>
                <a:effectLst/>
              </a:rPr>
              <a:t>(String make</a:t>
            </a:r>
            <a:r>
              <a:rPr lang="en-US" sz="2400" smtClean="0">
                <a:solidFill>
                  <a:schemeClr val="tx1"/>
                </a:solidFill>
                <a:effectLst/>
              </a:rPr>
              <a:t>)</a:t>
            </a:r>
            <a:r>
              <a:rPr lang="en-US" sz="2400" smtClean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400">
                <a:solidFill>
                  <a:schemeClr val="tx2"/>
                </a:solidFill>
                <a:effectLst/>
              </a:rPr>
              <a:t>    </a:t>
            </a:r>
            <a:r>
              <a:rPr lang="en-US" sz="2400" smtClean="0">
                <a:solidFill>
                  <a:schemeClr val="tx2"/>
                </a:solidFill>
                <a:effectLst/>
              </a:rPr>
              <a:t>this.make </a:t>
            </a:r>
            <a:r>
              <a:rPr lang="en-US" sz="2400">
                <a:solidFill>
                  <a:schemeClr val="tx2"/>
                </a:solidFill>
                <a:effectLst/>
              </a:rPr>
              <a:t>= </a:t>
            </a:r>
            <a:r>
              <a:rPr lang="en-US" sz="2400" smtClean="0">
                <a:solidFill>
                  <a:schemeClr val="tx2"/>
                </a:solidFill>
                <a:effectLst/>
              </a:rPr>
              <a:t>make;</a:t>
            </a:r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03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/>
              <a:t>class </a:t>
            </a:r>
            <a:r>
              <a:rPr lang="en-US" b="1" smtClean="0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</a:t>
            </a:r>
            <a:r>
              <a:rPr lang="en-US" smtClean="0"/>
              <a:t>Constructors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7166" y="2108448"/>
            <a:ext cx="5029200" cy="3538949"/>
            <a:chOff x="-306388" y="1623324"/>
            <a:chExt cx="3137848" cy="360514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1623324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000" b="1" noProof="1" smtClean="0">
                  <a:solidFill>
                    <a:srgbClr val="234465"/>
                  </a:solidFill>
                  <a:latin typeface="Consolas" panose="020B0609020204030204" pitchFamily="49" charset="0"/>
                </a:rPr>
                <a:t>Car</a:t>
              </a:r>
              <a:endParaRPr kumimoji="0" lang="en-US" sz="1400" b="1" i="0" u="none" strike="noStrike" kern="120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205957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1" smtClean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-make:String</a:t>
              </a:r>
            </a:p>
            <a:p>
              <a:pPr lvl="0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noProof="1" smtClean="0">
                  <a:solidFill>
                    <a:srgbClr val="234465"/>
                  </a:solidFill>
                  <a:latin typeface="Consolas" panose="020B0609020204030204" pitchFamily="49" charset="0"/>
                </a:rPr>
                <a:t>-model:String</a:t>
              </a:r>
              <a:endParaRPr lang="en-US" sz="2000" b="1" noProof="1">
                <a:solidFill>
                  <a:srgbClr val="234465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auto" latinLnBrk="0" hangingPunc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1" smtClean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-horsePower:int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509774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1" smtClean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+Car(String</a:t>
              </a:r>
              <a:r>
                <a:rPr kumimoji="0" lang="en-US" sz="2000" b="1" i="0" u="none" strike="noStrike" kern="1200" cap="none" spc="0" normalizeH="0" noProof="1" smtClean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make</a:t>
              </a:r>
              <a:r>
                <a:rPr kumimoji="0" lang="en-US" sz="2000" b="1" i="0" u="none" strike="noStrike" kern="1200" cap="none" spc="0" normalizeH="0" baseline="0" noProof="1" smtClean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0" fontAlgn="auto" latinLnBrk="0" hangingPunc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1" smtClean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+Car(String make, String model, </a:t>
              </a:r>
              <a:br>
                <a:rPr kumimoji="0" lang="en-US" sz="2000" b="1" i="0" u="none" strike="noStrike" kern="1200" cap="none" spc="0" normalizeH="0" baseline="0" noProof="1" smtClean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sz="2000" b="1" i="0" u="none" strike="noStrike" kern="1200" cap="none" spc="0" normalizeH="0" baseline="0" noProof="1" smtClean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int</a:t>
              </a:r>
              <a:r>
                <a:rPr kumimoji="0" lang="en-US" sz="2000" b="1" i="0" u="none" strike="noStrike" kern="1200" cap="none" spc="0" normalizeH="0" noProof="1" smtClean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horsePower</a:t>
              </a:r>
              <a:r>
                <a:rPr kumimoji="0" lang="en-US" sz="2000" b="1" i="0" u="none" strike="noStrike" kern="1200" cap="none" spc="0" normalizeH="0" baseline="0" noProof="1" smtClean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0" fontAlgn="auto" latinLnBrk="0" hangingPunc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1" smtClean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+carInfo():String</a:t>
              </a:r>
              <a:endParaRPr kumimoji="0" lang="en-US" sz="1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5936355" y="2582535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79" y="3671769"/>
            <a:ext cx="6058931" cy="21705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3"/>
              </a:rPr>
              <a:t>https://judge.softuni.bg/Contests/Practice/Index/1517#1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</a:t>
            </a:r>
            <a:r>
              <a:rPr lang="en-US" smtClean="0"/>
              <a:t>Constructors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447800"/>
            <a:ext cx="101345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US" sz="2400">
                <a:solidFill>
                  <a:schemeClr val="tx1"/>
                </a:solidFill>
                <a:effectLst/>
              </a:rPr>
              <a:t> </a:t>
            </a:r>
            <a:r>
              <a:rPr lang="en-US" sz="2400" smtClean="0">
                <a:solidFill>
                  <a:schemeClr val="tx1"/>
                </a:solidFill>
                <a:effectLst/>
              </a:rPr>
              <a:t>public </a:t>
            </a:r>
            <a:r>
              <a:rPr lang="en-US" sz="2400">
                <a:solidFill>
                  <a:schemeClr val="tx1"/>
                </a:solidFill>
                <a:effectLst/>
              </a:rPr>
              <a:t>Car(String make) {</a:t>
            </a:r>
          </a:p>
          <a:p>
            <a:pPr lvl="0"/>
            <a:r>
              <a:rPr lang="en-US" sz="2400">
                <a:solidFill>
                  <a:schemeClr val="tx1"/>
                </a:solidFill>
                <a:effectLst/>
              </a:rPr>
              <a:t>        </a:t>
            </a:r>
            <a:r>
              <a:rPr lang="en-US" sz="2400">
                <a:solidFill>
                  <a:schemeClr val="bg1"/>
                </a:solidFill>
                <a:effectLst/>
              </a:rPr>
              <a:t>this.make = make;</a:t>
            </a:r>
          </a:p>
          <a:p>
            <a:pPr lvl="0"/>
            <a:r>
              <a:rPr lang="en-US" sz="2400">
                <a:solidFill>
                  <a:schemeClr val="bg1"/>
                </a:solidFill>
                <a:effectLst/>
              </a:rPr>
              <a:t>        this.model="unknown";</a:t>
            </a:r>
          </a:p>
          <a:p>
            <a:pPr lvl="0"/>
            <a:r>
              <a:rPr lang="en-US" sz="2400">
                <a:solidFill>
                  <a:schemeClr val="bg1"/>
                </a:solidFill>
                <a:effectLst/>
              </a:rPr>
              <a:t>        this.horsePower = -1;</a:t>
            </a:r>
          </a:p>
          <a:p>
            <a:pPr lvl="0"/>
            <a:r>
              <a:rPr lang="en-US" sz="2400">
                <a:solidFill>
                  <a:schemeClr val="tx1"/>
                </a:solidFill>
                <a:effectLst/>
              </a:rPr>
              <a:t>    }</a:t>
            </a:r>
          </a:p>
          <a:p>
            <a:pPr lvl="0"/>
            <a:endParaRPr lang="en-US" sz="2400">
              <a:solidFill>
                <a:schemeClr val="tx1"/>
              </a:solidFill>
              <a:effectLst/>
            </a:endParaRPr>
          </a:p>
          <a:p>
            <a:pPr lvl="0"/>
            <a:r>
              <a:rPr lang="en-US" sz="2400">
                <a:solidFill>
                  <a:schemeClr val="tx1"/>
                </a:solidFill>
                <a:effectLst/>
              </a:rPr>
              <a:t> </a:t>
            </a:r>
            <a:r>
              <a:rPr lang="en-US" sz="2400" smtClean="0">
                <a:solidFill>
                  <a:schemeClr val="tx1"/>
                </a:solidFill>
                <a:effectLst/>
              </a:rPr>
              <a:t>public </a:t>
            </a:r>
            <a:r>
              <a:rPr lang="en-US" sz="2400">
                <a:solidFill>
                  <a:schemeClr val="tx1"/>
                </a:solidFill>
                <a:effectLst/>
              </a:rPr>
              <a:t>Car(String make, String model, int horsePower) {</a:t>
            </a:r>
          </a:p>
          <a:p>
            <a:pPr lvl="0"/>
            <a:r>
              <a:rPr lang="en-US" sz="2400">
                <a:solidFill>
                  <a:schemeClr val="bg1"/>
                </a:solidFill>
                <a:effectLst/>
              </a:rPr>
              <a:t>        this(make);</a:t>
            </a:r>
          </a:p>
          <a:p>
            <a:pPr lvl="0"/>
            <a:r>
              <a:rPr lang="en-US" sz="2400">
                <a:solidFill>
                  <a:schemeClr val="bg1"/>
                </a:solidFill>
                <a:effectLst/>
              </a:rPr>
              <a:t>        this.model = model;</a:t>
            </a:r>
          </a:p>
          <a:p>
            <a:pPr lvl="0"/>
            <a:r>
              <a:rPr lang="en-US" sz="2400">
                <a:solidFill>
                  <a:schemeClr val="bg1"/>
                </a:solidFill>
                <a:effectLst/>
              </a:rPr>
              <a:t>        this.horsePower = horsePower;</a:t>
            </a:r>
          </a:p>
          <a:p>
            <a:pPr lvl="0"/>
            <a:r>
              <a:rPr lang="en-US" sz="2400">
                <a:solidFill>
                  <a:schemeClr val="tx1"/>
                </a:solidFill>
                <a:effectLst/>
              </a:rPr>
              <a:t>    }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https://judge.softuni.bg/Contests/Practice/Index/1517#1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0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</a:t>
            </a:r>
            <a:r>
              <a:rPr lang="en-US" sz="8800" b="1" u="sng" smtClean="0">
                <a:solidFill>
                  <a:schemeClr val="bg1"/>
                </a:solidFill>
              </a:rPr>
              <a:t>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#java-fund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4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Static Members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Members Common for the Class</a:t>
            </a:r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799012" y="1600200"/>
            <a:ext cx="2624118" cy="1988418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Access static members </a:t>
            </a:r>
            <a:r>
              <a:rPr lang="en-GB" b="1">
                <a:solidFill>
                  <a:schemeClr val="bg1"/>
                </a:solidFill>
              </a:rPr>
              <a:t>through the class </a:t>
            </a:r>
            <a:r>
              <a:rPr lang="en-GB" b="1" smtClean="0">
                <a:solidFill>
                  <a:schemeClr val="bg1"/>
                </a:solidFill>
              </a:rPr>
              <a:t>name</a:t>
            </a:r>
          </a:p>
          <a:p>
            <a:r>
              <a:rPr lang="en-GB"/>
              <a:t>Static members are </a:t>
            </a:r>
            <a:r>
              <a:rPr lang="en-GB" b="1">
                <a:solidFill>
                  <a:schemeClr val="bg1"/>
                </a:solidFill>
              </a:rPr>
              <a:t>shared </a:t>
            </a:r>
            <a:r>
              <a:rPr lang="en-GB" b="1" smtClean="0">
                <a:solidFill>
                  <a:schemeClr val="bg1"/>
                </a:solidFill>
              </a:rPr>
              <a:t>class-wide</a:t>
            </a:r>
          </a:p>
          <a:p>
            <a:r>
              <a:rPr lang="en-US"/>
              <a:t>You don't </a:t>
            </a:r>
            <a:r>
              <a:rPr lang="en-US" b="1">
                <a:solidFill>
                  <a:schemeClr val="bg1"/>
                </a:solidFill>
              </a:rPr>
              <a:t>need</a:t>
            </a:r>
            <a:r>
              <a:rPr lang="en-US"/>
              <a:t> an instance</a:t>
            </a:r>
          </a:p>
          <a:p>
            <a:pPr marL="0" indent="0">
              <a:buNone/>
            </a:pPr>
            <a:endParaRPr lang="en-GB" b="1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Members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6441" y="3505650"/>
            <a:ext cx="63246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>
                <a:solidFill>
                  <a:schemeClr val="tx2"/>
                </a:solidFill>
              </a:rPr>
              <a:t>class Program {</a:t>
            </a:r>
          </a:p>
          <a:p>
            <a:r>
              <a:rPr lang="en-US">
                <a:solidFill>
                  <a:schemeClr val="tx2"/>
                </a:solidFill>
              </a:rPr>
              <a:t>  public static void main(String[] args) { </a:t>
            </a:r>
          </a:p>
          <a:p>
            <a:r>
              <a:rPr lang="en-US">
                <a:solidFill>
                  <a:schemeClr val="tx2"/>
                </a:solidFill>
              </a:rPr>
              <a:t>    </a:t>
            </a:r>
            <a:r>
              <a:rPr lang="en-US">
                <a:solidFill>
                  <a:schemeClr val="bg1"/>
                </a:solidFill>
              </a:rPr>
              <a:t>BankAccount.setInterestRate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>
                <a:solidFill>
                  <a:schemeClr val="tx2"/>
                </a:solidFill>
              </a:rPr>
              <a:t>2.2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>
                <a:solidFill>
                  <a:schemeClr val="tx2"/>
                </a:solidFill>
              </a:rPr>
              <a:t>;</a:t>
            </a:r>
          </a:p>
          <a:p>
            <a:r>
              <a:rPr lang="en-US">
                <a:solidFill>
                  <a:schemeClr val="tx2"/>
                </a:solidFill>
              </a:rPr>
              <a:t>  }</a:t>
            </a:r>
          </a:p>
          <a:p>
            <a:r>
              <a:rPr lang="en-US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033756" y="4691922"/>
            <a:ext cx="3033600" cy="1051947"/>
          </a:xfrm>
          <a:prstGeom prst="wedgeRoundRectCallout">
            <a:avLst>
              <a:gd name="adj1" fmla="val -75093"/>
              <a:gd name="adj2" fmla="val -314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Sets the rate for all bank accounts</a:t>
            </a:r>
          </a:p>
        </p:txBody>
      </p:sp>
    </p:spTree>
    <p:extLst>
      <p:ext uri="{BB962C8B-B14F-4D97-AF65-F5344CB8AC3E}">
        <p14:creationId xmlns:p14="http://schemas.microsoft.com/office/powerpoint/2010/main" val="346007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371600"/>
            <a:ext cx="1069377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BankAccount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smtClean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smtClean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>
                <a:solidFill>
                  <a:schemeClr val="bg1"/>
                </a:solidFill>
                <a:effectLst/>
              </a:rPr>
              <a:t>static</a:t>
            </a:r>
            <a:r>
              <a:rPr lang="en-US" sz="2800">
                <a:solidFill>
                  <a:schemeClr val="tx2"/>
                </a:solidFill>
                <a:effectLst/>
              </a:rPr>
              <a:t> double interestRate</a:t>
            </a:r>
            <a:r>
              <a:rPr lang="en-US" sz="2800" smtClean="0">
                <a:solidFill>
                  <a:schemeClr val="tx2"/>
                </a:solidFill>
                <a:effectLst/>
              </a:rPr>
              <a:t>;</a:t>
            </a:r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>
                <a:solidFill>
                  <a:schemeClr val="tx2"/>
                </a:solidFill>
                <a:effectLst/>
              </a:rPr>
              <a:t>public </a:t>
            </a:r>
            <a:r>
              <a:rPr lang="en-US" sz="2800" smtClean="0">
                <a:solidFill>
                  <a:schemeClr val="tx2"/>
                </a:solidFill>
                <a:effectLst/>
              </a:rPr>
              <a:t>BankAccount()</a:t>
            </a:r>
            <a:r>
              <a:rPr lang="en-US" sz="280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)</a:t>
            </a:r>
            <a:r>
              <a:rPr lang="en-US" sz="2800" smtClean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++;</a:t>
            </a:r>
          </a:p>
          <a:p>
            <a:r>
              <a:rPr lang="en-US" sz="2800">
                <a:solidFill>
                  <a:schemeClr val="tx2"/>
                </a:solidFill>
                <a:effectLst/>
              </a:rPr>
              <a:t>  </a:t>
            </a:r>
            <a:r>
              <a:rPr lang="en-US" sz="2800" smtClean="0">
                <a:solidFill>
                  <a:schemeClr val="tx2"/>
                </a:solidFill>
                <a:effectLst/>
              </a:rPr>
              <a:t>}</a:t>
            </a:r>
          </a:p>
          <a:p>
            <a:endParaRPr lang="en-US" sz="2800" smtClean="0">
              <a:solidFill>
                <a:schemeClr val="tx2"/>
              </a:solidFill>
              <a:effectLst/>
            </a:endParaRPr>
          </a:p>
          <a:p>
            <a:r>
              <a:rPr lang="en-US" sz="2800" smtClean="0">
                <a:solidFill>
                  <a:schemeClr val="tx2"/>
                </a:solidFill>
                <a:effectLst/>
              </a:rPr>
              <a:t>  public </a:t>
            </a:r>
            <a:r>
              <a:rPr lang="en-US" sz="2800">
                <a:solidFill>
                  <a:schemeClr val="bg1"/>
                </a:solidFill>
                <a:effectLst/>
              </a:rPr>
              <a:t>static</a:t>
            </a:r>
            <a:r>
              <a:rPr lang="en-US" sz="2800">
                <a:solidFill>
                  <a:schemeClr val="tx2"/>
                </a:solidFill>
                <a:effectLst/>
              </a:rPr>
              <a:t> </a:t>
            </a:r>
            <a:r>
              <a:rPr lang="bg-BG" sz="2800" smtClean="0">
                <a:solidFill>
                  <a:schemeClr val="tx2"/>
                </a:solidFill>
                <a:effectLst/>
              </a:rPr>
              <a:t>void</a:t>
            </a:r>
            <a:r>
              <a:rPr lang="en-US" sz="2800" smtClean="0">
                <a:solidFill>
                  <a:schemeClr val="tx2"/>
                </a:solidFill>
                <a:effectLst/>
              </a:rPr>
              <a:t> setInterestRate(double rate)</a:t>
            </a:r>
            <a:r>
              <a:rPr lang="bg-BG" sz="2800" smtClean="0">
                <a:solidFill>
                  <a:schemeClr val="tx2"/>
                </a:solidFill>
                <a:effectLst/>
              </a:rPr>
              <a:t> </a:t>
            </a:r>
            <a:r>
              <a:rPr lang="en-US" sz="280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>
                <a:solidFill>
                  <a:schemeClr val="tx2"/>
                </a:solidFill>
                <a:effectLst/>
              </a:rPr>
              <a:t>    interestRate = rate;</a:t>
            </a:r>
          </a:p>
          <a:p>
            <a:r>
              <a:rPr lang="en-US" sz="2800">
                <a:solidFill>
                  <a:schemeClr val="tx2"/>
                </a:solidFill>
                <a:effectLst/>
              </a:rPr>
              <a:t>  </a:t>
            </a:r>
            <a:r>
              <a:rPr lang="en-US" sz="2800" smtClean="0">
                <a:solidFill>
                  <a:schemeClr val="tx2"/>
                </a:solidFill>
                <a:effectLst/>
              </a:rPr>
              <a:t>}</a:t>
            </a:r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4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BankAccount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</a:t>
            </a:r>
            <a:r>
              <a:rPr lang="en-US" smtClean="0"/>
              <a:t>Bank Account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54563" y="1159946"/>
            <a:ext cx="5450049" cy="3326889"/>
            <a:chOff x="-306388" y="2077297"/>
            <a:chExt cx="3137848" cy="332688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4202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88314"/>
              <a:ext cx="3137848" cy="1315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29212" y="4648200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69237" y="4649808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33924" y="525780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7212" y="566812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alibri" panose="020F0502020204030204"/>
              </a:rPr>
              <a:t>(20 * 0.02) * 10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484567" y="1801982"/>
            <a:ext cx="2507543" cy="702735"/>
          </a:xfrm>
          <a:prstGeom prst="wedgeRoundRectCallout">
            <a:avLst>
              <a:gd name="adj1" fmla="val -65516"/>
              <a:gd name="adj2" fmla="val 63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underline == static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https://judge.softuni.bg/Contests/Practice/Index/1517#2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27712"/>
            <a:ext cx="10667998" cy="47158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/>
                </a:solidFill>
                <a:effectLst/>
              </a:rPr>
              <a:t>public class BankAccount {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final static double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= 0.02;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double rate =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DEFAULT_INTEREST;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int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int id;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private double balance;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i="1" dirty="0">
                <a:solidFill>
                  <a:schemeClr val="bg1"/>
                </a:solidFill>
                <a:effectLst/>
              </a:rPr>
              <a:t>// </a:t>
            </a:r>
            <a:r>
              <a:rPr lang="en-US" sz="2700" i="1" dirty="0" smtClean="0">
                <a:solidFill>
                  <a:schemeClr val="bg1"/>
                </a:solidFill>
                <a:effectLst/>
              </a:rPr>
              <a:t>continue…</a:t>
            </a:r>
            <a:endParaRPr lang="en-US" sz="2700" i="1" dirty="0">
              <a:solidFill>
                <a:schemeClr val="bg1"/>
              </a:solidFill>
              <a:effectLst/>
            </a:endParaRP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https://judge.softuni.bg/Contests/Practice/Index/1517#2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181545"/>
            <a:ext cx="1066799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class BankAccount {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</a:t>
            </a:r>
            <a:r>
              <a:rPr lang="en-US" sz="2000" i="1" dirty="0">
                <a:solidFill>
                  <a:schemeClr val="bg1"/>
                </a:solidFill>
                <a:effectLst/>
              </a:rPr>
              <a:t>// continued…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public BankAccount() {</a:t>
            </a:r>
            <a:endParaRPr lang="en-US" sz="2000" i="1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this.id = ++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0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000" dirty="0">
                <a:solidFill>
                  <a:schemeClr val="tx1"/>
                </a:solidFill>
                <a:effectLst/>
              </a:rPr>
              <a:t> void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000" dirty="0">
                <a:solidFill>
                  <a:schemeClr val="tx1"/>
                </a:solidFill>
                <a:effectLst/>
              </a:rPr>
              <a:t>(double interest) {</a:t>
            </a:r>
            <a:endParaRPr lang="en-US" sz="2000" i="1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rate = interest;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en-US" sz="2000" i="1" dirty="0">
                <a:solidFill>
                  <a:schemeClr val="bg1"/>
                </a:solidFill>
                <a:effectLst/>
              </a:rPr>
              <a:t>// TODO: override </a:t>
            </a:r>
            <a:r>
              <a:rPr lang="en-US" sz="2000" i="1" dirty="0" err="1">
                <a:solidFill>
                  <a:schemeClr val="bg1"/>
                </a:solidFill>
                <a:effectLst/>
              </a:rPr>
              <a:t>toString</a:t>
            </a:r>
            <a:r>
              <a:rPr lang="en-US" sz="2000" i="1" dirty="0">
                <a:solidFill>
                  <a:schemeClr val="bg1"/>
                </a:solidFill>
                <a:effectLst/>
              </a:rPr>
              <a:t>()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</a:t>
            </a:r>
            <a:r>
              <a:rPr lang="en-US" sz="2000" i="1" dirty="0">
                <a:solidFill>
                  <a:schemeClr val="bg1"/>
                </a:solidFill>
                <a:effectLst/>
              </a:rPr>
              <a:t>// TODO: void deposit(double amount) </a:t>
            </a:r>
            <a:br>
              <a:rPr lang="en-US" sz="2000" i="1" dirty="0">
                <a:solidFill>
                  <a:schemeClr val="bg1"/>
                </a:solidFill>
                <a:effectLst/>
              </a:rPr>
            </a:br>
            <a:r>
              <a:rPr lang="en-US" sz="2000" i="1" dirty="0">
                <a:solidFill>
                  <a:schemeClr val="bg1"/>
                </a:solidFill>
                <a:effectLst/>
              </a:rPr>
              <a:t>  // TODO: double </a:t>
            </a:r>
            <a:r>
              <a:rPr lang="en-US" sz="2000" i="1" dirty="0" err="1">
                <a:solidFill>
                  <a:schemeClr val="bg1"/>
                </a:solidFill>
                <a:effectLst/>
              </a:rPr>
              <a:t>getInterest</a:t>
            </a:r>
            <a:r>
              <a:rPr lang="en-US" sz="2000" i="1" dirty="0">
                <a:solidFill>
                  <a:schemeClr val="bg1"/>
                </a:solidFill>
                <a:effectLst/>
              </a:rPr>
              <a:t>(</a:t>
            </a:r>
            <a:r>
              <a:rPr lang="en-US" sz="2000" i="1" dirty="0" err="1">
                <a:solidFill>
                  <a:schemeClr val="bg1"/>
                </a:solidFill>
                <a:effectLst/>
              </a:rPr>
              <a:t>int</a:t>
            </a:r>
            <a:r>
              <a:rPr lang="en-US" sz="2000" i="1" dirty="0">
                <a:solidFill>
                  <a:schemeClr val="bg1"/>
                </a:solidFill>
                <a:effectLst/>
              </a:rPr>
              <a:t> years)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https://judge.softuni.bg/Contests/Practice/Index/1517#2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371600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 err="1">
                <a:solidFill>
                  <a:schemeClr val="tx1"/>
                </a:solidFill>
                <a:effectLst/>
              </a:rPr>
              <a:t>HashMap</a:t>
            </a:r>
            <a:r>
              <a:rPr lang="en-GB" sz="2400" dirty="0">
                <a:solidFill>
                  <a:schemeClr val="tx1"/>
                </a:solidFill>
                <a:effectLst/>
              </a:rPr>
              <a:t>&lt;String, BankAccount&gt;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bankAccounts</a:t>
            </a:r>
            <a:r>
              <a:rPr lang="en-GB" sz="2400" dirty="0">
                <a:solidFill>
                  <a:schemeClr val="tx1"/>
                </a:solidFill>
                <a:effectLst/>
              </a:rPr>
              <a:t> = new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HashMap</a:t>
            </a:r>
            <a:r>
              <a:rPr lang="en-GB" sz="2400" dirty="0">
                <a:solidFill>
                  <a:schemeClr val="tx1"/>
                </a:solidFill>
                <a:effectLst/>
              </a:rPr>
              <a:t>&lt;&gt;();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command.equals</a:t>
            </a:r>
            <a:r>
              <a:rPr lang="en-GB" sz="2400" dirty="0">
                <a:solidFill>
                  <a:schemeClr val="tx1"/>
                </a:solidFill>
                <a:effectLst/>
              </a:rPr>
              <a:t>("End"))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i="1" dirty="0">
                <a:solidFill>
                  <a:schemeClr val="bg1"/>
                </a:solidFill>
                <a:effectLst/>
              </a:rPr>
              <a:t>// TODO: Get command </a:t>
            </a:r>
            <a:r>
              <a:rPr lang="en-GB" sz="2400" i="1" dirty="0" err="1">
                <a:solidFill>
                  <a:schemeClr val="bg1"/>
                </a:solidFill>
                <a:effectLst/>
              </a:rPr>
              <a:t>args</a:t>
            </a:r>
            <a:endParaRPr lang="en-GB" sz="2400" i="1" dirty="0">
              <a:solidFill>
                <a:schemeClr val="bg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switch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cmdType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"Create": 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"Deposit": 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// TODO</a:t>
            </a:r>
          </a:p>
          <a:p>
            <a:endParaRPr lang="en-US" sz="2400" i="1" dirty="0">
              <a:solidFill>
                <a:schemeClr val="tx1"/>
              </a:solidFill>
              <a:effectLst/>
            </a:endParaRP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bg1"/>
                </a:solidFill>
                <a:effectLst/>
              </a:rPr>
              <a:t>// TODO: Read command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https://judge.softuni.bg/Contests/Practice/Index/1517#2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218" y="1724211"/>
            <a:ext cx="8065426" cy="482898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smtClean="0">
                <a:solidFill>
                  <a:schemeClr val="bg2"/>
                </a:solidFill>
              </a:rPr>
              <a:t>Classes </a:t>
            </a:r>
            <a:r>
              <a:rPr lang="en-US" sz="3200">
                <a:solidFill>
                  <a:schemeClr val="bg2"/>
                </a:solidFill>
              </a:rPr>
              <a:t>define specific </a:t>
            </a:r>
            <a:r>
              <a:rPr lang="en-US" sz="3200" b="1">
                <a:solidFill>
                  <a:schemeClr val="bg1"/>
                </a:solidFill>
              </a:rPr>
              <a:t>structure</a:t>
            </a:r>
            <a:r>
              <a:rPr lang="en-US" sz="3200">
                <a:solidFill>
                  <a:schemeClr val="bg2"/>
                </a:solidFill>
              </a:rPr>
              <a:t> for </a:t>
            </a:r>
            <a:r>
              <a:rPr lang="en-US" sz="3200" smtClean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800">
                <a:solidFill>
                  <a:schemeClr val="bg2"/>
                </a:solidFill>
              </a:rPr>
              <a:t>Objects are particular </a:t>
            </a:r>
            <a:r>
              <a:rPr lang="en-US" sz="2800" b="1">
                <a:solidFill>
                  <a:schemeClr val="bg1"/>
                </a:solidFill>
              </a:rPr>
              <a:t>instances of a </a:t>
            </a:r>
            <a:r>
              <a:rPr lang="en-US" sz="2800" b="1" smtClean="0">
                <a:solidFill>
                  <a:schemeClr val="bg1"/>
                </a:solidFill>
              </a:rPr>
              <a:t>class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>
                <a:solidFill>
                  <a:schemeClr val="bg2"/>
                </a:solidFill>
              </a:rPr>
              <a:t>Classes define </a:t>
            </a:r>
            <a:r>
              <a:rPr lang="en-US" sz="3200" b="1">
                <a:solidFill>
                  <a:schemeClr val="bg1"/>
                </a:solidFill>
              </a:rPr>
              <a:t>fields, methods, constructors</a:t>
            </a:r>
            <a:r>
              <a:rPr lang="en-US" sz="3200">
                <a:solidFill>
                  <a:schemeClr val="bg2"/>
                </a:solidFill>
              </a:rPr>
              <a:t/>
            </a:r>
            <a:br>
              <a:rPr lang="en-US" sz="3200">
                <a:solidFill>
                  <a:schemeClr val="bg2"/>
                </a:solidFill>
              </a:rPr>
            </a:br>
            <a:r>
              <a:rPr lang="en-US" sz="3200">
                <a:solidFill>
                  <a:schemeClr val="bg2"/>
                </a:solidFill>
              </a:rPr>
              <a:t>and other </a:t>
            </a:r>
            <a:r>
              <a:rPr lang="en-US" sz="3200" smtClean="0">
                <a:solidFill>
                  <a:schemeClr val="bg2"/>
                </a:solidFill>
              </a:rPr>
              <a:t>members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>
                <a:solidFill>
                  <a:schemeClr val="bg2"/>
                </a:solidFill>
              </a:rPr>
              <a:t>Constructors are </a:t>
            </a:r>
            <a:r>
              <a:rPr lang="en-US" sz="3200" b="1">
                <a:solidFill>
                  <a:schemeClr val="bg1"/>
                </a:solidFill>
              </a:rPr>
              <a:t>invoked</a:t>
            </a:r>
            <a:r>
              <a:rPr lang="en-US" sz="3200">
                <a:solidFill>
                  <a:schemeClr val="bg2"/>
                </a:solidFill>
              </a:rPr>
              <a:t> when creating new class </a:t>
            </a:r>
            <a:r>
              <a:rPr lang="en-US" sz="3200" smtClean="0">
                <a:solidFill>
                  <a:schemeClr val="bg2"/>
                </a:solidFill>
              </a:rPr>
              <a:t>instances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>
                <a:solidFill>
                  <a:schemeClr val="bg2"/>
                </a:solidFill>
              </a:rPr>
              <a:t>Constructors </a:t>
            </a:r>
            <a:r>
              <a:rPr lang="en-US" sz="3200" b="1">
                <a:solidFill>
                  <a:schemeClr val="bg1"/>
                </a:solidFill>
              </a:rPr>
              <a:t>initialize</a:t>
            </a:r>
            <a:r>
              <a:rPr lang="en-US" sz="3200">
                <a:solidFill>
                  <a:schemeClr val="bg2"/>
                </a:solidFill>
              </a:rPr>
              <a:t> the </a:t>
            </a:r>
            <a:r>
              <a:rPr lang="en-US" sz="3200" b="1">
                <a:solidFill>
                  <a:schemeClr val="bg1"/>
                </a:solidFill>
              </a:rPr>
              <a:t>object's </a:t>
            </a:r>
            <a:r>
              <a:rPr lang="en-US" sz="3200" b="1" smtClean="0">
                <a:solidFill>
                  <a:schemeClr val="bg1"/>
                </a:solidFill>
              </a:rPr>
              <a:t/>
            </a:r>
            <a:br>
              <a:rPr lang="en-US" sz="3200" b="1" smtClean="0">
                <a:solidFill>
                  <a:schemeClr val="bg1"/>
                </a:solidFill>
              </a:rPr>
            </a:br>
            <a:r>
              <a:rPr lang="en-US" sz="3200" b="1" smtClean="0">
                <a:solidFill>
                  <a:schemeClr val="bg1"/>
                </a:solidFill>
              </a:rPr>
              <a:t>initial </a:t>
            </a:r>
            <a:r>
              <a:rPr lang="en-US" sz="3200" b="1">
                <a:solidFill>
                  <a:schemeClr val="bg1"/>
                </a:solidFill>
              </a:rPr>
              <a:t>state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>
              <a:solidFill>
                <a:schemeClr val="bg2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>
              <a:solidFill>
                <a:schemeClr val="bg2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smtClean="0">
              <a:solidFill>
                <a:schemeClr val="bg2"/>
              </a:solidFill>
            </a:endParaRPr>
          </a:p>
          <a:p>
            <a:pPr lvl="1" indent="-456915">
              <a:lnSpc>
                <a:spcPct val="100000"/>
              </a:lnSpc>
            </a:pPr>
            <a:endParaRPr lang="en-US" sz="2999" smtClean="0">
              <a:solidFill>
                <a:srgbClr val="FFFFFF"/>
              </a:solidFill>
            </a:endParaRPr>
          </a:p>
          <a:p>
            <a:pPr lvl="1" indent="-456915">
              <a:lnSpc>
                <a:spcPct val="100000"/>
              </a:lnSpc>
            </a:pPr>
            <a:endParaRPr kumimoji="0" lang="en-US" sz="29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64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8764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799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43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1066" y="3987632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class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…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99212" y="3066535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name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28059" y="4688117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body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1541" y="3643187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Keyword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3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3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/>
              <a:t>Avoid </a:t>
            </a:r>
            <a:r>
              <a:rPr lang="en-GB" smtClean="0"/>
              <a:t>ambiguous names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2711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class Dice { … 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class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BankAccount</a:t>
            </a: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{ … 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class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IntegerCalculator</a:t>
            </a: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5600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2711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class TPMF { … 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class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bankaccount</a:t>
            </a: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{ … 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class </a:t>
            </a:r>
            <a:r>
              <a:rPr lang="en-US" noProof="1" smtClean="0">
                <a:solidFill>
                  <a:srgbClr val="234465"/>
                </a:solidFill>
              </a:rPr>
              <a:t>num</a:t>
            </a:r>
            <a:r>
              <a:rPr kumimoji="0" lang="en-US" sz="2398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calc</a:t>
            </a:r>
            <a:r>
              <a:rPr kumimoji="0" lang="en-US" sz="2398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6000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3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is made up of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</a:t>
            </a: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</a:t>
            </a: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6915" marR="0" lvl="0" indent="-456915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Fields </a:t>
            </a:r>
            <a:r>
              <a:rPr kumimoji="0" lang="en-GB" sz="3398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state</a:t>
            </a:r>
          </a:p>
          <a:p>
            <a:pPr marL="456915" marR="0" lvl="0" indent="-456915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</a:t>
            </a:r>
            <a:r>
              <a:rPr kumimoji="0" lang="en-GB" sz="3398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describe behaviour</a:t>
            </a:r>
            <a:endParaRPr kumimoji="0" lang="en-US" sz="3398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49275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class </a:t>
            </a:r>
            <a:r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{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String make ;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String model;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void </a:t>
            </a:r>
            <a:r>
              <a:rPr lang="en-US">
                <a:solidFill>
                  <a:srgbClr val="FFA000"/>
                </a:solidFill>
              </a:rPr>
              <a:t>s</a:t>
            </a:r>
            <a:r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tart(){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… 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6012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Fields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89412" y="4953000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Method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8080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class </a:t>
            </a:r>
            <a:r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Dog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 age;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string type;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void </a:t>
            </a:r>
            <a:r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bark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(){ … 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627126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Fields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371012" y="4953000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Method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1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class can have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many instances </a:t>
            </a: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4212" y="1911433"/>
            <a:ext cx="5577077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class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Program</a:t>
            </a:r>
            <a:r>
              <a:rPr kumimoji="0" lang="en-US" sz="2400" b="1" i="0" u="none" strike="noStrike" kern="1200" cap="none" spc="0" normalizeH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public static void Main() 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lang="en-US" sz="2400" smtClean="0">
                <a:solidFill>
                  <a:srgbClr val="FFA000"/>
                </a:solidFill>
              </a:rPr>
              <a:t>firstCar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=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new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Car();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secondCar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=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new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lang="en-US" sz="2400">
                <a:solidFill>
                  <a:srgbClr val="234465"/>
                </a:solidFill>
              </a:rPr>
              <a:t>C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ar();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741612" y="5133388"/>
            <a:ext cx="2385731" cy="921534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Variable stores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reference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127343" y="4551317"/>
            <a:ext cx="3048000" cy="540534"/>
          </a:xfrm>
          <a:prstGeom prst="wedgeRoundRectCallout">
            <a:avLst>
              <a:gd name="adj1" fmla="val -63957"/>
              <a:gd name="adj2" fmla="val -61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Use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new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keyword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98" y="2362200"/>
            <a:ext cx="3799215" cy="37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0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81291-FDC9-4868-9D7C-A673941429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5412" y="2590800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=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600" b="1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new</a:t>
            </a:r>
            <a:r>
              <a:rPr kumimoji="0" lang="en-US" sz="2600" b="1" i="0" u="none" strike="noStrike" kern="1200" cap="none" spc="0" normalizeH="0" baseline="0" noProof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Car();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2512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HEAP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STACK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diceD6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marL="0" marR="0" lvl="0" indent="0" algn="ctr" defTabSz="914400" rtl="0" eaLnBrk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  <a:buFontTx/>
                  <a:buNone/>
                  <a:tabLst/>
                  <a:defRPr/>
                </a:pPr>
                <a:r>
                  <a:rPr kumimoji="0" lang="en-GB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4465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type = null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sides = 0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85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3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1818</Words>
  <Application>Microsoft Office PowerPoint</Application>
  <PresentationFormat>Custom</PresentationFormat>
  <Paragraphs>488</Paragraphs>
  <Slides>42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1_SoftUni3_1</vt:lpstr>
      <vt:lpstr>2_SoftUni3_1</vt:lpstr>
      <vt:lpstr>3_SoftUni3_1</vt:lpstr>
      <vt:lpstr>Defining Classes</vt:lpstr>
      <vt:lpstr>Table of Contents</vt:lpstr>
      <vt:lpstr>Questions?</vt:lpstr>
      <vt:lpstr>PowerPoint Presentation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PowerPoint Presentation</vt:lpstr>
      <vt:lpstr>Fields</vt:lpstr>
      <vt:lpstr>Problem: Define Car Class</vt:lpstr>
      <vt:lpstr>Solution: Define Car Class</vt:lpstr>
      <vt:lpstr>Access Modifiers</vt:lpstr>
      <vt:lpstr>PowerPoint Presentation</vt:lpstr>
      <vt:lpstr>Methods</vt:lpstr>
      <vt:lpstr>Getters and Setters</vt:lpstr>
      <vt:lpstr>Getters and Setters</vt:lpstr>
      <vt:lpstr>Problem: Car Info</vt:lpstr>
      <vt:lpstr>Solution: Car Info</vt:lpstr>
      <vt:lpstr>PowerPoint Presentation</vt:lpstr>
      <vt:lpstr>Constructors</vt:lpstr>
      <vt:lpstr>Constructors</vt:lpstr>
      <vt:lpstr>Constructors (2)</vt:lpstr>
      <vt:lpstr>Object Initial State</vt:lpstr>
      <vt:lpstr>Constructor Chaining</vt:lpstr>
      <vt:lpstr>Problem: Constructors</vt:lpstr>
      <vt:lpstr>Solution: Constructors</vt:lpstr>
      <vt:lpstr>PowerPoint Presentation</vt:lpstr>
      <vt:lpstr>Static Members</vt:lpstr>
      <vt:lpstr>Static Members</vt:lpstr>
      <vt:lpstr>Problem: Bank Account</vt:lpstr>
      <vt:lpstr>Solution: Bank Account</vt:lpstr>
      <vt:lpstr>Solution: Bank Account (2)</vt:lpstr>
      <vt:lpstr>Solution: Bank Account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Defining Classes</dc:title>
  <dc:subject>Java Advanced – Practical Training Course @ SoftUni</dc:subject>
  <dc:creator/>
  <cp:keywords>Java Advanced, Java, Advanced, Software University, SoftUni, programming, coding, software development, education, training,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2019-02-01T12:29:27Z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