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50.png" ContentType="image/png"/>
  <Override PartName="/ppt/media/image45.gif" ContentType="image/gif"/>
  <Override PartName="/ppt/media/image44.jpeg" ContentType="image/jpeg"/>
  <Override PartName="/ppt/media/image41.jpeg" ContentType="image/jpeg"/>
  <Override PartName="/ppt/media/image38.png" ContentType="image/png"/>
  <Override PartName="/ppt/media/image37.png" ContentType="image/png"/>
  <Override PartName="/ppt/media/image39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2.png" ContentType="image/png"/>
  <Override PartName="/ppt/media/image12.wmf" ContentType="image/x-wmf"/>
  <Override PartName="/ppt/media/image43.png" ContentType="image/png"/>
  <Override PartName="/ppt/media/image13.wmf" ContentType="image/x-wmf"/>
  <Override PartName="/ppt/media/image40.png" ContentType="image/png"/>
  <Override PartName="/ppt/media/image10.wmf" ContentType="image/x-wmf"/>
  <Override PartName="/ppt/media/image20.png" ContentType="image/png"/>
  <Override PartName="/ppt/media/image15.wmf" ContentType="image/x-wmf"/>
  <Override PartName="/ppt/media/image9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.wmf" ContentType="image/x-wmf"/>
  <Override PartName="/ppt/media/image7.wmf" ContentType="image/x-wmf"/>
  <Override PartName="/ppt/media/image31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858F86-30EE-4A4D-AF5C-59FD607C4C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1.xml"/><Relationship Id="rId4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5.xml"/><Relationship Id="rId4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6.xml"/><Relationship Id="rId4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8A0746-2803-4F23-86F2-C1F5E23C30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CB0DA5-2F83-4471-8FD1-034F4CD5D22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B78763-2447-41BA-B9AC-F5B7B3125E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9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1436C8-6A68-4269-926B-A85143E6BE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640" y="2351520"/>
            <a:ext cx="5438880" cy="23256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>
            <a:off x="8351280" y="2374200"/>
            <a:ext cx="317052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64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928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48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1240" y="6080040"/>
            <a:ext cx="143676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3960" y="40827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3960" y="44913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464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0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-324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8" descr=""/>
          <p:cNvPicPr/>
          <p:nvPr/>
        </p:nvPicPr>
        <p:blipFill>
          <a:blip r:embed="rId3"/>
          <a:stretch/>
        </p:blipFill>
        <p:spPr>
          <a:xfrm>
            <a:off x="7910640" y="1409760"/>
            <a:ext cx="3571920" cy="4384800"/>
          </a:xfrm>
          <a:prstGeom prst="rect">
            <a:avLst/>
          </a:prstGeom>
          <a:ln>
            <a:noFill/>
          </a:ln>
        </p:spPr>
      </p:pic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96920" y="1371600"/>
            <a:ext cx="8182080" cy="4795560"/>
          </a:xfrm>
          <a:prstGeom prst="rect">
            <a:avLst/>
          </a:prstGeom>
        </p:spPr>
        <p:txBody>
          <a:bodyPr lIns="108000" rIns="108000" tIns="36000" bIns="36000"/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30AB7817-5282-4ABC-BE6D-FF5E00F923E1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2/7/19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500A1AB-31A5-436C-AD09-737C430219E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DA9BC880-183D-4E98-AB03-229981EE9389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2/7/19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354EA73-94D3-4028-8875-368EDAF5A80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1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15240" y="5490360"/>
            <a:ext cx="10961280" cy="49932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4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-3240" y="-1800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18544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15240" y="1830600"/>
            <a:ext cx="1096092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E1A4018F-5026-42BF-839F-2CBCC247B80B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2/7/19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0B34EB8-EABC-4B60-AE43-A949FB18926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55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-1051200" y="703080"/>
            <a:ext cx="840564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6" name="Picture 25" descr=""/>
          <p:cNvPicPr/>
          <p:nvPr/>
        </p:nvPicPr>
        <p:blipFill>
          <a:blip r:embed="rId3"/>
          <a:stretch/>
        </p:blipFill>
        <p:spPr>
          <a:xfrm>
            <a:off x="165240" y="2223000"/>
            <a:ext cx="3575520" cy="4148280"/>
          </a:xfrm>
          <a:prstGeom prst="rect">
            <a:avLst/>
          </a:prstGeom>
          <a:ln>
            <a:noFill/>
          </a:ln>
        </p:spPr>
      </p:pic>
      <p:pic>
        <p:nvPicPr>
          <p:cNvPr id="227" name="Picture 41" descr=""/>
          <p:cNvPicPr/>
          <p:nvPr/>
        </p:nvPicPr>
        <p:blipFill>
          <a:blip r:embed="rId4"/>
          <a:stretch/>
        </p:blipFill>
        <p:spPr>
          <a:xfrm>
            <a:off x="9696600" y="31428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228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21C399E0-B816-4D3D-A571-A91D69F44AE4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2/7/19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B3F0EB7-11DB-4C03-BB02-9CDBF650BE3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1" name="Picture 17" descr=""/>
          <p:cNvPicPr/>
          <p:nvPr/>
        </p:nvPicPr>
        <p:blipFill>
          <a:blip r:embed="rId5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232" name="Picture 19" descr=""/>
          <p:cNvPicPr/>
          <p:nvPr/>
        </p:nvPicPr>
        <p:blipFill>
          <a:blip r:embed="rId6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233" name="Picture 20" descr=""/>
          <p:cNvPicPr/>
          <p:nvPr/>
        </p:nvPicPr>
        <p:blipFill>
          <a:blip r:embed="rId7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234" name="Picture 21" descr=""/>
          <p:cNvPicPr/>
          <p:nvPr/>
        </p:nvPicPr>
        <p:blipFill>
          <a:blip r:embed="rId8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235" name="Picture 22" descr=""/>
          <p:cNvPicPr/>
          <p:nvPr/>
        </p:nvPicPr>
        <p:blipFill>
          <a:blip r:embed="rId9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236" name="Picture 23" descr=""/>
          <p:cNvPicPr/>
          <p:nvPr/>
        </p:nvPicPr>
        <p:blipFill>
          <a:blip r:embed="rId10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237" name="Picture 24" descr=""/>
          <p:cNvPicPr/>
          <p:nvPr/>
        </p:nvPicPr>
        <p:blipFill>
          <a:blip r:embed="rId11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238" name="Line 5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6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7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8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9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10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1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12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-1440" y="6371280"/>
            <a:ext cx="1219464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1437#0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1459#1" TargetMode="Externa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1459#3" TargetMode="Externa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1459#3" TargetMode="External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1459#4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1459#4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jpeg"/><Relationship Id="rId5" Type="http://schemas.openxmlformats.org/officeDocument/2006/relationships/image" Target="../media/image45.gif"/><Relationship Id="rId6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66720" y="579240"/>
            <a:ext cx="10964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Multidimensional Arrays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643960" y="5909760"/>
            <a:ext cx="2951280" cy="395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643960" y="6334560"/>
            <a:ext cx="2951280" cy="362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671040" y="4867920"/>
            <a:ext cx="2951280" cy="524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TextShape 5"/>
          <p:cNvSpPr txBox="1"/>
          <p:nvPr/>
        </p:nvSpPr>
        <p:spPr>
          <a:xfrm>
            <a:off x="671040" y="5361120"/>
            <a:ext cx="2951280" cy="4597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96" name="Picture 8" descr=""/>
          <p:cNvPicPr/>
          <p:nvPr/>
        </p:nvPicPr>
        <p:blipFill>
          <a:blip r:embed="rId2"/>
          <a:stretch/>
        </p:blipFill>
        <p:spPr>
          <a:xfrm>
            <a:off x="4717800" y="1936800"/>
            <a:ext cx="2073960" cy="28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Accessing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-dimensional array element: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Getting element value example: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24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Accessing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84360" y="1931400"/>
            <a:ext cx="105152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nDimensionalArray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[index</a:t>
            </a:r>
            <a:r>
              <a:rPr b="1" lang="en-US" sz="2200" spc="-1" strike="noStrike" baseline="-25000">
                <a:solidFill>
                  <a:srgbClr val="ffa000"/>
                </a:solidFill>
                <a:latin typeface="Consolas"/>
              </a:rPr>
              <a:t>1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…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[index</a:t>
            </a:r>
            <a:r>
              <a:rPr b="1" lang="en-US" sz="2200" spc="-1" strike="noStrike" baseline="-25000">
                <a:solidFill>
                  <a:srgbClr val="ffa000"/>
                </a:solidFill>
                <a:latin typeface="Consolas"/>
              </a:rPr>
              <a:t>n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]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684360" y="3200400"/>
            <a:ext cx="7162560" cy="1141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int[][] array = {{1, 2}, {3, 4}}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element =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array[1][1]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// element</a:t>
            </a:r>
            <a:r>
              <a:rPr b="1" lang="en-US" sz="2200" spc="-1" strike="noStrike" baseline="-25000">
                <a:solidFill>
                  <a:srgbClr val="234465"/>
                </a:solidFill>
                <a:latin typeface="Consolas"/>
              </a:rPr>
              <a:t>11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=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684360" y="4800600"/>
            <a:ext cx="10515240" cy="143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int[][] array = new int[3][4];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row = 0; row &lt; array.length; row++)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col = 0; col &lt; array[0].length; col++)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array[row][col]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= row + col;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8704800" y="2590920"/>
            <a:ext cx="1980720" cy="19807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38" name="Table 7"/>
          <p:cNvGraphicFramePr/>
          <p:nvPr/>
        </p:nvGraphicFramePr>
        <p:xfrm>
          <a:off x="8893800" y="2777760"/>
          <a:ext cx="1645560" cy="164556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</a:tblGrid>
              <a:tr h="548640">
                <a:tc>
                  <a:tcPr marL="91440" marR="91440">
                    <a:lnL w="12240">
                      <a:noFill/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548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8dbe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8dbe2"/>
                    </a:solidFill>
                  </a:tcPr>
                </a:tc>
              </a:tr>
              <a:tr h="548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8dbe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8dbe2"/>
                    </a:solidFill>
                  </a:tcPr>
                </a:tc>
              </a:tr>
            </a:tbl>
          </a:graphicData>
        </a:graphic>
      </p:graphicFrame>
      <p:sp>
        <p:nvSpPr>
          <p:cNvPr id="339" name="CustomShape 8"/>
          <p:cNvSpPr/>
          <p:nvPr/>
        </p:nvSpPr>
        <p:spPr>
          <a:xfrm>
            <a:off x="9954360" y="3827880"/>
            <a:ext cx="635040" cy="615240"/>
          </a:xfrm>
          <a:prstGeom prst="ellipse">
            <a:avLst/>
          </a:prstGeom>
          <a:noFill/>
          <a:ln w="57240">
            <a:solidFill>
              <a:schemeClr val="bg1"/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Reading a Matrix –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190440" y="1494360"/>
            <a:ext cx="11729520" cy="4948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public static void main(String[] args) {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Scanner scanner = new Scanner(System.in);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int rows = Integer.parseInt(scanner.nextLine());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int cols = Integer.parseInt(scanner.nextLine());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int[][]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matrix = new 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int[rows][cols]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for (int row = 0; 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row &lt; rows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; row++) {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String[] inputTokens = scanner.nextLine().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(" ");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for (int column = 0; 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column &lt; cols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; column++) {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matrix[row][column]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=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Integer.parseInt(inputTokens[column]);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3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190440" y="1196280"/>
            <a:ext cx="11401560" cy="54601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program that reads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two integer matrices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(2D arrays) from the console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compares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them element by element.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equal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if the matrices match, and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not equal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if they don’t match.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Compare Matrices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344" name="Table 3"/>
          <p:cNvGraphicFramePr/>
          <p:nvPr/>
        </p:nvGraphicFramePr>
        <p:xfrm>
          <a:off x="1925640" y="3559320"/>
          <a:ext cx="8127720" cy="249228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415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Input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Output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207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1 2 3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2 1 3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1 2 3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2 1 3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equal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5" name="CustomShape 4"/>
          <p:cNvSpPr/>
          <p:nvPr/>
        </p:nvSpPr>
        <p:spPr>
          <a:xfrm>
            <a:off x="800280" y="6396480"/>
            <a:ext cx="105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https://judge.softuni.bg/Contests/Practice/Index/1437#0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90440" y="1171800"/>
            <a:ext cx="11810880" cy="5603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int[] dimentions = Arrays.stream(scanner.nextLine().split("\\s++"))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.mapToInt(Integer::parseInt)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.toArray();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int firstMatrixRows = dimentions[0];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int firstMatrixCols = dimentions[1];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int[][]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firstMatrix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new int[firstMatrixRows][]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for (int i = 0; i &lt; firstMatrixRows; i++) {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int[] arr = Arrays.stream(scanner.nextLine().split("\\s+"))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.mapToInt(Integer::parseInt)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.toArray();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firstMatrix[i] = arr;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//TODO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read second matrix…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Compare Matrices(1)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51200" y="1201320"/>
            <a:ext cx="11873520" cy="5480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static boolean matricesAreEqual(int[][] firstMatrix, int[][] secondMatrix){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if(firstMatrix.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!= secondMatrix.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){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false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;}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row = 0; row &lt; firstMatrix.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row ++) {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if(firstMatrix[row].length != secondMatrix[row].length){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false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;}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col = 0; col &lt; firstMatrix[i].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col ++) {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if(firstMatrix[row][col] != secondMatrix[row][col]){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false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;}}}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true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;}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Compare Matrices(2)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90440" y="1196280"/>
            <a:ext cx="11676600" cy="5420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Write a program that reads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matrix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of integers from the console,   then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number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prints all the positions at which that number    appears in the matrix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The matrix definition on the console will contain a line with two positive integer   numbers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C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– the number of rows and columns in the matrix.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If the number does not appear in the matrix, print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"not found"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Positions Of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352" name="Table 3"/>
          <p:cNvGraphicFramePr/>
          <p:nvPr/>
        </p:nvGraphicFramePr>
        <p:xfrm>
          <a:off x="3175920" y="3941280"/>
          <a:ext cx="5486040" cy="2170440"/>
        </p:xfrm>
        <a:graphic>
          <a:graphicData uri="http://schemas.openxmlformats.org/drawingml/2006/table">
            <a:tbl>
              <a:tblPr/>
              <a:tblGrid>
                <a:gridCol w="2556360"/>
                <a:gridCol w="2929680"/>
              </a:tblGrid>
              <a:tr h="480960">
                <a:tc>
                  <a:txBody>
                    <a:bodyPr lIns="53640" rIns="53640" tIns="36000" bIns="36000"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1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Input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53640" marR="536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 lIns="53640" rIns="53640" tIns="36000" bIns="36000"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1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Output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53640" marR="536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1689480">
                <a:tc>
                  <a:txBody>
                    <a:bodyPr lIns="53640" rIns="53640" tIns="36000" bIns="36000"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2 3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1 2 3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4 2 2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53640" marR="536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lIns="53640" rIns="53640" tIns="36000" bIns="36000"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0 1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1 2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53640" marR="536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3" name="CustomShape 4"/>
          <p:cNvSpPr/>
          <p:nvPr/>
        </p:nvSpPr>
        <p:spPr>
          <a:xfrm>
            <a:off x="800280" y="6396480"/>
            <a:ext cx="105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https://judge.softuni.bg/Contests/Practice/Index/1459#1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320400" y="1289880"/>
            <a:ext cx="11605680" cy="52927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//TODO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Read matrix…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int searchNumber = Integer.parseInt(scanner.nextLine());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boolean isFound = false;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for (int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= 0;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&lt; matrix.length;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++)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for (int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= 0;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&lt; matrix[row].length;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++)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if(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matrix[row][col] == searchNumber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        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System.out.println(row + " " + col);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        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isFound = true;}}}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if(!isFound){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System.out.println("not found");}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Positions Of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 matrix from the console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Print the number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rows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Print the number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columns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Print the sum of all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Sum of All Elements of Matrix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358" name="Table 3"/>
          <p:cNvGraphicFramePr/>
          <p:nvPr/>
        </p:nvGraphicFramePr>
        <p:xfrm>
          <a:off x="1568520" y="4082400"/>
          <a:ext cx="8127720" cy="208224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446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Input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Output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163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3, 6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7, 1, 3, 3, 2, 1</a:t>
                      </a:r>
                      <a:br/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1, 3, 9, 8, 5, 6</a:t>
                      </a:r>
                      <a:br/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4, 6, 7, 9, 1, 0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76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9" name="CustomShape 4"/>
          <p:cNvSpPr/>
          <p:nvPr/>
        </p:nvSpPr>
        <p:spPr>
          <a:xfrm>
            <a:off x="800280" y="6396480"/>
            <a:ext cx="105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https://judge.softuni.bg/Contests/Practice/Index/1459#3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Sum of All Elements of Matrix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79240" y="1225800"/>
            <a:ext cx="10820160" cy="5117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public static void main(String[] args)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String sizes = scanner.nextLine();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int[][] matrix = matrixReader(sizes);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//TODO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implement method matrixReader(String sizes)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System.out.println(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matrix.length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System.out.println(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matrix[0].length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sum = 0;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row = 0; row &lt;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matrix.length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row++)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col = 0; col &lt;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matrix[row].length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col++)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sum += matrix[row][col];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System.out.println(sum);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8161200" y="2799000"/>
            <a:ext cx="3070080" cy="1425960"/>
          </a:xfrm>
          <a:prstGeom prst="wedgeRoundRectCallout">
            <a:avLst>
              <a:gd name="adj1" fmla="val -91243"/>
              <a:gd name="adj2" fmla="val -18417"/>
              <a:gd name="adj3" fmla="val 16667"/>
            </a:avLst>
          </a:prstGeom>
          <a:solidFill>
            <a:schemeClr val="tx1">
              <a:alpha val="95000"/>
            </a:schemeClr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/>
          <a:p>
            <a:pPr algn="ctr">
              <a:lnSpc>
                <a:spcPts val="2999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Gets length of 0</a:t>
            </a:r>
            <a:r>
              <a:rPr b="0" lang="en-US" sz="2500" spc="-1" strike="noStrike" baseline="30000">
                <a:solidFill>
                  <a:srgbClr val="ffffff"/>
                </a:solidFill>
                <a:latin typeface="Calibri"/>
              </a:rPr>
              <a:t>th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 dimension (</a:t>
            </a:r>
            <a:r>
              <a:rPr b="1" lang="en-US" sz="2500" spc="-1" strike="noStrike">
                <a:solidFill>
                  <a:srgbClr val="ffffff"/>
                </a:solidFill>
                <a:latin typeface="Calibri"/>
              </a:rPr>
              <a:t>rows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6872040" y="5265000"/>
            <a:ext cx="3070080" cy="1425960"/>
          </a:xfrm>
          <a:prstGeom prst="wedgeRoundRectCallout">
            <a:avLst>
              <a:gd name="adj1" fmla="val -31115"/>
              <a:gd name="adj2" fmla="val -112547"/>
              <a:gd name="adj3" fmla="val 16667"/>
            </a:avLst>
          </a:prstGeom>
          <a:solidFill>
            <a:schemeClr val="tx1">
              <a:alpha val="95000"/>
            </a:schemeClr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/>
          <a:p>
            <a:pPr algn="ctr">
              <a:lnSpc>
                <a:spcPts val="2999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Gets length of 1</a:t>
            </a:r>
            <a:r>
              <a:rPr b="0" lang="en-US" sz="2500" spc="-1" strike="noStrike" baseline="30000">
                <a:solidFill>
                  <a:srgbClr val="ffffff"/>
                </a:solidFill>
                <a:latin typeface="Calibri"/>
              </a:rPr>
              <a:t>st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  dimension (</a:t>
            </a:r>
            <a:r>
              <a:rPr b="1" lang="en-US" sz="2500" spc="-1" strike="noStrike">
                <a:solidFill>
                  <a:srgbClr val="ffffff"/>
                </a:solidFill>
                <a:latin typeface="Calibri"/>
              </a:rPr>
              <a:t>columns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00280" y="6396480"/>
            <a:ext cx="105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https://judge.softuni.bg/Contests/Practice/Index/1459#3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Find the 2x2 square with max sum in a given matrix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Read the matrix from the console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Find the biggest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of 2x2 submatrix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Print the result in form of a new matrix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Maximum Sum of 2x2 Submatrix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800280" y="6396480"/>
            <a:ext cx="105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https://judge.softuni.bg/Contests/Practice/Index/1459#4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68" name="Table 4"/>
          <p:cNvGraphicFramePr/>
          <p:nvPr/>
        </p:nvGraphicFramePr>
        <p:xfrm>
          <a:off x="1717200" y="3796560"/>
          <a:ext cx="8127720" cy="221688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539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Input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Output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1677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3, 6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7, 1, 3, 3, 2, 1</a:t>
                      </a:r>
                      <a:br/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1, 3, 9, 8, 5, 6</a:t>
                      </a:r>
                      <a:br/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4, 6, 7, 9, 1, 0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9 8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7 9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9" name="CustomShape 5"/>
          <p:cNvSpPr/>
          <p:nvPr/>
        </p:nvSpPr>
        <p:spPr>
          <a:xfrm>
            <a:off x="2379240" y="5151960"/>
            <a:ext cx="546120" cy="658440"/>
          </a:xfrm>
          <a:prstGeom prst="rect">
            <a:avLst/>
          </a:prstGeom>
          <a:noFill/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70" name="CustomShape 6"/>
          <p:cNvSpPr/>
          <p:nvPr/>
        </p:nvSpPr>
        <p:spPr>
          <a:xfrm>
            <a:off x="5812920" y="4429440"/>
            <a:ext cx="546120" cy="658440"/>
          </a:xfrm>
          <a:prstGeom prst="rect">
            <a:avLst/>
          </a:prstGeom>
          <a:noFill/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96920" y="1371600"/>
            <a:ext cx="8182080" cy="52354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Arrays in Java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What is Multidimensional Array?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Declaring and Creating Multidimensional Arrays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Initializing Multidimensional Arrays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Accessing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Reading a Matrix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Maximum Sum of 2x2 Submatrix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98480" y="1814040"/>
            <a:ext cx="10591560" cy="3777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bestSum = Integer.MIN_VALUE;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resultRow;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resultCol;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row = 0;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row &lt; matrix.length - 1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row++)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col = 0;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col &lt; matrix[row].length - 1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 col++)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sum =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matrix[row][col]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matrix[row][col + 1]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+    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matrix[row + 1][col]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matrix[row + 1][col + 1]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if (sum &gt; bestSum)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bestSum = sum;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resultRow = row;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resultCol = col;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800280" y="6396480"/>
            <a:ext cx="105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https://judge.softuni.bg/Contests/Practice/Index/1459#4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697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1A3D7AA-BA95-47C4-864D-ED50FC9129B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77" name="Group 4"/>
          <p:cNvGrpSpPr/>
          <p:nvPr/>
        </p:nvGrpSpPr>
        <p:grpSpPr>
          <a:xfrm>
            <a:off x="191880" y="1419840"/>
            <a:ext cx="8632800" cy="5299920"/>
            <a:chOff x="191880" y="1419840"/>
            <a:chExt cx="8632800" cy="5299920"/>
          </a:xfrm>
        </p:grpSpPr>
        <p:sp>
          <p:nvSpPr>
            <p:cNvPr id="378" name="CustomShape 5"/>
            <p:cNvSpPr/>
            <p:nvPr/>
          </p:nvSpPr>
          <p:spPr>
            <a:xfrm>
              <a:off x="191880" y="141984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6"/>
            <p:cNvSpPr/>
            <p:nvPr/>
          </p:nvSpPr>
          <p:spPr>
            <a:xfrm>
              <a:off x="348120" y="17164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7"/>
            <p:cNvSpPr/>
            <p:nvPr/>
          </p:nvSpPr>
          <p:spPr>
            <a:xfrm rot="5400000">
              <a:off x="8064360" y="17182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81" name="Picture 12" descr=""/>
          <p:cNvPicPr/>
          <p:nvPr/>
        </p:nvPicPr>
        <p:blipFill>
          <a:blip r:embed="rId1"/>
          <a:stretch/>
        </p:blipFill>
        <p:spPr>
          <a:xfrm>
            <a:off x="882540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382" name="CustomShape 8"/>
          <p:cNvSpPr/>
          <p:nvPr/>
        </p:nvSpPr>
        <p:spPr>
          <a:xfrm>
            <a:off x="543240" y="1723680"/>
            <a:ext cx="748944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What is Multidimensional Array?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Arrays can have more than one dimension, e.g. matrices</a:t>
            </a:r>
            <a:endParaRPr b="0" lang="en-US" sz="28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Declaring and Creating Multidimensional Arrays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Use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keyword</a:t>
            </a:r>
            <a:endParaRPr b="0" lang="en-US" sz="28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Initializing Multidimensional Arrays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440" y="6400800"/>
            <a:ext cx="1211400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https://softuni.bg/trainings/courses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5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800" y="4536000"/>
            <a:ext cx="5668560" cy="8632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86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400" y="4536000"/>
            <a:ext cx="3961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7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4440" y="5566320"/>
            <a:ext cx="22399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8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7400" y="5566320"/>
            <a:ext cx="55670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9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3120" y="5566320"/>
            <a:ext cx="1592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0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880" y="2474640"/>
            <a:ext cx="5793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1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7400" y="2474640"/>
            <a:ext cx="38581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2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6360" y="1444320"/>
            <a:ext cx="2447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3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7400" y="1444320"/>
            <a:ext cx="418536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4" name="SB Tech" descr=""/>
          <p:cNvPicPr/>
          <p:nvPr/>
        </p:nvPicPr>
        <p:blipFill>
          <a:blip r:embed="rId10"/>
          <a:srcRect l="-3827" t="0" r="-691" b="0"/>
          <a:stretch/>
        </p:blipFill>
        <p:spPr>
          <a:xfrm>
            <a:off x="5608080" y="1444320"/>
            <a:ext cx="27133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5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2040" y="3505320"/>
            <a:ext cx="25192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6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4200" y="3505320"/>
            <a:ext cx="2269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7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7400" y="3505320"/>
            <a:ext cx="45414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9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31120" y="2067840"/>
            <a:ext cx="502272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0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480" y="4064400"/>
            <a:ext cx="61401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1" name="Picture 3" descr=""/>
          <p:cNvPicPr/>
          <p:nvPr/>
        </p:nvPicPr>
        <p:blipFill>
          <a:blip r:embed="rId3"/>
          <a:srcRect l="-7119" t="0" r="0" b="0"/>
          <a:stretch/>
        </p:blipFill>
        <p:spPr>
          <a:xfrm>
            <a:off x="6426000" y="2067840"/>
            <a:ext cx="19623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2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0880" y="2067840"/>
            <a:ext cx="23997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3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31120" y="4064400"/>
            <a:ext cx="338292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06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2200" cy="529200"/>
          </a:xfrm>
          <a:prstGeom prst="rect">
            <a:avLst/>
          </a:prstGeom>
          <a:ln>
            <a:noFill/>
          </a:ln>
        </p:spPr>
      </p:pic>
      <p:pic>
        <p:nvPicPr>
          <p:cNvPr id="407" name="Picture 17" descr=""/>
          <p:cNvPicPr/>
          <p:nvPr/>
        </p:nvPicPr>
        <p:blipFill>
          <a:blip r:embed="rId6"/>
          <a:stretch/>
        </p:blipFill>
        <p:spPr>
          <a:xfrm>
            <a:off x="8622720" y="2057400"/>
            <a:ext cx="3366360" cy="4482720"/>
          </a:xfrm>
          <a:prstGeom prst="rect">
            <a:avLst/>
          </a:prstGeom>
          <a:ln>
            <a:noFill/>
          </a:ln>
        </p:spPr>
      </p:pic>
      <p:pic>
        <p:nvPicPr>
          <p:cNvPr id="408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8160" cy="1118160"/>
          </a:xfrm>
          <a:prstGeom prst="rect">
            <a:avLst/>
          </a:prstGeom>
          <a:ln>
            <a:noFill/>
          </a:ln>
        </p:spPr>
      </p:pic>
      <p:pic>
        <p:nvPicPr>
          <p:cNvPr id="409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1480" cy="10414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D21DF76-8553-4784-8A81-E8BDED248C6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13" name="Picture 4" descr=""/>
          <p:cNvPicPr/>
          <p:nvPr/>
        </p:nvPicPr>
        <p:blipFill>
          <a:blip r:embed="rId4"/>
          <a:stretch/>
        </p:blipFill>
        <p:spPr>
          <a:xfrm>
            <a:off x="37735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286360" y="2297160"/>
            <a:ext cx="7409520" cy="31197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9600" spc="-1" strike="noStrike">
                <a:solidFill>
                  <a:srgbClr val="234465"/>
                </a:solidFill>
                <a:latin typeface="Calibri"/>
              </a:rPr>
              <a:t>#Java-Fund</a:t>
            </a:r>
            <a:endParaRPr b="0" lang="en-US" sz="9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Multidimensional Arrays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Using Array of Arrays, Matrices and Cubes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03" name="Picture 1" descr=""/>
          <p:cNvPicPr/>
          <p:nvPr/>
        </p:nvPicPr>
        <p:blipFill>
          <a:blip r:embed="rId1"/>
          <a:srcRect l="-3422" t="-3815" r="-3016" b="-3363"/>
          <a:stretch/>
        </p:blipFill>
        <p:spPr>
          <a:xfrm>
            <a:off x="4955400" y="1607400"/>
            <a:ext cx="2338560" cy="21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programming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array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a sequence of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All elements are of the same type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order of the elements is fixed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Has fixed size (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Array in Java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383000" y="4026960"/>
            <a:ext cx="3698640" cy="1667160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cap="rnd" w="12600">
            <a:solidFill>
              <a:schemeClr val="accent5">
                <a:lumMod val="60000"/>
                <a:lumOff val="40000"/>
                <a:alpha val="50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812520" y="4500720"/>
            <a:ext cx="3232800" cy="648720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Array of 5 elements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8380440" y="4163400"/>
            <a:ext cx="2742840" cy="65232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Element index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7399080" y="5511600"/>
            <a:ext cx="2297160" cy="1098000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Element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of an array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310" name="Table 7"/>
          <p:cNvGraphicFramePr/>
          <p:nvPr/>
        </p:nvGraphicFramePr>
        <p:xfrm>
          <a:off x="4791240" y="4831920"/>
          <a:ext cx="2940840" cy="512280"/>
        </p:xfrm>
        <a:graphic>
          <a:graphicData uri="http://schemas.openxmlformats.org/drawingml/2006/table">
            <a:tbl>
              <a:tblPr/>
              <a:tblGrid>
                <a:gridCol w="588240"/>
                <a:gridCol w="588240"/>
                <a:gridCol w="588240"/>
                <a:gridCol w="588240"/>
                <a:gridCol w="588240"/>
              </a:tblGrid>
              <a:tr h="512280"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1" name="CustomShape 8"/>
          <p:cNvSpPr/>
          <p:nvPr/>
        </p:nvSpPr>
        <p:spPr>
          <a:xfrm>
            <a:off x="4775400" y="4296960"/>
            <a:ext cx="29534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0  1  2  3  4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90440" y="1196280"/>
            <a:ext cx="11817720" cy="54601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Allocating an array 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Assigning values to the array elements: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Accessing array elements 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Working with Arrays in Java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836640" y="1954080"/>
            <a:ext cx="10515240" cy="521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int[]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numbers = new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int[10]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836640" y="3511800"/>
            <a:ext cx="10515240" cy="826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for (int i = 0; i &lt;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numbers.length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 i++)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numbers[i] = i + 1;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836640" y="5410080"/>
            <a:ext cx="10515240" cy="826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numbers[3]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= 20;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numbers[5]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= numbers[2] + numbers[7];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5637240" y="1248480"/>
            <a:ext cx="3418920" cy="648720"/>
          </a:xfrm>
          <a:prstGeom prst="wedgeRoundRectCallout">
            <a:avLst>
              <a:gd name="adj1" fmla="val -58980"/>
              <a:gd name="adj2" fmla="val 109501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Array of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10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elements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7999560" y="5235840"/>
            <a:ext cx="2742840" cy="652320"/>
          </a:xfrm>
          <a:prstGeom prst="wedgeRoundRectCallout">
            <a:avLst>
              <a:gd name="adj1" fmla="val -87833"/>
              <a:gd name="adj2" fmla="val 50368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Element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index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6094440" y="4082400"/>
            <a:ext cx="3418920" cy="961200"/>
          </a:xfrm>
          <a:prstGeom prst="wedgeRoundRectCallout">
            <a:avLst>
              <a:gd name="adj1" fmla="val -8465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All elements are of the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same type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 array is a systematic arrangement of similar objects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Arrays can have more than one dimension, e.g. matrices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most used multidimensional arrays are the 2-dimensional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Multidimensional Array?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322" name="Table 3"/>
          <p:cNvGraphicFramePr/>
          <p:nvPr/>
        </p:nvGraphicFramePr>
        <p:xfrm>
          <a:off x="988920" y="3608280"/>
          <a:ext cx="6476760" cy="2792160"/>
        </p:xfrm>
        <a:graphic>
          <a:graphicData uri="http://schemas.openxmlformats.org/drawingml/2006/table">
            <a:tbl>
              <a:tblPr/>
              <a:tblGrid>
                <a:gridCol w="1295280"/>
                <a:gridCol w="1295280"/>
                <a:gridCol w="1295280"/>
                <a:gridCol w="1295280"/>
                <a:gridCol w="1295640"/>
              </a:tblGrid>
              <a:tr h="55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Matrix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COLUMS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58360"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R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W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e0e3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[0][0]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[0][1]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[0][2]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[0][3]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5583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[1][0]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[1][1]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[1][2]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[1][3]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5583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[2][0]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[2][1]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[2][2]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[2][3]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  <a:tr h="5587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[3][0]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[3][1]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[3][2]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[3][3]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4f5f7"/>
                    </a:solidFill>
                  </a:tcPr>
                </a:tc>
              </a:tr>
            </a:tbl>
          </a:graphicData>
        </a:graphic>
      </p:graphicFrame>
      <p:sp>
        <p:nvSpPr>
          <p:cNvPr id="323" name="CustomShape 4"/>
          <p:cNvSpPr/>
          <p:nvPr/>
        </p:nvSpPr>
        <p:spPr>
          <a:xfrm>
            <a:off x="7694640" y="3505320"/>
            <a:ext cx="2285640" cy="613080"/>
          </a:xfrm>
          <a:prstGeom prst="wedgeRoundRectCallout">
            <a:avLst>
              <a:gd name="adj1" fmla="val -92273"/>
              <a:gd name="adj2" fmla="val 163141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Row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Index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8304120" y="5193000"/>
            <a:ext cx="2379240" cy="689400"/>
          </a:xfrm>
          <a:prstGeom prst="wedgeRoundRectCallout">
            <a:avLst>
              <a:gd name="adj1" fmla="val -99056"/>
              <a:gd name="adj2" fmla="val -60197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Column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Index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Declaring multidimensional arrays: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Creating a multidimensional array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new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keyword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Must specify the size of each dimension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Declaring and Creating Multidimensional Arrays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760320" y="1752480"/>
            <a:ext cx="10667520" cy="11962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int[][]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intMatrix;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float[][]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floatMatrix;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String[][][]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strCube;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760320" y="5181480"/>
            <a:ext cx="10667520" cy="11962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int[][]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intMatrix = new 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int[3][4]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float[][]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floatMatrix = new 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float[8][2]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String[][][]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stringCube = new 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String[5][5][5]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Initializing a multidimensional array with values 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Matrices are represented by a list of rows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Each row consists of a list of values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Initializing Multidimensional Arrays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60320" y="2101320"/>
            <a:ext cx="10667520" cy="1796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int[][] matrix =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8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{1, 2, 3, 4},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// row 0 values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{5, 6, 7, 8}</a:t>
            </a:r>
            <a:r>
              <a:rPr b="1" lang="en-US" sz="28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// row 1 values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1195</TotalTime>
  <Application>LibreOffice/6.0.7.3$Linux_X86_64 LibreOffice_project/00m0$Build-3</Application>
  <Words>1424</Words>
  <Paragraphs>292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2018-12-05T19:36:48Z</dcterms:created>
  <dc:creator>Veronika</dc:creator>
  <dc:description/>
  <dc:language>en-US</dc:language>
  <cp:lastModifiedBy>Veronika</cp:lastModifiedBy>
  <dcterms:modified xsi:type="dcterms:W3CDTF">2019-01-13T15:23:10Z</dcterms:modified>
  <cp:revision>100</cp:revision>
  <dc:subject/>
  <dc:title>Stack and Queue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