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9"/>
  </p:notesMasterIdLst>
  <p:sldIdLst>
    <p:sldId id="256" r:id="rId3"/>
    <p:sldId id="257" r:id="rId4"/>
    <p:sldId id="258" r:id="rId5"/>
    <p:sldId id="262" r:id="rId6"/>
    <p:sldId id="300" r:id="rId7"/>
    <p:sldId id="301" r:id="rId8"/>
    <p:sldId id="302" r:id="rId9"/>
    <p:sldId id="303" r:id="rId10"/>
    <p:sldId id="259" r:id="rId11"/>
    <p:sldId id="260" r:id="rId12"/>
    <p:sldId id="261" r:id="rId13"/>
    <p:sldId id="265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9" r:id="rId43"/>
    <p:sldId id="304" r:id="rId44"/>
    <p:sldId id="305" r:id="rId45"/>
    <p:sldId id="306" r:id="rId46"/>
    <p:sldId id="307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EDB4-1474-4DA6-8639-FF3B2D59B375}" type="datetimeFigureOut">
              <a:rPr lang="en-US" smtClean="0"/>
              <a:t>15-Jan-19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75899-8E32-4A3A-AE82-7B8681911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1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338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34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60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8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15-Jan-19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15-Jan-19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559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1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46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0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1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2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15-Jan-19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2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5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311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15-Jan-19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15-Jan-19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15-Jan-19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73ABF0FC-A0DF-42BE-BA0C-9EDE204585A0}" type="datetimeFigureOut">
              <a:rPr lang="en-US" smtClean="0"/>
              <a:t>15-Jan-19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3ABF0FC-A0DF-42BE-BA0C-9EDE204585A0}" type="datetimeFigureOut">
              <a:rPr lang="en-US" smtClean="0"/>
              <a:t>15-Jan-19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8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73ABF0FC-A0DF-42BE-BA0C-9EDE204585A0}" type="datetimeFigureOut">
              <a:rPr lang="en-US" smtClean="0"/>
              <a:t>15-Jan-19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B8F8CC-91E1-457C-852A-85C645AE40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15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15-Jan-19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6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37#0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37#1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37#1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37#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37#2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437#2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437#3" TargetMode="External"/><Relationship Id="rId2" Type="http://schemas.openxmlformats.org/officeDocument/2006/relationships/hyperlink" Target="https://judge.softuni.bg/Contests/Practice/Index/1437#2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437#3" TargetMode="External"/><Relationship Id="rId2" Type="http://schemas.openxmlformats.org/officeDocument/2006/relationships/hyperlink" Target="https://judge.softuni.bg/Contests/Practice/Index/1437#2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437#3" TargetMode="External"/><Relationship Id="rId2" Type="http://schemas.openxmlformats.org/officeDocument/2006/relationships/hyperlink" Target="https://judge.softuni.bg/Contests/Practice/Index/1437#2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437#3" TargetMode="External"/><Relationship Id="rId2" Type="http://schemas.openxmlformats.org/officeDocument/2006/relationships/hyperlink" Target="https://judge.softuni.bg/Contests/Practice/Index/1437#2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Practice/Index/1437#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437#3" TargetMode="External"/><Relationship Id="rId2" Type="http://schemas.openxmlformats.org/officeDocument/2006/relationships/hyperlink" Target="https://judge.softuni.bg/Contests/Practice/Index/1437#2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Practice/Index/1437#5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437#3" TargetMode="External"/><Relationship Id="rId2" Type="http://schemas.openxmlformats.org/officeDocument/2006/relationships/hyperlink" Target="https://judge.softuni.bg/Contests/Practice/Index/1437#2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Practice/Index/1437#5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437#3" TargetMode="External"/><Relationship Id="rId2" Type="http://schemas.openxmlformats.org/officeDocument/2006/relationships/hyperlink" Target="https://judge.softuni.bg/Contests/Practice/Index/1437#2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Practice/Index/1437#6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437#3" TargetMode="External"/><Relationship Id="rId2" Type="http://schemas.openxmlformats.org/officeDocument/2006/relationships/hyperlink" Target="https://judge.softuni.bg/Contests/Practice/Index/1437#2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Practice/Index/1437#6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 smtClean="0"/>
              <a:t>Stack and Queue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96" y="1936954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Functionality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16146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Creating a Stack</a:t>
            </a:r>
          </a:p>
          <a:p>
            <a:endParaRPr lang="en-US" dirty="0" smtClean="0"/>
          </a:p>
          <a:p>
            <a:r>
              <a:rPr lang="en-US" dirty="0" smtClean="0"/>
              <a:t>Adding elements at the top of the stack</a:t>
            </a:r>
          </a:p>
          <a:p>
            <a:endParaRPr lang="en-US" dirty="0" smtClean="0"/>
          </a:p>
          <a:p>
            <a:r>
              <a:rPr lang="en-US" dirty="0" smtClean="0"/>
              <a:t>Removing elements</a:t>
            </a:r>
          </a:p>
          <a:p>
            <a:endParaRPr lang="en-US" dirty="0" smtClean="0"/>
          </a:p>
          <a:p>
            <a:r>
              <a:rPr lang="en-US" dirty="0" smtClean="0"/>
              <a:t>Getting the value of the topmost element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</p:spTree>
    <p:extLst>
      <p:ext uri="{BB962C8B-B14F-4D97-AF65-F5344CB8AC3E}">
        <p14:creationId xmlns:p14="http://schemas.microsoft.com/office/powerpoint/2010/main" val="35438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265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</a:t>
            </a:r>
            <a:r>
              <a:rPr lang="en-US" dirty="0" smtClean="0"/>
              <a:t>URL</a:t>
            </a:r>
          </a:p>
          <a:p>
            <a:pPr marL="609219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Browser History</a:t>
            </a:r>
            <a:endParaRPr lang="en-US" dirty="0"/>
          </a:p>
        </p:txBody>
      </p:sp>
      <p:sp>
        <p:nvSpPr>
          <p:cNvPr id="4" name="Right Arrow 18"/>
          <p:cNvSpPr/>
          <p:nvPr/>
        </p:nvSpPr>
        <p:spPr>
          <a:xfrm>
            <a:off x="5262923" y="4772404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2378" y="3862725"/>
            <a:ext cx="3974046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/>
              <a:t>https//softuni.bg/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https//softuni.bg/trainings/courses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https//softuni.bg/trainings/2056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https//softuni.bg/trainings/live</a:t>
            </a:r>
            <a:endParaRPr lang="en-US" dirty="0"/>
          </a:p>
          <a:p>
            <a:r>
              <a:rPr lang="en-GB" dirty="0"/>
              <a:t>https//softuni.bg/trainings/live/details</a:t>
            </a:r>
            <a:endParaRPr lang="en-US" dirty="0"/>
          </a:p>
          <a:p>
            <a:r>
              <a:rPr lang="en-GB" dirty="0"/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2390" y="3370008"/>
            <a:ext cx="397403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6674" y="3868961"/>
            <a:ext cx="4813275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/>
              <a:t>https//softuni.bg/</a:t>
            </a:r>
          </a:p>
          <a:p>
            <a:r>
              <a:rPr lang="en-US" dirty="0"/>
              <a:t>no previous URLs</a:t>
            </a:r>
          </a:p>
          <a:p>
            <a:r>
              <a:rPr lang="en-US" dirty="0"/>
              <a:t>https//softuni.bg/trainings/courses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https//softuni.bg/trainings/2056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https//softuni.bg/trainings/live</a:t>
            </a:r>
          </a:p>
          <a:p>
            <a:r>
              <a:rPr lang="en-US" dirty="0"/>
              <a:t>https//</a:t>
            </a:r>
            <a:r>
              <a:rPr lang="en-US" dirty="0" smtClean="0"/>
              <a:t>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26676" y="3370008"/>
            <a:ext cx="481327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5937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10961435" cy="4247739"/>
          </a:xfrm>
        </p:spPr>
        <p:txBody>
          <a:bodyPr/>
          <a:lstStyle/>
          <a:p>
            <a:r>
              <a:rPr lang="en-US" dirty="0"/>
              <a:t>Scanner </a:t>
            </a:r>
            <a:r>
              <a:rPr lang="en-US" dirty="0" smtClean="0"/>
              <a:t>scanner = </a:t>
            </a:r>
            <a:r>
              <a:rPr lang="en-US" dirty="0"/>
              <a:t>new Scanner(System.in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ArrayDeque</a:t>
            </a:r>
            <a:r>
              <a:rPr lang="en-US" dirty="0" smtClean="0"/>
              <a:t>&lt;String</a:t>
            </a:r>
            <a:r>
              <a:rPr lang="en-US" dirty="0"/>
              <a:t>&gt; browser = new </a:t>
            </a: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/>
              <a:t>;</a:t>
            </a:r>
          </a:p>
          <a:p>
            <a:r>
              <a:rPr lang="en-US" dirty="0"/>
              <a:t>String line = scanner.nextLine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String current </a:t>
            </a:r>
            <a:r>
              <a:rPr lang="en-US" dirty="0"/>
              <a:t>= </a:t>
            </a:r>
            <a:r>
              <a:rPr lang="en-US" dirty="0" smtClean="0"/>
              <a:t>"";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tx2"/>
                </a:solidFill>
              </a:rPr>
              <a:t>// continue</a:t>
            </a:r>
            <a:r>
              <a:rPr lang="en-US" sz="2400" dirty="0" smtClean="0">
                <a:solidFill>
                  <a:schemeClr val="tx2"/>
                </a:solidFill>
              </a:rPr>
              <a:t>…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Browser </a:t>
            </a:r>
            <a:r>
              <a:rPr lang="en-US" dirty="0" smtClean="0"/>
              <a:t>History(1)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https://judge.softuni.bg/Contests/Practice/Index/1437#0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4366" y="1170040"/>
            <a:ext cx="11165853" cy="5604199"/>
          </a:xfrm>
        </p:spPr>
        <p:txBody>
          <a:bodyPr/>
          <a:lstStyle/>
          <a:p>
            <a:r>
              <a:rPr lang="en-US" sz="2000" dirty="0"/>
              <a:t>while(!line.equals("Home")){</a:t>
            </a:r>
          </a:p>
          <a:p>
            <a:r>
              <a:rPr lang="en-US" sz="2000" dirty="0"/>
              <a:t>            if(line.equals("back")){</a:t>
            </a:r>
          </a:p>
          <a:p>
            <a:r>
              <a:rPr lang="en-US" sz="2000" dirty="0"/>
              <a:t>                if(!browser.</a:t>
            </a:r>
            <a:r>
              <a:rPr lang="en-US" sz="2000" dirty="0">
                <a:solidFill>
                  <a:schemeClr val="bg1"/>
                </a:solidFill>
              </a:rPr>
              <a:t>isEmpty()</a:t>
            </a:r>
            <a:r>
              <a:rPr lang="en-US" sz="2000" dirty="0"/>
              <a:t>) </a:t>
            </a:r>
            <a:r>
              <a:rPr lang="en-US" sz="2000" dirty="0" smtClean="0"/>
              <a:t>{current </a:t>
            </a:r>
            <a:r>
              <a:rPr lang="en-US" sz="2000" dirty="0"/>
              <a:t>= browser.pop</a:t>
            </a:r>
            <a:r>
              <a:rPr lang="en-US" sz="2000" dirty="0" smtClean="0"/>
              <a:t>();</a:t>
            </a:r>
            <a:endParaRPr lang="en-US" sz="2000" dirty="0"/>
          </a:p>
          <a:p>
            <a:r>
              <a:rPr lang="en-US" sz="2000" dirty="0"/>
              <a:t>                </a:t>
            </a:r>
            <a:r>
              <a:rPr lang="en-US" sz="2000" dirty="0" smtClean="0"/>
              <a:t>} else {</a:t>
            </a:r>
            <a:endParaRPr lang="en-US" sz="2000" dirty="0"/>
          </a:p>
          <a:p>
            <a:r>
              <a:rPr lang="en-US" sz="2000" dirty="0"/>
              <a:t>                    System.out.println("no previous URLs");</a:t>
            </a:r>
          </a:p>
          <a:p>
            <a:r>
              <a:rPr lang="en-US" sz="2000" dirty="0"/>
              <a:t>                    line = scanner.nextLine();</a:t>
            </a:r>
          </a:p>
          <a:p>
            <a:r>
              <a:rPr lang="en-US" sz="2000" dirty="0"/>
              <a:t>                    continue</a:t>
            </a:r>
            <a:r>
              <a:rPr lang="en-US" sz="2000" dirty="0" smtClean="0"/>
              <a:t>;}</a:t>
            </a:r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smtClean="0"/>
              <a:t>} else </a:t>
            </a:r>
            <a:r>
              <a:rPr lang="en-US" sz="2000" dirty="0"/>
              <a:t>{</a:t>
            </a:r>
          </a:p>
          <a:p>
            <a:r>
              <a:rPr lang="en-US" sz="2000" dirty="0"/>
              <a:t>                if(!</a:t>
            </a:r>
            <a:r>
              <a:rPr lang="en-US" sz="2000" dirty="0" smtClean="0"/>
              <a:t>current.equals</a:t>
            </a:r>
            <a:r>
              <a:rPr lang="en-US" sz="2000" dirty="0"/>
              <a:t>("")) </a:t>
            </a:r>
            <a:r>
              <a:rPr lang="en-US" sz="2000" dirty="0" smtClean="0"/>
              <a:t>{browser.</a:t>
            </a:r>
            <a:r>
              <a:rPr lang="en-US" sz="2000" dirty="0" smtClean="0">
                <a:solidFill>
                  <a:schemeClr val="bg1"/>
                </a:solidFill>
              </a:rPr>
              <a:t>push(current)</a:t>
            </a:r>
            <a:r>
              <a:rPr lang="en-US" sz="2000" dirty="0" smtClean="0"/>
              <a:t>;}</a:t>
            </a:r>
            <a:endParaRPr lang="en-US" sz="2000" dirty="0"/>
          </a:p>
          <a:p>
            <a:r>
              <a:rPr lang="en-US" sz="2000" dirty="0"/>
              <a:t>                </a:t>
            </a:r>
            <a:r>
              <a:rPr lang="en-US" sz="2000" dirty="0" smtClean="0"/>
              <a:t>current </a:t>
            </a:r>
            <a:r>
              <a:rPr lang="en-US" sz="2000" dirty="0"/>
              <a:t>= line</a:t>
            </a:r>
            <a:r>
              <a:rPr lang="en-US" sz="2000" dirty="0" smtClean="0"/>
              <a:t>;}</a:t>
            </a:r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smtClean="0"/>
              <a:t>System.out.println(current);</a:t>
            </a:r>
            <a:endParaRPr lang="en-US" sz="2000" dirty="0"/>
          </a:p>
          <a:p>
            <a:r>
              <a:rPr lang="en-US" sz="2000" dirty="0"/>
              <a:t>            line = scanner.nextLine</a:t>
            </a:r>
            <a:r>
              <a:rPr lang="en-US" sz="2000" dirty="0" smtClean="0"/>
              <a:t>();}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</a:t>
            </a:r>
            <a:r>
              <a:rPr lang="en-US" dirty="0" smtClean="0"/>
              <a:t>History(2)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 calculator</a:t>
            </a:r>
            <a:r>
              <a:rPr lang="en-US" dirty="0"/>
              <a:t> that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evaluate simple expressions</a:t>
            </a:r>
            <a:r>
              <a:rPr lang="en-US" dirty="0"/>
              <a:t> (only addition and subtraction)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https://judge.softuni.bg/Contests/Practice/Index/1437#1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709171" y="3124200"/>
            <a:ext cx="2071652" cy="1163418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80012" y="4572000"/>
            <a:ext cx="2971800" cy="1455336"/>
          </a:xfrm>
          <a:prstGeom prst="wedgeRoundRectCallout">
            <a:avLst>
              <a:gd name="adj1" fmla="val -44574"/>
              <a:gd name="adj2" fmla="val -8187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https://judge.softuni.bg/Contests/Practice/Index/1437#1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6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     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 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https://judge.softuni.bg/Contests/Practice/Index/1437#1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8182463" cy="52356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- Last In First Out (LIFO)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Stack Functionality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Java Stack Implementation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Overview of all operations</a:t>
            </a:r>
            <a:endParaRPr lang="en-US" sz="3000" dirty="0" smtClean="0"/>
          </a:p>
          <a:p>
            <a:r>
              <a:rPr lang="en-US" dirty="0" smtClean="0"/>
              <a:t>Queue </a:t>
            </a:r>
            <a:r>
              <a:rPr lang="en-US" dirty="0"/>
              <a:t>- First In First </a:t>
            </a:r>
            <a:r>
              <a:rPr lang="en-US" dirty="0" smtClean="0"/>
              <a:t>Out(FIFO)</a:t>
            </a:r>
            <a:endParaRPr lang="en-US" dirty="0"/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 smtClean="0"/>
              <a:t>Queue </a:t>
            </a:r>
            <a:r>
              <a:rPr lang="en-US" sz="3000" dirty="0"/>
              <a:t>Functionality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Java Stack Implementation</a:t>
            </a:r>
          </a:p>
          <a:p>
            <a:pPr marL="933139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Overview of all operations</a:t>
            </a:r>
          </a:p>
          <a:p>
            <a:r>
              <a:rPr lang="en-US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799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r>
              <a:rPr lang="en-US" dirty="0">
                <a:solidFill>
                  <a:schemeClr val="bg1"/>
                </a:solidFill>
              </a:rPr>
              <a:t>converts it into a binary number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4" cy="1505977"/>
            <a:chOff x="2768507" y="3003065"/>
            <a:chExt cx="9117104" cy="1505977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6" y="3003065"/>
              <a:ext cx="3760695" cy="1505977"/>
              <a:chOff x="2580483" y="3826816"/>
              <a:chExt cx="1868432" cy="1788576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https://judge.softuni.bg/Contests/Practice/Index/1437#2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1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Decimal To Binary Converter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System.out.print(stack.pop());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https://judge.softuni.bg/Contests/Practice/Index/1437#2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given an arithmetical expression</a:t>
            </a:r>
            <a:r>
              <a:rPr lang="en-US" sz="3200" dirty="0"/>
              <a:t> with brackets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with nesting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extract all sub-expressions</a:t>
            </a:r>
            <a:r>
              <a:rPr lang="en-US" sz="3200" dirty="0"/>
              <a:t> in </a:t>
            </a:r>
            <a:r>
              <a:rPr lang="en-US" sz="3200" dirty="0" smtClean="0"/>
              <a:t>brackets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71046" y="2880826"/>
            <a:ext cx="4846732" cy="6040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71046" y="4191000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866037" y="3564475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</a:t>
            </a:r>
            <a:r>
              <a:rPr lang="en-US" dirty="0" smtClean="0">
                <a:hlinkClick r:id="rId3"/>
              </a:rPr>
              <a:t>dhttps://judge.softuni.bg/Contests/Practice/Index/1437#3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</a:t>
            </a:r>
            <a:r>
              <a:rPr lang="en-US" dirty="0" smtClean="0"/>
              <a:t>Brackets(1)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</a:t>
            </a:r>
            <a:r>
              <a:rPr lang="en-US" dirty="0" smtClean="0">
                <a:hlinkClick r:id="rId3"/>
              </a:rPr>
              <a:t>dhttps://judge.softuni.bg/Contests/Practice/Index/1437#3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</a:t>
            </a:r>
            <a:r>
              <a:rPr lang="en-US" dirty="0" smtClean="0"/>
              <a:t>Brackets(2)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startIndex, i + 1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</a:t>
            </a:r>
            <a:r>
              <a:rPr lang="en-US" dirty="0" smtClean="0">
                <a:hlinkClick r:id="rId3"/>
              </a:rPr>
              <a:t>dhttps://judge.softuni.bg/Contests/Practice/Index/1437#3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First In First </a:t>
            </a:r>
            <a:r>
              <a:rPr lang="en-US" dirty="0" smtClean="0"/>
              <a:t>Out (FIFO)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9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6448" y="274919"/>
            <a:ext cx="12188824" cy="14155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Queue</a:t>
            </a:r>
            <a:r>
              <a:rPr lang="en-US" sz="6600" dirty="0">
                <a:solidFill>
                  <a:schemeClr val="bg1"/>
                </a:solidFill>
              </a:rPr>
              <a:t/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First In First Out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Queues </a:t>
            </a:r>
            <a:r>
              <a:rPr lang="en-US" dirty="0">
                <a:cs typeface="Consolas" panose="020B0609020204030204" pitchFamily="49" charset="0"/>
              </a:rPr>
              <a:t>provide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following functionality:</a:t>
            </a:r>
            <a:endParaRPr lang="en-US" dirty="0"/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dirty="0" smtClean="0"/>
          </a:p>
          <a:p>
            <a:pPr lvl="1"/>
            <a:r>
              <a:rPr lang="en-US" noProof="1">
                <a:cs typeface="Consolas" panose="020B0609020204030204" pitchFamily="49" charset="0"/>
              </a:rPr>
              <a:t>Removing</a:t>
            </a:r>
            <a:r>
              <a:rPr lang="en-US" dirty="0"/>
              <a:t> the first element from the queue</a:t>
            </a:r>
          </a:p>
          <a:p>
            <a:endParaRPr lang="en-US" dirty="0" smtClean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first element of the queue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11121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smtClean="0"/>
              <a:t>Queue</a:t>
            </a:r>
          </a:p>
          <a:p>
            <a:endParaRPr lang="en-US" dirty="0"/>
          </a:p>
          <a:p>
            <a:r>
              <a:rPr lang="en-US" dirty="0"/>
              <a:t>Adding elements at the end of the </a:t>
            </a:r>
            <a:r>
              <a:rPr lang="en-US" dirty="0" smtClean="0"/>
              <a:t>queue</a:t>
            </a:r>
          </a:p>
          <a:p>
            <a:endParaRPr lang="en-US" dirty="0"/>
          </a:p>
          <a:p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</a:t>
            </a:r>
            <a:r>
              <a:rPr lang="en-US" dirty="0" smtClean="0"/>
              <a:t>full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4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- </a:t>
            </a:r>
            <a:r>
              <a:rPr lang="en-US" dirty="0" smtClean="0"/>
              <a:t>throws </a:t>
            </a:r>
            <a:r>
              <a:rPr lang="en-US" dirty="0"/>
              <a:t>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 smtClean="0"/>
              <a:t>returns </a:t>
            </a:r>
            <a:r>
              <a:rPr lang="en-US" dirty="0"/>
              <a:t>null if queue is empty</a:t>
            </a:r>
          </a:p>
          <a:p>
            <a:r>
              <a:rPr lang="en-US" dirty="0"/>
              <a:t>Check first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1084049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1084049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51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519" y="2297338"/>
            <a:ext cx="7409933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</a:t>
            </a:r>
            <a:r>
              <a:rPr lang="en-US" sz="8800" b="1" u="sng" dirty="0" smtClean="0">
                <a:solidFill>
                  <a:schemeClr val="bg1"/>
                </a:solidFill>
              </a:rPr>
              <a:t>li.do</a:t>
            </a:r>
          </a:p>
          <a:p>
            <a:pPr marL="0" indent="0" algn="ctr">
              <a:buNone/>
            </a:pPr>
            <a:r>
              <a:rPr lang="en-US" sz="9600" b="1" dirty="0" smtClean="0"/>
              <a:t>#Java-Fund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Adds an element to the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Returns and removes first element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remove() / poll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52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 a circle </a:t>
            </a:r>
            <a:r>
              <a:rPr lang="en-US" dirty="0"/>
              <a:t>and pass a hot potato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child is removed </a:t>
            </a:r>
            <a:r>
              <a:rPr lang="en-US" dirty="0"/>
              <a:t>until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only one remains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Upon removal </a:t>
            </a:r>
            <a:r>
              <a:rPr lang="en-US" dirty="0"/>
              <a:t>the potato is passed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forward</a:t>
            </a:r>
          </a:p>
          <a:p>
            <a:r>
              <a:rPr lang="en-US" dirty="0"/>
              <a:t>Print the child that remains last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856299"/>
            <a:chOff x="1736286" y="4105472"/>
            <a:chExt cx="8853926" cy="1856299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856299"/>
              <a:chOff x="2582008" y="3826816"/>
              <a:chExt cx="1866907" cy="2204637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2"/>
              <a:ext cx="3853296" cy="1856299"/>
              <a:chOff x="2582007" y="3826816"/>
              <a:chExt cx="1866908" cy="2204636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423930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</a:t>
            </a:r>
            <a:r>
              <a:rPr lang="en-US" dirty="0" smtClean="0">
                <a:hlinkClick r:id="rId3"/>
              </a:rPr>
              <a:t>d</a:t>
            </a:r>
            <a:r>
              <a:rPr lang="en-US" dirty="0" smtClean="0">
                <a:hlinkClick r:id="rId4"/>
              </a:rPr>
              <a:t>https://judge.softuni.bg/Contests/Practice/Index/1437#5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</a:t>
            </a:r>
            <a:r>
              <a:rPr lang="en-GB" dirty="0" smtClean="0"/>
              <a:t>Potato(1)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</a:t>
            </a:r>
            <a:r>
              <a:rPr lang="en-US" dirty="0" smtClean="0">
                <a:hlinkClick r:id="rId3"/>
              </a:rPr>
              <a:t>d</a:t>
            </a:r>
            <a:r>
              <a:rPr lang="en-US" dirty="0" smtClean="0">
                <a:hlinkClick r:id="rId4"/>
              </a:rPr>
              <a:t>https://judge.softuni.bg/Contests/Practice/Index/1437#5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</a:t>
            </a:r>
            <a:r>
              <a:rPr lang="en-US" dirty="0" smtClean="0">
                <a:hlinkClick r:id="rId3"/>
              </a:rPr>
              <a:t>d</a:t>
            </a:r>
            <a:r>
              <a:rPr lang="en-US" dirty="0" smtClean="0">
                <a:hlinkClick r:id="rId4"/>
              </a:rPr>
              <a:t>https://judge.softuni.bg/Contests/Practice/Index/1437#5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- </a:t>
            </a:r>
            <a:r>
              <a:rPr lang="en-US" dirty="0" smtClean="0"/>
              <a:t>checks </a:t>
            </a:r>
            <a:r>
              <a:rPr lang="en-US" dirty="0"/>
              <a:t>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- </a:t>
            </a:r>
            <a:r>
              <a:rPr lang="en-US" dirty="0" smtClean="0"/>
              <a:t>returns </a:t>
            </a:r>
            <a:r>
              <a:rPr lang="en-US" dirty="0"/>
              <a:t>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>
                <a:latin typeface="Consolas" panose="020B0609020204030204" pitchFamily="49" charset="0"/>
              </a:rPr>
              <a:t> - </a:t>
            </a:r>
            <a:r>
              <a:rPr lang="en-US" dirty="0" smtClean="0"/>
              <a:t>converts </a:t>
            </a:r>
            <a:r>
              <a:rPr lang="en-US" dirty="0"/>
              <a:t>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- checks </a:t>
            </a:r>
            <a:r>
              <a:rPr lang="en-US" dirty="0"/>
              <a:t>if element is in the queue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587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7612" y="35593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Rework the previous problem so that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is removed only on a prime cycle</a:t>
            </a:r>
            <a:r>
              <a:rPr lang="en-US" dirty="0"/>
              <a:t> (cycles start from 1)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If a cycle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prime</a:t>
            </a:r>
            <a:r>
              <a:rPr lang="en-US" dirty="0"/>
              <a:t>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child's name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558170"/>
            <a:chOff x="1736286" y="4105471"/>
            <a:chExt cx="8853926" cy="2558170"/>
          </a:xfrm>
        </p:grpSpPr>
        <p:sp>
          <p:nvSpPr>
            <p:cNvPr id="5" name="Right Arrow 18"/>
            <p:cNvSpPr/>
            <p:nvPr/>
          </p:nvSpPr>
          <p:spPr>
            <a:xfrm>
              <a:off x="5939905" y="5403517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558170"/>
              <a:chOff x="2582008" y="3826816"/>
              <a:chExt cx="1866907" cy="30382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558168"/>
              <a:chOff x="2582007" y="3826816"/>
              <a:chExt cx="1866908" cy="3038211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423925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</a:t>
            </a:r>
            <a:r>
              <a:rPr lang="en-US" dirty="0" smtClean="0">
                <a:hlinkClick r:id="rId3"/>
              </a:rPr>
              <a:t>d</a:t>
            </a:r>
            <a:r>
              <a:rPr lang="en-US" dirty="0" smtClean="0">
                <a:hlinkClick r:id="rId4"/>
              </a:rPr>
              <a:t>https://judge.softuni.bg/Contests/Practice/Index/1437#6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</a:t>
            </a:r>
            <a:r>
              <a:rPr lang="en-US" dirty="0" smtClean="0">
                <a:hlinkClick r:id="rId3"/>
              </a:rPr>
              <a:t>d</a:t>
            </a:r>
            <a:r>
              <a:rPr lang="en-US" dirty="0" smtClean="0">
                <a:hlinkClick r:id="rId4"/>
              </a:rPr>
              <a:t>https://judge.softuni.bg/Contests/Practice/Index/1437#6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1412" y="2627661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2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add</a:t>
            </a:r>
            <a:r>
              <a:rPr lang="bg-BG" sz="34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400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2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Describes performance of particular algorithm</a:t>
            </a:r>
          </a:p>
          <a:p>
            <a:pPr lvl="1"/>
            <a:r>
              <a:rPr lang="en-US" dirty="0" smtClean="0"/>
              <a:t>Runtime and memory consumption based on the input size </a:t>
            </a:r>
            <a:r>
              <a:rPr lang="en-US" b="1" dirty="0" smtClean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 smtClean="0"/>
              <a:t>We usually care about the </a:t>
            </a:r>
            <a:r>
              <a:rPr lang="en-US" b="1" dirty="0" smtClean="0">
                <a:solidFill>
                  <a:schemeClr val="bg1"/>
                </a:solidFill>
              </a:rPr>
              <a:t>worst-case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We measure the complexity as the </a:t>
            </a:r>
            <a:r>
              <a:rPr lang="en-US" b="1" dirty="0" smtClean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 smtClean="0"/>
              <a:t>Numerical function depending on the input size </a:t>
            </a:r>
            <a:r>
              <a:rPr lang="en-US" b="1" dirty="0" smtClean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 smtClean="0"/>
              <a:t>We measure time as the number of </a:t>
            </a:r>
            <a:r>
              <a:rPr lang="en-US" b="1" dirty="0" smtClean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 smtClean="0"/>
              <a:t>We measure memory as input data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 by it's </a:t>
            </a:r>
            <a:r>
              <a:rPr lang="en-US" b="1" dirty="0" smtClean="0">
                <a:solidFill>
                  <a:schemeClr val="bg1"/>
                </a:solidFill>
              </a:rPr>
              <a:t>type size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specific order </a:t>
            </a:r>
            <a:r>
              <a:rPr lang="en-US" dirty="0"/>
              <a:t>to the elements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Higher priority </a:t>
            </a: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pushed to the beginning </a:t>
            </a:r>
            <a:r>
              <a:rPr lang="en-US" dirty="0"/>
              <a:t>of the queue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priority </a:t>
            </a: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pushed to the end </a:t>
            </a:r>
            <a:r>
              <a:rPr lang="en-US" dirty="0"/>
              <a:t>of the queue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Stack</a:t>
            </a:r>
            <a:r>
              <a:rPr lang="en-US" sz="3600" dirty="0" smtClean="0">
                <a:solidFill>
                  <a:schemeClr val="bg1"/>
                </a:solidFill>
              </a:rPr>
              <a:t> - </a:t>
            </a:r>
            <a:r>
              <a:rPr lang="en-US" sz="3600" dirty="0">
                <a:solidFill>
                  <a:schemeClr val="bg2"/>
                </a:solidFill>
              </a:rPr>
              <a:t>Last In First Out (LIFO</a:t>
            </a:r>
            <a:r>
              <a:rPr lang="en-US" sz="3600" dirty="0" smtClean="0">
                <a:solidFill>
                  <a:schemeClr val="bg2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</a:t>
            </a:r>
            <a:r>
              <a:rPr lang="en-US" sz="3400" dirty="0" smtClean="0">
                <a:solidFill>
                  <a:schemeClr val="bg2"/>
                </a:solidFill>
              </a:rPr>
              <a:t>ush(), pop(), peek()</a:t>
            </a:r>
          </a:p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bg1"/>
                </a:solidFill>
              </a:rPr>
              <a:t>Queue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-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First In First </a:t>
            </a:r>
            <a:r>
              <a:rPr lang="en-US" sz="3600" dirty="0" smtClean="0">
                <a:solidFill>
                  <a:schemeClr val="bg2"/>
                </a:solidFill>
              </a:rPr>
              <a:t>Out (FIFO)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</a:t>
            </a:r>
            <a:r>
              <a:rPr lang="en-US" sz="3400" dirty="0" smtClean="0">
                <a:solidFill>
                  <a:schemeClr val="bg2"/>
                </a:solidFill>
              </a:rPr>
              <a:t>dd(), pool(), peek()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4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302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700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>
                <a:solidFill>
                  <a:srgbClr val="234465"/>
                </a:solidFill>
                <a:latin typeface="Calibri"/>
              </a:rPr>
              <a:pPr/>
              <a:t>46</a:t>
            </a:fld>
            <a:endParaRPr lang="en-US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0821727" cy="5450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O(1) – Constant time – time does not depend on </a:t>
            </a:r>
            <a:r>
              <a:rPr lang="en-US" b="1" dirty="0" smtClean="0"/>
              <a:t>N</a:t>
            </a:r>
          </a:p>
          <a:p>
            <a:r>
              <a:rPr lang="en-US" dirty="0" smtClean="0"/>
              <a:t>O(log(N)) – Logarithmic time – grows with rate as </a:t>
            </a:r>
            <a:r>
              <a:rPr lang="en-US" b="1" dirty="0" smtClean="0"/>
              <a:t>log(N)</a:t>
            </a:r>
          </a:p>
          <a:p>
            <a:r>
              <a:rPr lang="en-US" dirty="0" smtClean="0"/>
              <a:t>O(N) – Linear time grows at the same rate as </a:t>
            </a:r>
            <a:r>
              <a:rPr lang="en-US" b="1" dirty="0" smtClean="0"/>
              <a:t>N</a:t>
            </a:r>
          </a:p>
          <a:p>
            <a:r>
              <a:rPr lang="en-US" dirty="0" smtClean="0"/>
              <a:t>O(N^2),O(N^3) – Quadratic, Cubic grows as square or cube of </a:t>
            </a:r>
            <a:r>
              <a:rPr lang="en-US" b="1" dirty="0" smtClean="0"/>
              <a:t>N</a:t>
            </a:r>
            <a:r>
              <a:rPr lang="en-US" dirty="0" smtClean="0"/>
              <a:t> </a:t>
            </a:r>
          </a:p>
          <a:p>
            <a:r>
              <a:rPr lang="en-US" dirty="0" smtClean="0"/>
              <a:t>O(2^N) – Exponential grows as </a:t>
            </a:r>
            <a:r>
              <a:rPr lang="en-US" b="1" dirty="0" smtClean="0"/>
              <a:t>N </a:t>
            </a:r>
            <a:r>
              <a:rPr lang="en-US" dirty="0" smtClean="0"/>
              <a:t>becomes the exponent worst algorithmic complexity</a:t>
            </a:r>
          </a:p>
          <a:p>
            <a:pPr lvl="1"/>
            <a:r>
              <a:rPr lang="en-US" dirty="0" smtClean="0"/>
              <a:t>For input size of 10  - 1024 steps</a:t>
            </a:r>
          </a:p>
          <a:p>
            <a:pPr lvl="1"/>
            <a:r>
              <a:rPr lang="en-US" dirty="0" smtClean="0"/>
              <a:t>For input size </a:t>
            </a:r>
            <a:r>
              <a:rPr lang="en-US" dirty="0"/>
              <a:t>of 100 </a:t>
            </a:r>
            <a:r>
              <a:rPr lang="en-US" dirty="0" smtClean="0"/>
              <a:t>– 1267650600228229401496703205376 steps</a:t>
            </a:r>
          </a:p>
          <a:p>
            <a:r>
              <a:rPr lang="en-US" dirty="0">
                <a:hlinkClick r:id="rId2"/>
              </a:rPr>
              <a:t>http://bigocheatsheet.com/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26847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70401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don't use Stack and Queue?</a:t>
            </a:r>
          </a:p>
          <a:p>
            <a:pPr lvl="1"/>
            <a:r>
              <a:rPr lang="en-US" dirty="0" smtClean="0"/>
              <a:t>Implementation details which make </a:t>
            </a:r>
            <a:r>
              <a:rPr lang="en-US" b="1" dirty="0" smtClean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 smtClean="0"/>
              <a:t>In many cases those structures will </a:t>
            </a:r>
            <a:r>
              <a:rPr lang="en-US" b="1" dirty="0" smtClean="0">
                <a:solidFill>
                  <a:schemeClr val="bg1"/>
                </a:solidFill>
              </a:rPr>
              <a:t>decrease the performance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Why to use ArrayDeque?</a:t>
            </a:r>
          </a:p>
          <a:p>
            <a:pPr lvl="1"/>
            <a:r>
              <a:rPr lang="en-US" dirty="0" smtClean="0"/>
              <a:t>Implementation which makes the structure </a:t>
            </a:r>
            <a:r>
              <a:rPr lang="en-US" b="1" dirty="0" smtClean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etter performance </a:t>
            </a:r>
            <a:r>
              <a:rPr lang="en-US" dirty="0" smtClean="0"/>
              <a:t>and usability</a:t>
            </a:r>
          </a:p>
          <a:p>
            <a:pPr lvl="1"/>
            <a:r>
              <a:rPr lang="en-US" dirty="0" smtClean="0"/>
              <a:t>Methods which operate as those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structures suggest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And Queue vs. ArrayDeque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Last In First Out (LIFO)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427</TotalTime>
  <Words>1974</Words>
  <Application>Microsoft Office PowerPoint</Application>
  <PresentationFormat>Widescreen</PresentationFormat>
  <Paragraphs>488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SoftUni3_1</vt:lpstr>
      <vt:lpstr>1_SoftUni3_1</vt:lpstr>
      <vt:lpstr>Stack and Queue</vt:lpstr>
      <vt:lpstr>Content</vt:lpstr>
      <vt:lpstr>Have a Question?</vt:lpstr>
      <vt:lpstr>Algorithmic Complexity </vt:lpstr>
      <vt:lpstr>Algorithmic Complexity </vt:lpstr>
      <vt:lpstr>Get Sum Number of Steps</vt:lpstr>
      <vt:lpstr>Time Complexity</vt:lpstr>
      <vt:lpstr>Stacks And Queue vs. ArrayDeque</vt:lpstr>
      <vt:lpstr>PowerPoint Presentation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History(1)</vt:lpstr>
      <vt:lpstr>Solution: Browser History(2)</vt:lpstr>
      <vt:lpstr>Problem: Simple Calculator</vt:lpstr>
      <vt:lpstr>Solution: Simple Calculator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Brackets(1)</vt:lpstr>
      <vt:lpstr>Solution: Matching Brackets(2)</vt:lpstr>
      <vt:lpstr>PowerPoint Presentation</vt:lpstr>
      <vt:lpstr>Queue First In First Out 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dc:creator>Veronika</dc:creator>
  <cp:lastModifiedBy>Dimitar Tanasi</cp:lastModifiedBy>
  <cp:revision>64</cp:revision>
  <dcterms:created xsi:type="dcterms:W3CDTF">2018-12-05T19:36:48Z</dcterms:created>
  <dcterms:modified xsi:type="dcterms:W3CDTF">2019-01-15T10:56:57Z</dcterms:modified>
</cp:coreProperties>
</file>