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15.png" ContentType="image/png"/>
  <Override PartName="/ppt/media/image39.png" ContentType="image/png"/>
  <Override PartName="/ppt/media/image14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1.jpeg" ContentType="image/jpeg"/>
  <Override PartName="/ppt/media/image17.png" ContentType="image/png"/>
  <Override PartName="/ppt/media/image18.png" ContentType="image/png"/>
  <Override PartName="/ppt/media/image19.png" ContentType="image/png"/>
  <Override PartName="/ppt/media/image45.png" ContentType="image/png"/>
  <Override PartName="/ppt/media/image20.png" ContentType="image/png"/>
  <Override PartName="/ppt/media/image46.png" ContentType="image/png"/>
  <Override PartName="/ppt/media/image21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26.png" ContentType="image/png"/>
  <Override PartName="/ppt/media/image9.gif" ContentType="image/gif"/>
  <Override PartName="/ppt/media/image7.png" ContentType="image/png"/>
  <Override PartName="/ppt/media/image2.png" ContentType="image/png"/>
  <Override PartName="/ppt/media/image8.png" ContentType="image/png"/>
  <Override PartName="/ppt/media/image6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22.gif" ContentType="image/gif"/>
  <Override PartName="/ppt/media/image33.gif" ContentType="image/gif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7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7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9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4320" y="-7560"/>
            <a:ext cx="12191040" cy="6879960"/>
            <a:chOff x="4320" y="-7560"/>
            <a:chExt cx="12191040" cy="6879960"/>
          </a:xfrm>
        </p:grpSpPr>
        <p:sp>
          <p:nvSpPr>
            <p:cNvPr id="1" name="CustomShape 2"/>
            <p:cNvSpPr/>
            <p:nvPr/>
          </p:nvSpPr>
          <p:spPr>
            <a:xfrm>
              <a:off x="1803240" y="-7560"/>
              <a:ext cx="10392120" cy="6879600"/>
            </a:xfrm>
            <a:custGeom>
              <a:avLst/>
              <a:gdLst/>
              <a:ahLst/>
              <a:rect l="l" t="t" r="r" b="b"/>
              <a:pathLst>
                <a:path w="10392408" h="6858000">
                  <a:moveTo>
                    <a:pt x="0" y="0"/>
                  </a:moveTo>
                  <a:lnTo>
                    <a:pt x="6534783" y="0"/>
                  </a:lnTo>
                  <a:lnTo>
                    <a:pt x="6658608" y="0"/>
                  </a:lnTo>
                  <a:lnTo>
                    <a:pt x="9106533" y="0"/>
                  </a:lnTo>
                  <a:lnTo>
                    <a:pt x="10392408" y="6858000"/>
                  </a:lnTo>
                  <a:lnTo>
                    <a:pt x="6658608" y="6858000"/>
                  </a:lnTo>
                  <a:lnTo>
                    <a:pt x="524890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943280" y="-7560"/>
              <a:ext cx="9842040" cy="6879600"/>
            </a:xfrm>
            <a:custGeom>
              <a:avLst/>
              <a:gdLst/>
              <a:ahLst/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 rot="10800000">
              <a:off x="4320" y="-7200"/>
              <a:ext cx="1938960" cy="6879600"/>
            </a:xfrm>
            <a:custGeom>
              <a:avLst/>
              <a:gdLst/>
              <a:ahLst/>
              <a:rect l="l" t="t" r="r" b="b"/>
              <a:pathLst>
                <a:path w="1939290" h="6858000">
                  <a:moveTo>
                    <a:pt x="193929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5341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 rot="10800000">
              <a:off x="419760" y="-7200"/>
              <a:ext cx="1523520" cy="6879600"/>
            </a:xfrm>
            <a:custGeom>
              <a:avLst/>
              <a:gdLst/>
              <a:ahLst/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822960" y="137160"/>
            <a:ext cx="9687960" cy="1988640"/>
          </a:xfrm>
          <a:prstGeom prst="rect">
            <a:avLst/>
          </a:prstGeom>
        </p:spPr>
        <p:txBody>
          <a:bodyPr anchor="b">
            <a:normAutofit/>
          </a:bodyPr>
          <a:p>
            <a:pPr algn="r">
              <a:lnSpc>
                <a:spcPct val="90000"/>
              </a:lnSpc>
            </a:pPr>
            <a:r>
              <a:rPr b="0" lang="bg-BG" sz="5200" spc="-1" strike="noStrike">
                <a:solidFill>
                  <a:srgbClr val="2196f3"/>
                </a:solidFill>
                <a:latin typeface="Montserrat Medium"/>
              </a:rPr>
              <a:t>Present</a:t>
            </a:r>
            <a:r>
              <a:rPr b="0" lang="bg-BG" sz="5200" spc="-1" strike="noStrike">
                <a:solidFill>
                  <a:srgbClr val="2196f3"/>
                </a:solidFill>
                <a:latin typeface="Montserrat Medium"/>
              </a:rPr>
              <a:t>ation </a:t>
            </a:r>
            <a:r>
              <a:rPr b="0" lang="bg-BG" sz="5200" spc="-1" strike="noStrike">
                <a:solidFill>
                  <a:srgbClr val="2196f3"/>
                </a:solidFill>
                <a:latin typeface="Montserrat Medium"/>
              </a:rPr>
              <a:t>Title</a:t>
            </a:r>
            <a:endParaRPr b="0" lang="bg-BG" sz="52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1803240" y="5339520"/>
            <a:ext cx="4281120" cy="4892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bg-BG" sz="3200" spc="-1" strike="noStrike">
                <a:solidFill>
                  <a:srgbClr val="4d4d4d"/>
                </a:solidFill>
                <a:latin typeface="Open Sans"/>
                <a:ea typeface="Open Sans"/>
              </a:rPr>
              <a:t>Name</a:t>
            </a:r>
            <a:endParaRPr b="0" lang="bg-BG" sz="32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1803240" y="5829480"/>
            <a:ext cx="4281120" cy="36792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bg-BG" sz="2400" spc="-1" strike="noStrike">
                <a:solidFill>
                  <a:srgbClr val="a6a6a6"/>
                </a:solidFill>
                <a:latin typeface="Open Sans"/>
                <a:ea typeface="Lato"/>
              </a:rPr>
              <a:t>Position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1803240" y="6221160"/>
            <a:ext cx="4281120" cy="4460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bg-BG" sz="2400" spc="-1" strike="noStrike">
                <a:solidFill>
                  <a:srgbClr val="2196f3"/>
                </a:solidFill>
                <a:latin typeface="Open Sans"/>
                <a:ea typeface="Lato"/>
              </a:rPr>
              <a:t>Email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body"/>
          </p:nvPr>
        </p:nvSpPr>
        <p:spPr>
          <a:xfrm>
            <a:off x="8055720" y="4202280"/>
            <a:ext cx="2466720" cy="246492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1800" spc="-1" strike="noStrike">
                <a:solidFill>
                  <a:srgbClr val="4d4d4d"/>
                </a:solidFill>
                <a:latin typeface="Open Sans"/>
              </a:rPr>
              <a:t>Click to edit the outline text format</a:t>
            </a:r>
            <a:endParaRPr b="0" lang="bg-BG" sz="1800" spc="-1" strike="noStrike">
              <a:solidFill>
                <a:srgbClr val="4d4d4d"/>
              </a:solidFill>
              <a:latin typeface="Open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1800" spc="-1" strike="noStrike">
                <a:solidFill>
                  <a:srgbClr val="4d4d4d"/>
                </a:solidFill>
                <a:latin typeface="Open Sans"/>
              </a:rPr>
              <a:t>Second Outline Level</a:t>
            </a:r>
            <a:endParaRPr b="0" lang="bg-BG" sz="1800" spc="-1" strike="noStrike">
              <a:solidFill>
                <a:srgbClr val="4d4d4d"/>
              </a:solidFill>
              <a:latin typeface="Open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1800" spc="-1" strike="noStrike">
                <a:solidFill>
                  <a:srgbClr val="4d4d4d"/>
                </a:solidFill>
                <a:latin typeface="Open Sans"/>
              </a:rPr>
              <a:t>Third Outline Level</a:t>
            </a:r>
            <a:endParaRPr b="0" lang="bg-BG" sz="1800" spc="-1" strike="noStrike">
              <a:solidFill>
                <a:srgbClr val="4d4d4d"/>
              </a:solidFill>
              <a:latin typeface="Open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1800" spc="-1" strike="noStrike">
                <a:solidFill>
                  <a:srgbClr val="4d4d4d"/>
                </a:solidFill>
                <a:latin typeface="Open Sans"/>
              </a:rPr>
              <a:t>Fourth Outline Level</a:t>
            </a:r>
            <a:endParaRPr b="0" lang="bg-BG" sz="1800" spc="-1" strike="noStrike">
              <a:solidFill>
                <a:srgbClr val="4d4d4d"/>
              </a:solidFill>
              <a:latin typeface="Open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1800" spc="-1" strike="noStrike">
                <a:solidFill>
                  <a:srgbClr val="4d4d4d"/>
                </a:solidFill>
                <a:latin typeface="Open Sans"/>
              </a:rPr>
              <a:t>Fifth Outline Level</a:t>
            </a:r>
            <a:endParaRPr b="0" lang="bg-BG" sz="1800" spc="-1" strike="noStrike">
              <a:solidFill>
                <a:srgbClr val="4d4d4d"/>
              </a:solidFill>
              <a:latin typeface="Open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1800" spc="-1" strike="noStrike">
                <a:solidFill>
                  <a:srgbClr val="4d4d4d"/>
                </a:solidFill>
                <a:latin typeface="Open Sans"/>
              </a:rPr>
              <a:t>Sixth Outline Level</a:t>
            </a:r>
            <a:endParaRPr b="0" lang="bg-BG" sz="1800" spc="-1" strike="noStrike">
              <a:solidFill>
                <a:srgbClr val="4d4d4d"/>
              </a:solidFill>
              <a:latin typeface="Open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1800" spc="-1" strike="noStrike">
                <a:solidFill>
                  <a:srgbClr val="4d4d4d"/>
                </a:solidFill>
                <a:latin typeface="Open Sans"/>
              </a:rPr>
              <a:t>Seventh Outline Level</a:t>
            </a:r>
            <a:endParaRPr b="0" lang="bg-BG" sz="1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9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1"/>
          <p:cNvGrpSpPr/>
          <p:nvPr/>
        </p:nvGrpSpPr>
        <p:grpSpPr>
          <a:xfrm>
            <a:off x="-6480" y="0"/>
            <a:ext cx="12191760" cy="6857640"/>
            <a:chOff x="-6480" y="0"/>
            <a:chExt cx="12191760" cy="6857640"/>
          </a:xfrm>
        </p:grpSpPr>
        <p:sp>
          <p:nvSpPr>
            <p:cNvPr id="47" name="CustomShape 2"/>
            <p:cNvSpPr/>
            <p:nvPr/>
          </p:nvSpPr>
          <p:spPr>
            <a:xfrm>
              <a:off x="-6480" y="0"/>
              <a:ext cx="12191760" cy="6857640"/>
            </a:xfrm>
            <a:custGeom>
              <a:avLst/>
              <a:gdLst/>
              <a:ahLst/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8334375" y="0"/>
                  </a:lnTo>
                  <a:lnTo>
                    <a:pt x="8458200" y="0"/>
                  </a:lnTo>
                  <a:lnTo>
                    <a:pt x="10906125" y="0"/>
                  </a:lnTo>
                  <a:lnTo>
                    <a:pt x="12192000" y="6858000"/>
                  </a:lnTo>
                  <a:lnTo>
                    <a:pt x="8458200" y="6858000"/>
                  </a:lnTo>
                  <a:lnTo>
                    <a:pt x="70485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" name="CustomShape 3"/>
            <p:cNvSpPr/>
            <p:nvPr/>
          </p:nvSpPr>
          <p:spPr>
            <a:xfrm>
              <a:off x="0" y="0"/>
              <a:ext cx="11969280" cy="6857640"/>
            </a:xfrm>
            <a:custGeom>
              <a:avLst/>
              <a:gdLst/>
              <a:ahLst/>
              <a:rect l="l" t="t" r="r" b="b"/>
              <a:pathLst>
                <a:path w="11969750" h="6858000">
                  <a:moveTo>
                    <a:pt x="0" y="0"/>
                  </a:moveTo>
                  <a:lnTo>
                    <a:pt x="8112125" y="0"/>
                  </a:lnTo>
                  <a:lnTo>
                    <a:pt x="8235950" y="0"/>
                  </a:lnTo>
                  <a:lnTo>
                    <a:pt x="10683875" y="0"/>
                  </a:lnTo>
                  <a:lnTo>
                    <a:pt x="11969750" y="6858000"/>
                  </a:lnTo>
                  <a:lnTo>
                    <a:pt x="8235950" y="6858000"/>
                  </a:lnTo>
                  <a:lnTo>
                    <a:pt x="68262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9" name="PlaceHolder 4"/>
          <p:cNvSpPr>
            <a:spLocks noGrp="1"/>
          </p:cNvSpPr>
          <p:nvPr>
            <p:ph type="title"/>
          </p:nvPr>
        </p:nvSpPr>
        <p:spPr>
          <a:xfrm>
            <a:off x="218160" y="0"/>
            <a:ext cx="11720520" cy="83088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bg-BG" sz="4000" spc="-1" strike="noStrike">
                <a:solidFill>
                  <a:srgbClr val="2196f3"/>
                </a:solidFill>
                <a:latin typeface="Montserrat Medium"/>
              </a:rPr>
              <a:t>Slide Title</a:t>
            </a:r>
            <a:endParaRPr b="0" lang="bg-BG" sz="4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218160" y="852120"/>
            <a:ext cx="11720520" cy="5869080"/>
          </a:xfrm>
          <a:prstGeom prst="rect">
            <a:avLst/>
          </a:prstGeom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Edit Master text styles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Second level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000" spc="-1" strike="noStrike">
                <a:solidFill>
                  <a:srgbClr val="4d4d4d"/>
                </a:solidFill>
                <a:latin typeface="Open Sans"/>
              </a:rPr>
              <a:t>Third level</a:t>
            </a:r>
            <a:endParaRPr b="0" lang="bg-BG" sz="2000" spc="-1" strike="noStrike">
              <a:solidFill>
                <a:srgbClr val="4d4d4d"/>
              </a:solidFill>
              <a:latin typeface="Open Sans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1800" spc="-1" strike="noStrike">
                <a:solidFill>
                  <a:srgbClr val="4d4d4d"/>
                </a:solidFill>
                <a:latin typeface="Open Sans"/>
              </a:rPr>
              <a:t>Fourth level</a:t>
            </a:r>
            <a:endParaRPr b="0" lang="bg-BG" sz="1800" spc="-1" strike="noStrike">
              <a:solidFill>
                <a:srgbClr val="4d4d4d"/>
              </a:solidFill>
              <a:latin typeface="Open Sans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1600" spc="-1" strike="noStrike">
                <a:solidFill>
                  <a:srgbClr val="4d4d4d"/>
                </a:solidFill>
                <a:latin typeface="Open Sans"/>
              </a:rPr>
              <a:t>Fifth level</a:t>
            </a:r>
            <a:endParaRPr b="0" lang="bg-BG" sz="16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sldNum"/>
          </p:nvPr>
        </p:nvSpPr>
        <p:spPr>
          <a:xfrm>
            <a:off x="11443680" y="6424560"/>
            <a:ext cx="42228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11AC218-CA96-4D13-9CA0-5AE0AB3C7FAD}" type="slidenum">
              <a:rPr b="0" lang="en-US" sz="1200" spc="-1" strike="noStrike">
                <a:solidFill>
                  <a:srgbClr val="8b8b8b"/>
                </a:solidFill>
                <a:latin typeface="Open Sans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9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1"/>
          <p:cNvGrpSpPr/>
          <p:nvPr/>
        </p:nvGrpSpPr>
        <p:grpSpPr>
          <a:xfrm>
            <a:off x="573120" y="360"/>
            <a:ext cx="11619000" cy="6857640"/>
            <a:chOff x="573120" y="360"/>
            <a:chExt cx="11619000" cy="6857640"/>
          </a:xfrm>
        </p:grpSpPr>
        <p:sp>
          <p:nvSpPr>
            <p:cNvPr id="89" name="CustomShape 2"/>
            <p:cNvSpPr/>
            <p:nvPr/>
          </p:nvSpPr>
          <p:spPr>
            <a:xfrm rot="10800000">
              <a:off x="573120" y="360"/>
              <a:ext cx="11619000" cy="6857640"/>
            </a:xfrm>
            <a:custGeom>
              <a:avLst/>
              <a:gdLst/>
              <a:ahLst/>
              <a:rect l="l" t="t" r="r" b="b"/>
              <a:pathLst>
                <a:path w="11619230" h="6858000">
                  <a:moveTo>
                    <a:pt x="11619230" y="6858000"/>
                  </a:moveTo>
                  <a:lnTo>
                    <a:pt x="7885430" y="6858000"/>
                  </a:lnTo>
                  <a:lnTo>
                    <a:pt x="647573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761605" y="0"/>
                  </a:lnTo>
                  <a:lnTo>
                    <a:pt x="7885430" y="0"/>
                  </a:lnTo>
                  <a:lnTo>
                    <a:pt x="1033335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" name="CustomShape 3"/>
            <p:cNvSpPr/>
            <p:nvPr/>
          </p:nvSpPr>
          <p:spPr>
            <a:xfrm rot="10800000">
              <a:off x="988560" y="360"/>
              <a:ext cx="11203560" cy="6857640"/>
            </a:xfrm>
            <a:custGeom>
              <a:avLst/>
              <a:gdLst/>
              <a:ahLst/>
              <a:rect l="l" t="t" r="r" b="b"/>
              <a:pathLst>
                <a:path w="11203940" h="6858000">
                  <a:moveTo>
                    <a:pt x="11203940" y="6858000"/>
                  </a:moveTo>
                  <a:lnTo>
                    <a:pt x="7470140" y="6858000"/>
                  </a:lnTo>
                  <a:lnTo>
                    <a:pt x="606044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346315" y="0"/>
                  </a:lnTo>
                  <a:lnTo>
                    <a:pt x="7470140" y="0"/>
                  </a:lnTo>
                  <a:lnTo>
                    <a:pt x="99180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1" name="PlaceHolder 4"/>
          <p:cNvSpPr>
            <a:spLocks noGrp="1"/>
          </p:cNvSpPr>
          <p:nvPr>
            <p:ph type="title"/>
          </p:nvPr>
        </p:nvSpPr>
        <p:spPr>
          <a:xfrm>
            <a:off x="1930320" y="1709640"/>
            <a:ext cx="9905760" cy="285228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b="0" lang="bg-BG" sz="6000" spc="-1" strike="noStrike">
                <a:solidFill>
                  <a:srgbClr val="2196f3"/>
                </a:solidFill>
                <a:latin typeface="Montserrat Medium"/>
              </a:rPr>
              <a:t>Section Title</a:t>
            </a:r>
            <a:endParaRPr b="0" lang="bg-BG" sz="6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2324160" y="4589640"/>
            <a:ext cx="9511920" cy="149976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bg-BG" sz="4000" spc="-1" strike="noStrike">
                <a:solidFill>
                  <a:srgbClr val="4d4d4d"/>
                </a:solidFill>
                <a:latin typeface="Montserrat Medium"/>
                <a:ea typeface="Open Sans"/>
              </a:rPr>
              <a:t>Section Description</a:t>
            </a:r>
            <a:endParaRPr b="0" lang="bg-BG" sz="40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9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"/>
          <p:cNvGrpSpPr/>
          <p:nvPr/>
        </p:nvGrpSpPr>
        <p:grpSpPr>
          <a:xfrm>
            <a:off x="0" y="4320"/>
            <a:ext cx="12195720" cy="6853320"/>
            <a:chOff x="0" y="4320"/>
            <a:chExt cx="12195720" cy="6853320"/>
          </a:xfrm>
        </p:grpSpPr>
        <p:sp>
          <p:nvSpPr>
            <p:cNvPr id="130" name="CustomShape 2"/>
            <p:cNvSpPr/>
            <p:nvPr/>
          </p:nvSpPr>
          <p:spPr>
            <a:xfrm rot="16200000">
              <a:off x="3385440" y="-3376800"/>
              <a:ext cx="5428800" cy="12191760"/>
            </a:xfrm>
            <a:custGeom>
              <a:avLst/>
              <a:gdLst/>
              <a:ahLst/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" name="CustomShape 3"/>
            <p:cNvSpPr/>
            <p:nvPr/>
          </p:nvSpPr>
          <p:spPr>
            <a:xfrm rot="5400000">
              <a:off x="3381840" y="-1952640"/>
              <a:ext cx="5428800" cy="12191760"/>
            </a:xfrm>
            <a:custGeom>
              <a:avLst/>
              <a:gdLst/>
              <a:ahLst/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" name="CustomShape 4"/>
            <p:cNvSpPr/>
            <p:nvPr/>
          </p:nvSpPr>
          <p:spPr>
            <a:xfrm rot="5400000">
              <a:off x="3328200" y="-2237040"/>
              <a:ext cx="5536080" cy="12191760"/>
            </a:xfrm>
            <a:custGeom>
              <a:avLst/>
              <a:gdLst/>
              <a:ahLst/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" name="CustomShape 5"/>
            <p:cNvSpPr/>
            <p:nvPr/>
          </p:nvSpPr>
          <p:spPr>
            <a:xfrm rot="16200000">
              <a:off x="5667480" y="-5433120"/>
              <a:ext cx="856800" cy="12191760"/>
            </a:xfrm>
            <a:custGeom>
              <a:avLst/>
              <a:gdLst/>
              <a:ahLst/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4" name="CustomShape 6"/>
          <p:cNvSpPr/>
          <p:nvPr/>
        </p:nvSpPr>
        <p:spPr>
          <a:xfrm rot="21411600">
            <a:off x="-360" y="2663640"/>
            <a:ext cx="12191760" cy="15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2196f3"/>
                </a:solidFill>
                <a:latin typeface="Montserrat Medium"/>
              </a:rPr>
              <a:t>Questions?</a:t>
            </a:r>
            <a:endParaRPr b="0" lang="en-US" sz="9600" spc="-1" strike="noStrike">
              <a:latin typeface="Arial"/>
            </a:endParaRPr>
          </a:p>
        </p:txBody>
      </p:sp>
      <p:sp>
        <p:nvSpPr>
          <p:cNvPr id="13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bg-BG" sz="1800" spc="-1" strike="noStrike">
                <a:solidFill>
                  <a:srgbClr val="000000"/>
                </a:solidFill>
                <a:latin typeface="Open Sans"/>
              </a:rPr>
              <a:t>Click to edit the title text format</a:t>
            </a:r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3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800" spc="-1" strike="noStrike">
                <a:solidFill>
                  <a:srgbClr val="4d4d4d"/>
                </a:solidFill>
                <a:latin typeface="Open Sans"/>
              </a:rPr>
              <a:t>Click to edit the outline text format</a:t>
            </a:r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000" spc="-1" strike="noStrike">
                <a:solidFill>
                  <a:srgbClr val="4d4d4d"/>
                </a:solidFill>
                <a:latin typeface="Open Sans"/>
              </a:rPr>
              <a:t>Second Outline Level</a:t>
            </a:r>
            <a:endParaRPr b="0" lang="bg-BG" sz="2000" spc="-1" strike="noStrike">
              <a:solidFill>
                <a:srgbClr val="4d4d4d"/>
              </a:solidFill>
              <a:latin typeface="Open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1800" spc="-1" strike="noStrike">
                <a:solidFill>
                  <a:srgbClr val="4d4d4d"/>
                </a:solidFill>
                <a:latin typeface="Open Sans"/>
              </a:rPr>
              <a:t>Third Outline Level</a:t>
            </a:r>
            <a:endParaRPr b="0" lang="bg-BG" sz="1800" spc="-1" strike="noStrike">
              <a:solidFill>
                <a:srgbClr val="4d4d4d"/>
              </a:solidFill>
              <a:latin typeface="Open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1800" spc="-1" strike="noStrike">
                <a:solidFill>
                  <a:srgbClr val="4d4d4d"/>
                </a:solidFill>
                <a:latin typeface="Open Sans"/>
              </a:rPr>
              <a:t>Fourth Outline Level</a:t>
            </a:r>
            <a:endParaRPr b="0" lang="bg-BG" sz="1800" spc="-1" strike="noStrike">
              <a:solidFill>
                <a:srgbClr val="4d4d4d"/>
              </a:solidFill>
              <a:latin typeface="Open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4d4d4d"/>
                </a:solidFill>
                <a:latin typeface="Open Sans"/>
              </a:rPr>
              <a:t>Fifth Outline Level</a:t>
            </a:r>
            <a:endParaRPr b="0" lang="bg-BG" sz="2000" spc="-1" strike="noStrike">
              <a:solidFill>
                <a:srgbClr val="4d4d4d"/>
              </a:solidFill>
              <a:latin typeface="Open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4d4d4d"/>
                </a:solidFill>
                <a:latin typeface="Open Sans"/>
              </a:rPr>
              <a:t>Sixth Outline Level</a:t>
            </a:r>
            <a:endParaRPr b="0" lang="bg-BG" sz="2000" spc="-1" strike="noStrike">
              <a:solidFill>
                <a:srgbClr val="4d4d4d"/>
              </a:solidFill>
              <a:latin typeface="Open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4d4d4d"/>
                </a:solidFill>
                <a:latin typeface="Open Sans"/>
              </a:rPr>
              <a:t>Seventh Outline Level</a:t>
            </a:r>
            <a:endParaRPr b="0" lang="bg-BG" sz="20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gif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://www.math.com/tables/derivatives/tableof.htm" TargetMode="Externa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gif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app2.sli.do/event/ujszcb7b" TargetMode="External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C7ducZoLKgw" TargetMode="Externa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gif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YokKp3pwVFc" TargetMode="Externa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822960" y="137160"/>
            <a:ext cx="9687960" cy="1988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90000"/>
              </a:lnSpc>
            </a:pPr>
            <a:r>
              <a:rPr b="0" lang="bg-BG" sz="5200" spc="-1" strike="noStrike">
                <a:solidFill>
                  <a:srgbClr val="2196f3"/>
                </a:solidFill>
                <a:latin typeface="Montserrat Medium"/>
              </a:rPr>
              <a:t>Calculus</a:t>
            </a:r>
            <a:endParaRPr b="0" lang="bg-BG" sz="52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1097280" y="2153520"/>
            <a:ext cx="9413640" cy="1389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2196f3"/>
                </a:solidFill>
                <a:latin typeface="Montserrat Medium"/>
                <a:ea typeface="Lato"/>
              </a:rPr>
              <a:t>Looking at functions in detail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5" name="TextShape 3"/>
          <p:cNvSpPr txBox="1"/>
          <p:nvPr/>
        </p:nvSpPr>
        <p:spPr>
          <a:xfrm>
            <a:off x="1803240" y="5339520"/>
            <a:ext cx="4281120" cy="489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bg-BG" sz="3200" spc="-1" strike="noStrike">
                <a:solidFill>
                  <a:srgbClr val="4d4d4d"/>
                </a:solidFill>
                <a:latin typeface="Open Sans"/>
                <a:ea typeface="Open Sans"/>
              </a:rPr>
              <a:t>Yordan Darakchiev</a:t>
            </a:r>
            <a:endParaRPr b="0" lang="bg-BG" sz="32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76" name="TextShape 4"/>
          <p:cNvSpPr txBox="1"/>
          <p:nvPr/>
        </p:nvSpPr>
        <p:spPr>
          <a:xfrm>
            <a:off x="1803240" y="5829480"/>
            <a:ext cx="4281120" cy="367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bg-BG" sz="2400" spc="-1" strike="noStrike">
                <a:solidFill>
                  <a:srgbClr val="a6a6a6"/>
                </a:solidFill>
                <a:latin typeface="Open Sans"/>
                <a:ea typeface="Lato"/>
              </a:rPr>
              <a:t>Technical Trainer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77" name="TextShape 5"/>
          <p:cNvSpPr txBox="1"/>
          <p:nvPr/>
        </p:nvSpPr>
        <p:spPr>
          <a:xfrm>
            <a:off x="1803240" y="6221160"/>
            <a:ext cx="4281120" cy="446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bg-BG" sz="2400" spc="-1" strike="noStrike">
                <a:solidFill>
                  <a:srgbClr val="2196f3"/>
                </a:solidFill>
                <a:latin typeface="Open Sans"/>
                <a:ea typeface="Lato"/>
              </a:rPr>
              <a:t>iordan93@gmail.com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</p:txBody>
      </p:sp>
      <p:pic>
        <p:nvPicPr>
          <p:cNvPr id="178" name="Picture Placeholder 4" descr=""/>
          <p:cNvPicPr/>
          <p:nvPr/>
        </p:nvPicPr>
        <p:blipFill>
          <a:blip r:embed="rId1"/>
          <a:srcRect l="-627" t="-11306" r="3249" b="-6340"/>
          <a:stretch/>
        </p:blipFill>
        <p:spPr>
          <a:xfrm>
            <a:off x="7830720" y="3976920"/>
            <a:ext cx="2692080" cy="269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218160" y="0"/>
            <a:ext cx="11720520" cy="830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bg-BG" sz="4000" spc="-1" strike="noStrike">
                <a:solidFill>
                  <a:srgbClr val="2196f3"/>
                </a:solidFill>
                <a:latin typeface="Montserrat Medium"/>
              </a:rPr>
              <a:t>Derivatives and Velocity (2)</a:t>
            </a:r>
            <a:endParaRPr b="0" lang="bg-BG" sz="4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15" name="TextShape 2"/>
          <p:cNvSpPr txBox="1"/>
          <p:nvPr/>
        </p:nvSpPr>
        <p:spPr>
          <a:xfrm>
            <a:off x="218160" y="852120"/>
            <a:ext cx="11720520" cy="5869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Let’s calculate the instantaneous velocity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Fix time at 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But… </a:t>
            </a:r>
            <a:r>
              <a:rPr b="0" lang="bg-BG" sz="2400" spc="-1" strike="noStrike">
                <a:solidFill>
                  <a:srgbClr val="2196f3"/>
                </a:solidFill>
                <a:latin typeface="Open Sans"/>
              </a:rPr>
              <a:t>how can we move</a:t>
            </a: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 if time is fixed?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Let’s apply our previous idea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Nudge time a tiny bit and see how the distance changes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:  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: 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000" spc="-1" strike="noStrike">
                <a:solidFill>
                  <a:srgbClr val="4d4d4d"/>
                </a:solidFill>
                <a:latin typeface="Open Sans"/>
              </a:rPr>
              <a:t>More generally, if we nudge time from  to , we’ll get </a:t>
            </a:r>
            <a:br/>
            <a:r>
              <a:rPr b="0" lang="bg-BG" sz="2000" spc="-1" strike="noStrike">
                <a:solidFill>
                  <a:srgbClr val="4d4d4d"/>
                </a:solidFill>
                <a:latin typeface="Open Sans"/>
              </a:rPr>
              <a:t>an approximation of the instantaneous velocity:</a:t>
            </a:r>
            <a:endParaRPr b="0" lang="bg-BG" sz="2000" spc="-1" strike="noStrike">
              <a:solidFill>
                <a:srgbClr val="4d4d4d"/>
              </a:solidFill>
              <a:latin typeface="Open Sans"/>
            </a:endParaRPr>
          </a:p>
          <a:p>
            <a:endParaRPr b="0" lang="bg-BG" sz="2000" spc="-1" strike="noStrike">
              <a:solidFill>
                <a:srgbClr val="4d4d4d"/>
              </a:solidFill>
              <a:latin typeface="Open Sans"/>
            </a:endParaRPr>
          </a:p>
          <a:p>
            <a:endParaRPr b="0" lang="bg-BG" sz="2000" spc="-1" strike="noStrike">
              <a:solidFill>
                <a:srgbClr val="4d4d4d"/>
              </a:solidFill>
              <a:latin typeface="Open San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000" spc="-1" strike="noStrike">
                <a:solidFill>
                  <a:srgbClr val="4d4d4d"/>
                </a:solidFill>
                <a:latin typeface="Open Sans"/>
              </a:rPr>
              <a:t>This approximation will get increasingly </a:t>
            </a:r>
            <a:r>
              <a:rPr b="0" lang="bg-BG" sz="2000" spc="-1" strike="noStrike">
                <a:solidFill>
                  <a:srgbClr val="2196f3"/>
                </a:solidFill>
                <a:latin typeface="Open Sans"/>
              </a:rPr>
              <a:t>more accurate</a:t>
            </a:r>
            <a:r>
              <a:rPr b="0" lang="bg-BG" sz="2000" spc="-1" strike="noStrike">
                <a:solidFill>
                  <a:srgbClr val="4d4d4d"/>
                </a:solidFill>
                <a:latin typeface="Open Sans"/>
              </a:rPr>
              <a:t> as  becomes </a:t>
            </a:r>
            <a:r>
              <a:rPr b="0" lang="bg-BG" sz="2000" spc="-1" strike="noStrike">
                <a:solidFill>
                  <a:srgbClr val="2196f3"/>
                </a:solidFill>
                <a:latin typeface="Open Sans"/>
              </a:rPr>
              <a:t>smaller</a:t>
            </a:r>
            <a:endParaRPr b="0" lang="bg-BG" sz="2000" spc="-1" strike="noStrike">
              <a:solidFill>
                <a:srgbClr val="4d4d4d"/>
              </a:solidFill>
              <a:latin typeface="Open San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000" spc="-1" strike="noStrike">
                <a:solidFill>
                  <a:srgbClr val="4d4d4d"/>
                </a:solidFill>
                <a:latin typeface="Open Sans"/>
              </a:rPr>
              <a:t>Smaller  better approximation of </a:t>
            </a:r>
            <a:br/>
            <a:r>
              <a:rPr b="0" lang="bg-BG" sz="2000" spc="-1" strike="noStrike">
                <a:solidFill>
                  <a:srgbClr val="4d4d4d"/>
                </a:solidFill>
                <a:latin typeface="Open Sans"/>
              </a:rPr>
              <a:t> </a:t>
            </a:r>
            <a:endParaRPr b="0" lang="bg-BG" sz="2000" spc="-1" strike="noStrike">
              <a:solidFill>
                <a:srgbClr val="4d4d4d"/>
              </a:solidFill>
              <a:latin typeface="Open Sans"/>
            </a:endParaRPr>
          </a:p>
          <a:p>
            <a:endParaRPr b="0" lang="bg-BG" sz="2000" spc="-1" strike="noStrike">
              <a:solidFill>
                <a:srgbClr val="4d4d4d"/>
              </a:solidFill>
              <a:latin typeface="Open Sans"/>
            </a:endParaRPr>
          </a:p>
        </p:txBody>
      </p:sp>
      <p:pic>
        <p:nvPicPr>
          <p:cNvPr id="216" name="Picture 7" descr=""/>
          <p:cNvPicPr/>
          <p:nvPr/>
        </p:nvPicPr>
        <p:blipFill>
          <a:blip r:embed="rId1"/>
          <a:stretch/>
        </p:blipFill>
        <p:spPr>
          <a:xfrm>
            <a:off x="1459440" y="4826160"/>
            <a:ext cx="4142520" cy="526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218160" y="0"/>
            <a:ext cx="11720520" cy="830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bg-BG" sz="4000" spc="-1" strike="noStrike">
                <a:solidFill>
                  <a:srgbClr val="2196f3"/>
                </a:solidFill>
                <a:latin typeface="Montserrat Medium"/>
              </a:rPr>
              <a:t>Derivatives and Velocity (3)</a:t>
            </a:r>
            <a:endParaRPr b="0" lang="bg-BG" sz="4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218160" y="852120"/>
            <a:ext cx="11720520" cy="5869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How does the velocity behave as ?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Note that we </a:t>
            </a:r>
            <a:r>
              <a:rPr b="1" lang="bg-BG" sz="2400" spc="-1" strike="noStrike">
                <a:solidFill>
                  <a:srgbClr val="2196f3"/>
                </a:solidFill>
                <a:latin typeface="Open Sans"/>
              </a:rPr>
              <a:t>cannot</a:t>
            </a: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 set , this will freeze time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Math notation: if , we write it as 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We now have a nice definition of velocity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But what does it mean mathematically?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000" spc="-1" strike="noStrike">
                <a:solidFill>
                  <a:srgbClr val="4d4d4d"/>
                </a:solidFill>
                <a:latin typeface="Open Sans"/>
              </a:rPr>
              <a:t>Velocity = </a:t>
            </a:r>
            <a:r>
              <a:rPr b="0" lang="bg-BG" sz="2000" spc="-1" strike="noStrike">
                <a:solidFill>
                  <a:srgbClr val="2196f3"/>
                </a:solidFill>
                <a:latin typeface="Open Sans"/>
              </a:rPr>
              <a:t>rate of change</a:t>
            </a:r>
            <a:r>
              <a:rPr b="0" lang="bg-BG" sz="2000" spc="-1" strike="noStrike">
                <a:solidFill>
                  <a:srgbClr val="4d4d4d"/>
                </a:solidFill>
                <a:latin typeface="Open Sans"/>
              </a:rPr>
              <a:t> of travelled distance over time</a:t>
            </a:r>
            <a:endParaRPr b="0" lang="bg-BG" sz="20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The rate of change of a function  as its argument  changes,</a:t>
            </a:r>
            <a:br/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is called the </a:t>
            </a:r>
            <a:r>
              <a:rPr b="1" lang="bg-BG" sz="2400" spc="-1" strike="noStrike">
                <a:solidFill>
                  <a:srgbClr val="2196f3"/>
                </a:solidFill>
                <a:latin typeface="Open Sans"/>
              </a:rPr>
              <a:t>first derivative</a:t>
            </a:r>
            <a:r>
              <a:rPr b="0" lang="bg-BG" sz="2400" spc="-1" strike="noStrike">
                <a:solidFill>
                  <a:srgbClr val="2196f3"/>
                </a:solidFill>
                <a:latin typeface="Open Sans"/>
              </a:rPr>
              <a:t> of  with respect to 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Math notation:  or 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000" spc="-1" strike="noStrike">
                <a:solidFill>
                  <a:srgbClr val="4d4d4d"/>
                </a:solidFill>
                <a:latin typeface="Open Sans"/>
              </a:rPr>
              <a:t>Note that  is only notation, it is not equal to </a:t>
            </a:r>
            <a:endParaRPr b="0" lang="bg-BG" sz="2000" spc="-1" strike="noStrike">
              <a:solidFill>
                <a:srgbClr val="4d4d4d"/>
              </a:solidFill>
              <a:latin typeface="Open Sans"/>
            </a:endParaRPr>
          </a:p>
          <a:p>
            <a:endParaRPr b="0" lang="bg-BG" sz="20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Definition: 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</p:txBody>
      </p:sp>
      <p:pic>
        <p:nvPicPr>
          <p:cNvPr id="219" name="Picture 3" descr=""/>
          <p:cNvPicPr/>
          <p:nvPr/>
        </p:nvPicPr>
        <p:blipFill>
          <a:blip r:embed="rId1"/>
          <a:stretch/>
        </p:blipFill>
        <p:spPr>
          <a:xfrm>
            <a:off x="1135080" y="2130480"/>
            <a:ext cx="3260520" cy="589680"/>
          </a:xfrm>
          <a:prstGeom prst="rect">
            <a:avLst/>
          </a:prstGeom>
          <a:ln>
            <a:noFill/>
          </a:ln>
        </p:spPr>
      </p:pic>
      <p:pic>
        <p:nvPicPr>
          <p:cNvPr id="220" name="Picture 4" descr=""/>
          <p:cNvPicPr/>
          <p:nvPr/>
        </p:nvPicPr>
        <p:blipFill>
          <a:blip r:embed="rId2"/>
          <a:stretch/>
        </p:blipFill>
        <p:spPr>
          <a:xfrm>
            <a:off x="2634840" y="5906520"/>
            <a:ext cx="3443400" cy="589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218160" y="0"/>
            <a:ext cx="11720520" cy="830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bg-BG" sz="4000" spc="-1" strike="noStrike">
                <a:solidFill>
                  <a:srgbClr val="2196f3"/>
                </a:solidFill>
                <a:latin typeface="Montserrat Medium"/>
              </a:rPr>
              <a:t>Geometric Interpretation</a:t>
            </a:r>
            <a:endParaRPr b="0" lang="bg-BG" sz="4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218160" y="852120"/>
            <a:ext cx="11720520" cy="58690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bg-BG" sz="2600" spc="-1" strike="noStrike">
                <a:latin typeface="Open Sans"/>
              </a:rPr>
              <a:t> 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</p:txBody>
      </p:sp>
      <p:pic>
        <p:nvPicPr>
          <p:cNvPr id="223" name="Picture 4" descr=""/>
          <p:cNvPicPr/>
          <p:nvPr/>
        </p:nvPicPr>
        <p:blipFill>
          <a:blip r:embed="rId2"/>
          <a:stretch/>
        </p:blipFill>
        <p:spPr>
          <a:xfrm>
            <a:off x="6959160" y="1475640"/>
            <a:ext cx="4013280" cy="2839320"/>
          </a:xfrm>
          <a:prstGeom prst="rect">
            <a:avLst/>
          </a:prstGeom>
          <a:ln>
            <a:noFill/>
          </a:ln>
        </p:spPr>
      </p:pic>
      <p:pic>
        <p:nvPicPr>
          <p:cNvPr id="224" name="Picture 10" descr=""/>
          <p:cNvPicPr/>
          <p:nvPr/>
        </p:nvPicPr>
        <p:blipFill>
          <a:blip r:embed="rId3"/>
          <a:stretch/>
        </p:blipFill>
        <p:spPr>
          <a:xfrm>
            <a:off x="628200" y="818640"/>
            <a:ext cx="3130200" cy="536040"/>
          </a:xfrm>
          <a:prstGeom prst="rect">
            <a:avLst/>
          </a:prstGeom>
          <a:ln>
            <a:noFill/>
          </a:ln>
        </p:spPr>
      </p:pic>
      <p:pic>
        <p:nvPicPr>
          <p:cNvPr id="225" name="Picture 6" descr=""/>
          <p:cNvPicPr/>
          <p:nvPr/>
        </p:nvPicPr>
        <p:blipFill>
          <a:blip r:embed="rId4"/>
          <a:stretch/>
        </p:blipFill>
        <p:spPr>
          <a:xfrm>
            <a:off x="1185120" y="3786840"/>
            <a:ext cx="2822400" cy="528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218160" y="0"/>
            <a:ext cx="11720520" cy="830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bg-BG" sz="4000" spc="-1" strike="noStrike">
                <a:solidFill>
                  <a:srgbClr val="2196f3"/>
                </a:solidFill>
                <a:latin typeface="Montserrat Medium"/>
              </a:rPr>
              <a:t>Calculating Derivatives</a:t>
            </a:r>
            <a:endParaRPr b="0" lang="bg-BG" sz="4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27" name="TextShape 2"/>
          <p:cNvSpPr txBox="1"/>
          <p:nvPr/>
        </p:nvSpPr>
        <p:spPr>
          <a:xfrm>
            <a:off x="218160" y="852120"/>
            <a:ext cx="11720520" cy="58690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bg-BG" sz="2600" spc="-1" strike="noStrike">
                <a:latin typeface="Open Sans"/>
              </a:rPr>
              <a:t> 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966960" y="3786840"/>
            <a:ext cx="9041040" cy="1919160"/>
          </a:xfrm>
          <a:prstGeom prst="rect">
            <a:avLst/>
          </a:prstGeom>
          <a:noFill/>
          <a:ln w="25560">
            <a:solidFill>
              <a:srgbClr val="2196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ff"/>
                </a:solidFill>
                <a:latin typeface="Consolas"/>
              </a:rPr>
              <a:t>def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 calculate_derivative(f, a, h = </a:t>
            </a:r>
            <a:r>
              <a:rPr b="0" lang="en-US" sz="2000" spc="-1" strike="noStrike">
                <a:solidFill>
                  <a:srgbClr val="09885a"/>
                </a:solidFill>
                <a:latin typeface="Consolas"/>
              </a:rPr>
              <a:t>1e-7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ff"/>
                </a:solidFill>
                <a:latin typeface="Consolas"/>
              </a:rPr>
              <a:t>  </a:t>
            </a:r>
            <a:r>
              <a:rPr b="0" lang="en-US" sz="2000" spc="-1" strike="noStrike">
                <a:solidFill>
                  <a:srgbClr val="0000ff"/>
                </a:solidFill>
                <a:latin typeface="Consolas"/>
              </a:rPr>
              <a:t>return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 (f(a + h) - f(a)) / h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2000" spc="-1" strike="noStrike">
                <a:solidFill>
                  <a:srgbClr val="0000ff"/>
                </a:solidFill>
                <a:latin typeface="Consolas"/>
              </a:rPr>
              <a:t>print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(calculate_derivative(</a:t>
            </a:r>
            <a:r>
              <a:rPr b="0" lang="en-US" sz="2000" spc="-1" strike="noStrike">
                <a:solidFill>
                  <a:srgbClr val="0000ff"/>
                </a:solidFill>
                <a:latin typeface="Consolas"/>
              </a:rPr>
              <a:t>lambda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 x: </a:t>
            </a:r>
            <a:r>
              <a:rPr b="0" lang="en-US" sz="2000" spc="-1" strike="noStrike">
                <a:solidFill>
                  <a:srgbClr val="09885a"/>
                </a:solidFill>
                <a:latin typeface="Consolas"/>
              </a:rPr>
              <a:t>3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 * x**</a:t>
            </a:r>
            <a:r>
              <a:rPr b="0" lang="en-US" sz="2000" spc="-1" strike="noStrike">
                <a:solidFill>
                  <a:srgbClr val="09885a"/>
                </a:solidFill>
                <a:latin typeface="Consolas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 + </a:t>
            </a:r>
            <a:r>
              <a:rPr b="0" lang="en-US" sz="2000" spc="-1" strike="noStrike">
                <a:solidFill>
                  <a:srgbClr val="09885a"/>
                </a:solidFill>
                <a:latin typeface="Consolas"/>
              </a:rPr>
              <a:t>5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 * x - </a:t>
            </a:r>
            <a:r>
              <a:rPr b="0" lang="en-US" sz="2000" spc="-1" strike="noStrike">
                <a:solidFill>
                  <a:srgbClr val="09885a"/>
                </a:solidFill>
                <a:latin typeface="Consolas"/>
              </a:rPr>
              <a:t>8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lang="en-US" sz="2000" spc="-1" strike="noStrike">
                <a:solidFill>
                  <a:srgbClr val="09885a"/>
                </a:solidFill>
                <a:latin typeface="Consolas"/>
              </a:rPr>
              <a:t>3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))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8000"/>
                </a:solidFill>
                <a:latin typeface="Consolas"/>
              </a:rPr>
              <a:t># 23.00000026878024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218160" y="0"/>
            <a:ext cx="11720520" cy="830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bg-BG" sz="4000" spc="-1" strike="noStrike">
                <a:solidFill>
                  <a:srgbClr val="2196f3"/>
                </a:solidFill>
                <a:latin typeface="Montserrat Medium"/>
              </a:rPr>
              <a:t>Calculating Derivatives Analytically</a:t>
            </a:r>
            <a:endParaRPr b="0" lang="bg-BG" sz="4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218160" y="852120"/>
            <a:ext cx="11720520" cy="5869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Let’s take a relatively simple function like 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We’re looking for approximation and  is small, </a:t>
            </a:r>
            <a:br/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so let’s ignore 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Ignoring higher-order terms is completely valid (and is done often)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Note that the derivative </a:t>
            </a:r>
            <a:r>
              <a:rPr b="1" lang="bg-BG" sz="2400" spc="-1" strike="noStrike">
                <a:solidFill>
                  <a:srgbClr val="4d4d4d"/>
                </a:solidFill>
                <a:latin typeface="Open Sans"/>
              </a:rPr>
              <a:t>does not depend</a:t>
            </a: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 on the tiny shift 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We can do this for every function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We have precomputed </a:t>
            </a:r>
            <a:r>
              <a:rPr b="0" lang="bg-BG" sz="2400" spc="-1" strike="noStrike" u="sng">
                <a:solidFill>
                  <a:srgbClr val="002d89"/>
                </a:solidFill>
                <a:uFillTx/>
                <a:latin typeface="Open Sans"/>
                <a:hlinkClick r:id="rId1"/>
              </a:rPr>
              <a:t>tables of derivatives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</p:txBody>
      </p:sp>
      <p:pic>
        <p:nvPicPr>
          <p:cNvPr id="231" name="Picture 9" descr=""/>
          <p:cNvPicPr/>
          <p:nvPr/>
        </p:nvPicPr>
        <p:blipFill>
          <a:blip r:embed="rId2"/>
          <a:stretch/>
        </p:blipFill>
        <p:spPr>
          <a:xfrm>
            <a:off x="644760" y="1342800"/>
            <a:ext cx="5473800" cy="559440"/>
          </a:xfrm>
          <a:prstGeom prst="rect">
            <a:avLst/>
          </a:prstGeom>
          <a:ln>
            <a:noFill/>
          </a:ln>
        </p:spPr>
      </p:pic>
      <p:pic>
        <p:nvPicPr>
          <p:cNvPr id="232" name="Picture 10" descr=""/>
          <p:cNvPicPr/>
          <p:nvPr/>
        </p:nvPicPr>
        <p:blipFill>
          <a:blip r:embed="rId3"/>
          <a:stretch/>
        </p:blipFill>
        <p:spPr>
          <a:xfrm>
            <a:off x="1276560" y="2179080"/>
            <a:ext cx="4718520" cy="557640"/>
          </a:xfrm>
          <a:prstGeom prst="rect">
            <a:avLst/>
          </a:prstGeom>
          <a:ln>
            <a:noFill/>
          </a:ln>
        </p:spPr>
      </p:pic>
      <p:pic>
        <p:nvPicPr>
          <p:cNvPr id="233" name="Picture 11" descr=""/>
          <p:cNvPicPr/>
          <p:nvPr/>
        </p:nvPicPr>
        <p:blipFill>
          <a:blip r:embed="rId4"/>
          <a:stretch/>
        </p:blipFill>
        <p:spPr>
          <a:xfrm>
            <a:off x="1093680" y="4491360"/>
            <a:ext cx="2863800" cy="523800"/>
          </a:xfrm>
          <a:prstGeom prst="rect">
            <a:avLst/>
          </a:prstGeom>
          <a:ln>
            <a:noFill/>
          </a:ln>
        </p:spPr>
      </p:pic>
      <p:pic>
        <p:nvPicPr>
          <p:cNvPr id="234" name="Picture 3" descr=""/>
          <p:cNvPicPr/>
          <p:nvPr/>
        </p:nvPicPr>
        <p:blipFill>
          <a:blip r:embed="rId5"/>
          <a:stretch/>
        </p:blipFill>
        <p:spPr>
          <a:xfrm>
            <a:off x="8444520" y="921600"/>
            <a:ext cx="2331000" cy="2228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218160" y="0"/>
            <a:ext cx="11720520" cy="830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bg-BG" sz="4000" spc="-1" strike="noStrike">
                <a:solidFill>
                  <a:srgbClr val="2196f3"/>
                </a:solidFill>
                <a:latin typeface="Montserrat Medium"/>
              </a:rPr>
              <a:t>Properties of Derivatives</a:t>
            </a:r>
            <a:endParaRPr b="0" lang="bg-BG" sz="4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218160" y="852120"/>
            <a:ext cx="11720520" cy="58690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bg-BG" sz="2600" spc="-1" strike="noStrike">
                <a:latin typeface="Open Sans"/>
              </a:rPr>
              <a:t> 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218160" y="0"/>
            <a:ext cx="11720520" cy="830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bg-BG" sz="4000" spc="-1" strike="noStrike">
                <a:solidFill>
                  <a:srgbClr val="2196f3"/>
                </a:solidFill>
                <a:latin typeface="Montserrat Medium"/>
              </a:rPr>
              <a:t>Higher-Order Derivatives</a:t>
            </a:r>
            <a:endParaRPr b="0" lang="bg-BG" sz="4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218160" y="852120"/>
            <a:ext cx="11720520" cy="5869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The second derivative of a function is the first derivative of</a:t>
            </a:r>
            <a:br/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its first derivative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Interpretation: "rate of change of the rate of change"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… </a:t>
            </a: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a.k.a. acceleration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Notation: 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This can be applied arbitrary many times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E.g. rate of change of acceleration: third derivative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000" spc="-1" strike="noStrike">
                <a:solidFill>
                  <a:srgbClr val="4d4d4d"/>
                </a:solidFill>
                <a:latin typeface="Open Sans"/>
              </a:rPr>
              <a:t>a.k.a. "jerk"… don't ask me why</a:t>
            </a:r>
            <a:endParaRPr b="0" lang="bg-BG" sz="20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Third, fourth, etc. derivatives; -th derivative notation: 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000" spc="-1" strike="noStrike">
                <a:solidFill>
                  <a:srgbClr val="4d4d4d"/>
                </a:solidFill>
                <a:latin typeface="Open Sans"/>
              </a:rPr>
              <a:t>E.g. </a:t>
            </a:r>
            <a:endParaRPr b="0" lang="bg-BG" sz="20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218160" y="0"/>
            <a:ext cx="11720520" cy="830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bg-BG" sz="4000" spc="-1" strike="noStrike">
                <a:solidFill>
                  <a:srgbClr val="2196f3"/>
                </a:solidFill>
                <a:latin typeface="Montserrat Medium"/>
              </a:rPr>
              <a:t>Function Extrema</a:t>
            </a:r>
            <a:endParaRPr b="0" lang="bg-BG" sz="4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40" name="TextShape 2"/>
          <p:cNvSpPr txBox="1"/>
          <p:nvPr/>
        </p:nvSpPr>
        <p:spPr>
          <a:xfrm>
            <a:off x="218160" y="852120"/>
            <a:ext cx="11720520" cy="5869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Even if we don’t know the function,</a:t>
            </a:r>
            <a:br/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its derivatives give us useful information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Consider the drawn function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The smallest value of  is called</a:t>
            </a:r>
            <a:br/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a </a:t>
            </a:r>
            <a:r>
              <a:rPr b="1" lang="bg-BG" sz="2400" spc="-1" strike="noStrike">
                <a:solidFill>
                  <a:srgbClr val="2196f3"/>
                </a:solidFill>
                <a:latin typeface="Open Sans"/>
              </a:rPr>
              <a:t>global minimum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Conversely, largest value: </a:t>
            </a:r>
            <a:br/>
            <a:r>
              <a:rPr b="1" lang="bg-BG" sz="2400" spc="-1" strike="noStrike">
                <a:solidFill>
                  <a:srgbClr val="2196f3"/>
                </a:solidFill>
                <a:latin typeface="Open Sans"/>
              </a:rPr>
              <a:t>global maximum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These are collectively called extrema (plural of </a:t>
            </a:r>
            <a:r>
              <a:rPr b="0" lang="bg-BG" sz="2600" spc="-1" strike="noStrike">
                <a:solidFill>
                  <a:srgbClr val="2196f3"/>
                </a:solidFill>
                <a:latin typeface="Open Sans"/>
              </a:rPr>
              <a:t>extremum</a:t>
            </a: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)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Smallest / largest value of  in a tiny range: </a:t>
            </a:r>
            <a:r>
              <a:rPr b="0" lang="bg-BG" sz="2600" spc="-1" strike="noStrike">
                <a:solidFill>
                  <a:srgbClr val="2196f3"/>
                </a:solidFill>
                <a:latin typeface="Open Sans"/>
              </a:rPr>
              <a:t>local min / max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More formally, we say  has a maximum at, say,  if the</a:t>
            </a:r>
            <a:br/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function value  is bigger than the function values immediately</a:t>
            </a:r>
            <a:br/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to the left and right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The complete definition involves limits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The points  of min / max (e.g. ) are called </a:t>
            </a:r>
            <a:r>
              <a:rPr b="1" lang="bg-BG" sz="2400" spc="-1" strike="noStrike">
                <a:solidFill>
                  <a:srgbClr val="2196f3"/>
                </a:solidFill>
                <a:latin typeface="Open Sans"/>
              </a:rPr>
              <a:t>critical points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</p:txBody>
      </p:sp>
      <p:pic>
        <p:nvPicPr>
          <p:cNvPr id="241" name="Picture 3" descr=""/>
          <p:cNvPicPr/>
          <p:nvPr/>
        </p:nvPicPr>
        <p:blipFill>
          <a:blip r:embed="rId1"/>
          <a:stretch/>
        </p:blipFill>
        <p:spPr>
          <a:xfrm>
            <a:off x="6783120" y="673200"/>
            <a:ext cx="4091400" cy="2045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218160" y="0"/>
            <a:ext cx="11720520" cy="830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bg-BG" sz="4000" spc="-1" strike="noStrike">
                <a:solidFill>
                  <a:srgbClr val="2196f3"/>
                </a:solidFill>
                <a:latin typeface="Montserrat Medium"/>
              </a:rPr>
              <a:t>Function Extrema (2)</a:t>
            </a:r>
            <a:endParaRPr b="0" lang="bg-BG" sz="4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43" name="TextShape 2"/>
          <p:cNvSpPr txBox="1"/>
          <p:nvPr/>
        </p:nvSpPr>
        <p:spPr>
          <a:xfrm>
            <a:off x="218160" y="852120"/>
            <a:ext cx="11720520" cy="5869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Notice how the tangent line behaves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At max / min, 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Around max / min,  </a:t>
            </a:r>
            <a:r>
              <a:rPr b="0" lang="bg-BG" sz="2400" spc="-1" strike="noStrike">
                <a:solidFill>
                  <a:srgbClr val="2196f3"/>
                </a:solidFill>
                <a:latin typeface="Open Sans"/>
              </a:rPr>
              <a:t>changes its sign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Also notice that if  in a given interval, the function increases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If , the function decreases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Therefore, if  behaves like this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Increasing; stop; decreasing =&gt; local maximum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Decreasing; stop; increasing =&gt; local minimum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The second derivative gives us more information</a:t>
            </a:r>
            <a:br/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about whether the function is "concave up" </a:t>
            </a:r>
            <a:br/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or "concave down"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More specifically, its sign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These are sometimes called </a:t>
            </a:r>
            <a:r>
              <a:rPr b="0" lang="bg-BG" sz="2400" spc="-1" strike="noStrike">
                <a:solidFill>
                  <a:srgbClr val="2196f3"/>
                </a:solidFill>
                <a:latin typeface="Open Sans"/>
              </a:rPr>
              <a:t>convex</a:t>
            </a:r>
            <a:br/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and </a:t>
            </a:r>
            <a:r>
              <a:rPr b="0" lang="bg-BG" sz="2400" spc="-1" strike="noStrike">
                <a:solidFill>
                  <a:srgbClr val="2196f3"/>
                </a:solidFill>
                <a:latin typeface="Open Sans"/>
              </a:rPr>
              <a:t>concave</a:t>
            </a: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 functions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</p:txBody>
      </p:sp>
      <p:pic>
        <p:nvPicPr>
          <p:cNvPr id="244" name="Picture 4" descr=""/>
          <p:cNvPicPr/>
          <p:nvPr/>
        </p:nvPicPr>
        <p:blipFill>
          <a:blip r:embed="rId1"/>
          <a:stretch/>
        </p:blipFill>
        <p:spPr>
          <a:xfrm>
            <a:off x="7979400" y="336600"/>
            <a:ext cx="2866680" cy="1895040"/>
          </a:xfrm>
          <a:prstGeom prst="rect">
            <a:avLst/>
          </a:prstGeom>
          <a:ln>
            <a:noFill/>
          </a:ln>
        </p:spPr>
      </p:pic>
      <p:pic>
        <p:nvPicPr>
          <p:cNvPr id="245" name="Picture 5" descr=""/>
          <p:cNvPicPr/>
          <p:nvPr/>
        </p:nvPicPr>
        <p:blipFill>
          <a:blip r:embed="rId2"/>
          <a:stretch/>
        </p:blipFill>
        <p:spPr>
          <a:xfrm>
            <a:off x="8243640" y="4147920"/>
            <a:ext cx="3273840" cy="2462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2324160" y="1709640"/>
            <a:ext cx="951192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bg-BG" sz="6000" spc="-1" strike="noStrike">
                <a:solidFill>
                  <a:srgbClr val="2196f3"/>
                </a:solidFill>
                <a:latin typeface="Montserrat Medium"/>
              </a:rPr>
              <a:t>Integrals</a:t>
            </a:r>
            <a:endParaRPr b="0" lang="bg-BG" sz="6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47" name="TextShape 2"/>
          <p:cNvSpPr txBox="1"/>
          <p:nvPr/>
        </p:nvSpPr>
        <p:spPr>
          <a:xfrm>
            <a:off x="2324160" y="4589640"/>
            <a:ext cx="9511920" cy="1499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bg-BG" sz="4000" spc="-1" strike="noStrike">
                <a:solidFill>
                  <a:srgbClr val="4d4d4d"/>
                </a:solidFill>
                <a:latin typeface="Montserrat Medium"/>
                <a:ea typeface="Open Sans"/>
              </a:rPr>
              <a:t>Areas and accumulation</a:t>
            </a:r>
            <a:endParaRPr b="0" lang="bg-BG" sz="40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218160" y="0"/>
            <a:ext cx="11720520" cy="830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bg-BG" sz="4000" spc="-1" strike="noStrike">
                <a:solidFill>
                  <a:srgbClr val="2196f3"/>
                </a:solidFill>
                <a:latin typeface="Montserrat Medium"/>
              </a:rPr>
              <a:t>Table of Contents</a:t>
            </a:r>
            <a:endParaRPr b="0" lang="bg-BG" sz="4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218160" y="852120"/>
            <a:ext cx="11720520" cy="5869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sli.do: </a:t>
            </a:r>
            <a:r>
              <a:rPr b="0" lang="bg-BG" sz="2600" spc="-1" strike="noStrike" u="sng">
                <a:solidFill>
                  <a:srgbClr val="002d89"/>
                </a:solidFill>
                <a:uFillTx/>
                <a:latin typeface="Open Sans"/>
                <a:hlinkClick r:id="rId1"/>
              </a:rPr>
              <a:t>#calculus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Limits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Derivatives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Integrals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Calculus in many dimensions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Gradient descent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218160" y="0"/>
            <a:ext cx="11720520" cy="830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bg-BG" sz="4000" spc="-1" strike="noStrike">
                <a:solidFill>
                  <a:srgbClr val="2196f3"/>
                </a:solidFill>
                <a:latin typeface="Montserrat Medium"/>
              </a:rPr>
              <a:t>Area under a Function</a:t>
            </a:r>
            <a:endParaRPr b="0" lang="bg-BG" sz="4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218160" y="852120"/>
            <a:ext cx="11720520" cy="5869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Look back to the motivating example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How can we find the area  “under” a curve given by a function?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What is the shaded area ( if )?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1" lang="bg-BG" sz="2600" spc="-1" strike="noStrike">
                <a:solidFill>
                  <a:srgbClr val="4d4d4d"/>
                </a:solidFill>
                <a:latin typeface="Open Sans"/>
              </a:rPr>
              <a:t>Approach:</a:t>
            </a: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 approximate and zoom in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Divide the x-axis into equal intervals 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Approximate the area with trapezoids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If the intervals in  are really small, the trapezoids</a:t>
            </a:r>
            <a:br/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will look like rectangles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Smaller  better approximation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</p:txBody>
      </p:sp>
      <p:pic>
        <p:nvPicPr>
          <p:cNvPr id="250" name="Picture 2" descr=""/>
          <p:cNvPicPr/>
          <p:nvPr/>
        </p:nvPicPr>
        <p:blipFill>
          <a:blip r:embed="rId1"/>
          <a:stretch/>
        </p:blipFill>
        <p:spPr>
          <a:xfrm>
            <a:off x="8104320" y="1828800"/>
            <a:ext cx="3015000" cy="2514240"/>
          </a:xfrm>
          <a:prstGeom prst="rect">
            <a:avLst/>
          </a:prstGeom>
          <a:ln>
            <a:noFill/>
          </a:ln>
        </p:spPr>
      </p:pic>
      <p:pic>
        <p:nvPicPr>
          <p:cNvPr id="251" name="Picture 4 2" descr=""/>
          <p:cNvPicPr/>
          <p:nvPr/>
        </p:nvPicPr>
        <p:blipFill>
          <a:blip r:embed="rId2"/>
          <a:stretch/>
        </p:blipFill>
        <p:spPr>
          <a:xfrm>
            <a:off x="8380440" y="4446000"/>
            <a:ext cx="3084840" cy="2184840"/>
          </a:xfrm>
          <a:prstGeom prst="rect">
            <a:avLst/>
          </a:prstGeom>
          <a:ln>
            <a:noFill/>
          </a:ln>
        </p:spPr>
      </p:pic>
      <p:pic>
        <p:nvPicPr>
          <p:cNvPr id="252" name="Picture 9" descr=""/>
          <p:cNvPicPr/>
          <p:nvPr/>
        </p:nvPicPr>
        <p:blipFill>
          <a:blip r:embed="rId3"/>
          <a:stretch/>
        </p:blipFill>
        <p:spPr>
          <a:xfrm>
            <a:off x="801360" y="3652560"/>
            <a:ext cx="1119600" cy="541440"/>
          </a:xfrm>
          <a:prstGeom prst="rect">
            <a:avLst/>
          </a:prstGeom>
          <a:ln>
            <a:noFill/>
          </a:ln>
        </p:spPr>
      </p:pic>
      <p:pic>
        <p:nvPicPr>
          <p:cNvPr id="253" name="Picture 8" descr=""/>
          <p:cNvPicPr/>
          <p:nvPr/>
        </p:nvPicPr>
        <p:blipFill>
          <a:blip r:embed="rId4"/>
          <a:stretch/>
        </p:blipFill>
        <p:spPr>
          <a:xfrm>
            <a:off x="618840" y="5285520"/>
            <a:ext cx="1484280" cy="25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218160" y="0"/>
            <a:ext cx="11720520" cy="830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bg-BG" sz="4000" spc="-1" strike="noStrike">
                <a:solidFill>
                  <a:srgbClr val="2196f3"/>
                </a:solidFill>
                <a:latin typeface="Montserrat Medium"/>
              </a:rPr>
              <a:t>Integral of a Function</a:t>
            </a:r>
            <a:endParaRPr b="0" lang="bg-BG" sz="4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218160" y="852120"/>
            <a:ext cx="11720520" cy="5869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At the limit, , so we write 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The sum is denoted differently: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This is called the </a:t>
            </a:r>
            <a:r>
              <a:rPr b="1" lang="bg-BG" sz="2400" spc="-1" strike="noStrike">
                <a:solidFill>
                  <a:srgbClr val="2196f3"/>
                </a:solidFill>
                <a:latin typeface="Open Sans"/>
              </a:rPr>
              <a:t>definite integral </a:t>
            </a: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of 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1" lang="bg-BG" sz="2400" spc="-1" strike="noStrike">
                <a:solidFill>
                  <a:srgbClr val="4d4d4d"/>
                </a:solidFill>
                <a:latin typeface="Open Sans"/>
              </a:rPr>
              <a:t>Note: </a:t>
            </a: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don’t forget the  after the function!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2196f3"/>
              </a:buClr>
              <a:buFont typeface="Wingdings" charset="2"/>
              <a:buChar char=""/>
            </a:pPr>
            <a:r>
              <a:rPr b="1" lang="bg-BG" sz="2600" spc="-1" strike="noStrike">
                <a:solidFill>
                  <a:srgbClr val="2196f3"/>
                </a:solidFill>
                <a:latin typeface="Open Sans"/>
              </a:rPr>
              <a:t>Indefinite integral</a:t>
            </a: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: the same, without the end points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Like derivatives, the definite integral is a number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The indefinite integral is a function of 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Calculating integrals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Analytically – very difficult (unlike derivatives)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Numerically – apply the trapezoidal rule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000" spc="-1" strike="noStrike">
                <a:solidFill>
                  <a:srgbClr val="4d4d4d"/>
                </a:solidFill>
                <a:latin typeface="Open Sans"/>
              </a:rPr>
              <a:t>Use a small number </a:t>
            </a:r>
            <a:r>
              <a:rPr b="0" lang="bg-BG" sz="2000" spc="-1" strike="noStrike">
                <a:solidFill>
                  <a:srgbClr val="4d4d4d"/>
                </a:solidFill>
                <a:latin typeface="Consolas"/>
              </a:rPr>
              <a:t>dx</a:t>
            </a:r>
            <a:r>
              <a:rPr b="0" lang="bg-BG" sz="2000" spc="-1" strike="noStrike">
                <a:solidFill>
                  <a:srgbClr val="4d4d4d"/>
                </a:solidFill>
                <a:latin typeface="Open Sans"/>
              </a:rPr>
              <a:t>, like before</a:t>
            </a:r>
            <a:endParaRPr b="0" lang="bg-BG" sz="2000" spc="-1" strike="noStrike">
              <a:solidFill>
                <a:srgbClr val="4d4d4d"/>
              </a:solidFill>
              <a:latin typeface="Open Sans"/>
            </a:endParaRPr>
          </a:p>
        </p:txBody>
      </p:sp>
      <p:pic>
        <p:nvPicPr>
          <p:cNvPr id="256" name="Picture 4" descr=""/>
          <p:cNvPicPr/>
          <p:nvPr/>
        </p:nvPicPr>
        <p:blipFill>
          <a:blip r:embed="rId1"/>
          <a:stretch/>
        </p:blipFill>
        <p:spPr>
          <a:xfrm>
            <a:off x="5506920" y="1220760"/>
            <a:ext cx="3461400" cy="735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2324160" y="1709640"/>
            <a:ext cx="951192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bg-BG" sz="6000" spc="-1" strike="noStrike">
                <a:solidFill>
                  <a:srgbClr val="2196f3"/>
                </a:solidFill>
                <a:latin typeface="Montserrat Medium"/>
              </a:rPr>
              <a:t>Fundamental Theorem of Calculus</a:t>
            </a:r>
            <a:endParaRPr b="0" lang="bg-BG" sz="6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58" name="TextShape 2"/>
          <p:cNvSpPr txBox="1"/>
          <p:nvPr/>
        </p:nvSpPr>
        <p:spPr>
          <a:xfrm>
            <a:off x="2324160" y="4589640"/>
            <a:ext cx="9511920" cy="1499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bg-BG" sz="4000" spc="-1" strike="noStrike">
                <a:solidFill>
                  <a:srgbClr val="4d4d4d"/>
                </a:solidFill>
                <a:latin typeface="Montserrat Medium"/>
                <a:ea typeface="Open Sans"/>
              </a:rPr>
              <a:t>Putting it all together</a:t>
            </a:r>
            <a:endParaRPr b="0" lang="bg-BG" sz="40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218160" y="0"/>
            <a:ext cx="11720520" cy="830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bg-BG" sz="4000" spc="-1" strike="noStrike">
                <a:solidFill>
                  <a:srgbClr val="2196f3"/>
                </a:solidFill>
                <a:latin typeface="Montserrat Medium"/>
              </a:rPr>
              <a:t>Antiderivatives</a:t>
            </a:r>
            <a:endParaRPr b="0" lang="bg-BG" sz="4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60" name="TextShape 2"/>
          <p:cNvSpPr txBox="1"/>
          <p:nvPr/>
        </p:nvSpPr>
        <p:spPr>
          <a:xfrm>
            <a:off x="218160" y="852120"/>
            <a:ext cx="11720520" cy="5869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The </a:t>
            </a:r>
            <a:r>
              <a:rPr b="0" lang="bg-BG" sz="2600" spc="-1" strike="noStrike">
                <a:solidFill>
                  <a:srgbClr val="2196f3"/>
                </a:solidFill>
                <a:latin typeface="Open Sans"/>
              </a:rPr>
              <a:t>antiderivative</a:t>
            </a: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  of a function  is such a function</a:t>
            </a:r>
            <a:br/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that 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It’s also called the </a:t>
            </a:r>
            <a:r>
              <a:rPr b="0" lang="bg-BG" sz="2400" spc="-1" strike="noStrike">
                <a:solidFill>
                  <a:srgbClr val="2196f3"/>
                </a:solidFill>
                <a:latin typeface="Open Sans"/>
              </a:rPr>
              <a:t>primitive function</a:t>
            </a: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 of 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Note that since the derivative of a constant is zero, there are many</a:t>
            </a:r>
            <a:br/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antiderivatives: 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Therefore, we can know the antiderivative only </a:t>
            </a:r>
            <a:br/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up to an arbitrary additive constant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If we do definite integrals, the  does not apply – we know the area exactly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If we do indefinite integrals, we must always add the constant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218160" y="0"/>
            <a:ext cx="11720520" cy="830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bg-BG" sz="4000" spc="-1" strike="noStrike">
                <a:solidFill>
                  <a:srgbClr val="2196f3"/>
                </a:solidFill>
                <a:latin typeface="Montserrat Medium"/>
              </a:rPr>
              <a:t>Fundamental Theorem of Calculus</a:t>
            </a:r>
            <a:endParaRPr b="0" lang="bg-BG" sz="4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62" name="TextShape 2"/>
          <p:cNvSpPr txBox="1"/>
          <p:nvPr/>
        </p:nvSpPr>
        <p:spPr>
          <a:xfrm>
            <a:off x="218160" y="852120"/>
            <a:ext cx="11720520" cy="5869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The indefinite integral of a function is related to its antiderivative</a:t>
            </a:r>
            <a:br/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and can be reversed via differentiation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The definite integral of a function can be computed using one</a:t>
            </a:r>
            <a:br/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of its infinitely many antiderivatives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Simply, </a:t>
            </a:r>
            <a:r>
              <a:rPr b="0" lang="bg-BG" sz="2600" spc="-1" strike="noStrike">
                <a:solidFill>
                  <a:srgbClr val="2196f3"/>
                </a:solidFill>
                <a:latin typeface="Open Sans"/>
              </a:rPr>
              <a:t>differentiation and integration are inverse functions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Proof: </a:t>
            </a:r>
            <a:r>
              <a:rPr b="0" lang="bg-BG" sz="2600" spc="-1" strike="noStrike" u="sng">
                <a:solidFill>
                  <a:srgbClr val="002d89"/>
                </a:solidFill>
                <a:uFillTx/>
                <a:latin typeface="Open Sans"/>
                <a:hlinkClick r:id="rId1"/>
              </a:rPr>
              <a:t>Khan Academy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Intuition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The sum of infinitesimal changes in a quantity over time adds up </a:t>
            </a:r>
            <a:br/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to the net change in quantity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Think about distance and velocity again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</p:txBody>
      </p:sp>
      <p:pic>
        <p:nvPicPr>
          <p:cNvPr id="263" name="Picture 5" descr=""/>
          <p:cNvPicPr/>
          <p:nvPr/>
        </p:nvPicPr>
        <p:blipFill>
          <a:blip r:embed="rId2"/>
          <a:stretch/>
        </p:blipFill>
        <p:spPr>
          <a:xfrm>
            <a:off x="1060200" y="5515920"/>
            <a:ext cx="3108960" cy="530280"/>
          </a:xfrm>
          <a:prstGeom prst="rect">
            <a:avLst/>
          </a:prstGeom>
          <a:ln>
            <a:noFill/>
          </a:ln>
        </p:spPr>
      </p:pic>
      <p:pic>
        <p:nvPicPr>
          <p:cNvPr id="264" name="Picture 7" descr=""/>
          <p:cNvPicPr/>
          <p:nvPr/>
        </p:nvPicPr>
        <p:blipFill>
          <a:blip r:embed="rId3"/>
          <a:stretch/>
        </p:blipFill>
        <p:spPr>
          <a:xfrm>
            <a:off x="1060200" y="6125760"/>
            <a:ext cx="2386800" cy="56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2324160" y="1709640"/>
            <a:ext cx="951192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bg-BG" sz="6000" spc="-1" strike="noStrike">
                <a:solidFill>
                  <a:srgbClr val="2196f3"/>
                </a:solidFill>
                <a:latin typeface="Montserrat Medium"/>
              </a:rPr>
              <a:t>Calculus in </a:t>
            </a:r>
            <a:br/>
            <a:r>
              <a:rPr b="0" lang="bg-BG" sz="6000" spc="-1" strike="noStrike">
                <a:solidFill>
                  <a:srgbClr val="2196f3"/>
                </a:solidFill>
                <a:latin typeface="Montserrat Medium"/>
              </a:rPr>
              <a:t>Many Dimensions</a:t>
            </a:r>
            <a:endParaRPr b="0" lang="bg-BG" sz="6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66" name="TextShape 2"/>
          <p:cNvSpPr txBox="1"/>
          <p:nvPr/>
        </p:nvSpPr>
        <p:spPr>
          <a:xfrm>
            <a:off x="2324160" y="4589640"/>
            <a:ext cx="9511920" cy="1499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bg-BG" sz="4000" spc="-1" strike="noStrike">
                <a:solidFill>
                  <a:srgbClr val="4d4d4d"/>
                </a:solidFill>
                <a:latin typeface="Montserrat Medium"/>
                <a:ea typeface="Open Sans"/>
              </a:rPr>
              <a:t>Same thing, a little </a:t>
            </a:r>
            <a:br/>
            <a:r>
              <a:rPr b="0" lang="bg-BG" sz="4000" spc="-1" strike="noStrike">
                <a:solidFill>
                  <a:srgbClr val="4d4d4d"/>
                </a:solidFill>
                <a:latin typeface="Montserrat Medium"/>
                <a:ea typeface="Open Sans"/>
              </a:rPr>
              <a:t>different notation</a:t>
            </a:r>
            <a:endParaRPr b="0" lang="bg-BG" sz="40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218160" y="0"/>
            <a:ext cx="11720520" cy="830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bg-BG" sz="4000" spc="-1" strike="noStrike">
                <a:solidFill>
                  <a:srgbClr val="2196f3"/>
                </a:solidFill>
                <a:latin typeface="Montserrat Medium"/>
              </a:rPr>
              <a:t>Generalizations</a:t>
            </a:r>
            <a:endParaRPr b="0" lang="bg-BG" sz="4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68" name="TextShape 2"/>
          <p:cNvSpPr txBox="1"/>
          <p:nvPr/>
        </p:nvSpPr>
        <p:spPr>
          <a:xfrm>
            <a:off x="218160" y="852120"/>
            <a:ext cx="11720520" cy="5869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The notions of derivatives and integrals</a:t>
            </a:r>
            <a:br/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generalize to more dimensions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Derivatives: take the derivative </a:t>
            </a:r>
            <a:br/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w.r.t. one variable, treat the other</a:t>
            </a:r>
            <a:br/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variables as "parameters" </a:t>
            </a:r>
            <a:br/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 </a:t>
            </a:r>
            <a:r>
              <a:rPr b="1" lang="bg-BG" sz="2400" spc="-1" strike="noStrike">
                <a:solidFill>
                  <a:srgbClr val="4d4d4d"/>
                </a:solidFill>
                <a:latin typeface="Open Sans"/>
              </a:rPr>
              <a:t>partial derivatives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000" spc="-1" strike="noStrike">
                <a:solidFill>
                  <a:srgbClr val="4d4d4d"/>
                </a:solidFill>
                <a:latin typeface="Open Sans"/>
              </a:rPr>
              <a:t>Yet more confusing notation: </a:t>
            </a:r>
            <a:br/>
            <a:r>
              <a:rPr b="0" lang="bg-BG" sz="2000" spc="-1" strike="noStrike">
                <a:solidFill>
                  <a:srgbClr val="4d4d4d"/>
                </a:solidFill>
                <a:latin typeface="Open Sans"/>
              </a:rPr>
              <a:t> is the same as , it's just</a:t>
            </a:r>
            <a:br/>
            <a:r>
              <a:rPr b="0" lang="bg-BG" sz="2000" spc="-1" strike="noStrike">
                <a:solidFill>
                  <a:srgbClr val="4d4d4d"/>
                </a:solidFill>
                <a:latin typeface="Open Sans"/>
              </a:rPr>
              <a:t>used for many dimensions</a:t>
            </a:r>
            <a:endParaRPr b="0" lang="bg-BG" sz="20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Integrals: 1D intervals </a:t>
            </a:r>
            <a:br/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can become curves or planes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000" spc="-1" strike="noStrike">
                <a:solidFill>
                  <a:srgbClr val="4d4d4d"/>
                </a:solidFill>
                <a:latin typeface="Open Sans"/>
              </a:rPr>
              <a:t>Apply the same "zooming in" technique</a:t>
            </a:r>
            <a:endParaRPr b="0" lang="bg-BG" sz="20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269" name="TextShape 3"/>
          <p:cNvSpPr txBox="1"/>
          <p:nvPr/>
        </p:nvSpPr>
        <p:spPr>
          <a:xfrm>
            <a:off x="11443680" y="6424560"/>
            <a:ext cx="42228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0130469-E36E-4C0B-B14B-677F0CABE568}" type="slidenum">
              <a:rPr b="0" lang="en-US" sz="1200" spc="-1" strike="noStrike">
                <a:solidFill>
                  <a:srgbClr val="8b8b8b"/>
                </a:solidFill>
                <a:latin typeface="Open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70" name="Picture 2" descr=""/>
          <p:cNvPicPr/>
          <p:nvPr/>
        </p:nvPicPr>
        <p:blipFill>
          <a:blip r:embed="rId1"/>
          <a:stretch/>
        </p:blipFill>
        <p:spPr>
          <a:xfrm>
            <a:off x="6417720" y="3728160"/>
            <a:ext cx="2589120" cy="3065400"/>
          </a:xfrm>
          <a:prstGeom prst="rect">
            <a:avLst/>
          </a:prstGeom>
          <a:ln>
            <a:noFill/>
          </a:ln>
        </p:spPr>
      </p:pic>
      <p:pic>
        <p:nvPicPr>
          <p:cNvPr id="271" name="Picture 5" descr=""/>
          <p:cNvPicPr/>
          <p:nvPr/>
        </p:nvPicPr>
        <p:blipFill>
          <a:blip r:embed="rId2"/>
          <a:stretch/>
        </p:blipFill>
        <p:spPr>
          <a:xfrm>
            <a:off x="1180800" y="3041280"/>
            <a:ext cx="1856880" cy="655200"/>
          </a:xfrm>
          <a:prstGeom prst="rect">
            <a:avLst/>
          </a:prstGeom>
          <a:ln>
            <a:noFill/>
          </a:ln>
        </p:spPr>
      </p:pic>
      <p:pic>
        <p:nvPicPr>
          <p:cNvPr id="272" name="Picture 8" descr=""/>
          <p:cNvPicPr/>
          <p:nvPr/>
        </p:nvPicPr>
        <p:blipFill>
          <a:blip r:embed="rId3"/>
          <a:stretch/>
        </p:blipFill>
        <p:spPr>
          <a:xfrm>
            <a:off x="1436760" y="5794560"/>
            <a:ext cx="4638240" cy="815760"/>
          </a:xfrm>
          <a:prstGeom prst="rect">
            <a:avLst/>
          </a:prstGeom>
          <a:ln>
            <a:noFill/>
          </a:ln>
        </p:spPr>
      </p:pic>
      <p:pic>
        <p:nvPicPr>
          <p:cNvPr id="273" name="Picture 4 2" descr=""/>
          <p:cNvPicPr/>
          <p:nvPr/>
        </p:nvPicPr>
        <p:blipFill>
          <a:blip r:embed="rId4"/>
          <a:stretch/>
        </p:blipFill>
        <p:spPr>
          <a:xfrm>
            <a:off x="6626880" y="685800"/>
            <a:ext cx="4260960" cy="3021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Shape 1"/>
          <p:cNvSpPr txBox="1"/>
          <p:nvPr/>
        </p:nvSpPr>
        <p:spPr>
          <a:xfrm>
            <a:off x="218160" y="0"/>
            <a:ext cx="11720520" cy="830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bg-BG" sz="4000" spc="-1" strike="noStrike">
                <a:solidFill>
                  <a:srgbClr val="2196f3"/>
                </a:solidFill>
                <a:latin typeface="Montserrat Medium"/>
              </a:rPr>
              <a:t>Gradient Descent</a:t>
            </a:r>
            <a:endParaRPr b="0" lang="bg-BG" sz="4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75" name="TextShape 2"/>
          <p:cNvSpPr txBox="1"/>
          <p:nvPr/>
        </p:nvSpPr>
        <p:spPr>
          <a:xfrm>
            <a:off x="218160" y="852120"/>
            <a:ext cx="11720520" cy="5869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Optimization method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Used for finding local extrema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Gradient:  or 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A combination of vector and derivative: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000" spc="-1" strike="noStrike">
                <a:solidFill>
                  <a:srgbClr val="4d4d4d"/>
                </a:solidFill>
                <a:latin typeface="Open Sans"/>
              </a:rPr>
              <a:t>"Multi-dimensional derivative“</a:t>
            </a:r>
            <a:endParaRPr b="0" lang="bg-BG" sz="2000" spc="-1" strike="noStrike">
              <a:solidFill>
                <a:srgbClr val="4d4d4d"/>
              </a:solidFill>
              <a:latin typeface="Open San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000" spc="-1" strike="noStrike">
                <a:solidFill>
                  <a:srgbClr val="4d4d4d"/>
                </a:solidFill>
                <a:latin typeface="Open Sans"/>
              </a:rPr>
              <a:t>A vector whose components are the partial derivatives </a:t>
            </a:r>
            <a:br/>
            <a:r>
              <a:rPr b="0" lang="bg-BG" sz="2000" spc="-1" strike="noStrike">
                <a:solidFill>
                  <a:srgbClr val="4d4d4d"/>
                </a:solidFill>
                <a:latin typeface="Open Sans"/>
              </a:rPr>
              <a:t>w.r.t. every variable</a:t>
            </a:r>
            <a:endParaRPr b="0" lang="bg-BG" sz="20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Shows where the </a:t>
            </a:r>
            <a:r>
              <a:rPr b="1" lang="bg-BG" sz="2400" spc="-1" strike="noStrike">
                <a:solidFill>
                  <a:srgbClr val="4d4d4d"/>
                </a:solidFill>
                <a:latin typeface="Open Sans"/>
              </a:rPr>
              <a:t>steepest rise in slope</a:t>
            </a: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 is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If we follow the gradient, we'll arrive at a maximum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Conversely, negative gradient takes us to a minimum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Iterative procedure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Continue to apply until close enough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Not guaranteed to find global extrema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May get "stuck“ in a local extremum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276" name="TextShape 3"/>
          <p:cNvSpPr txBox="1"/>
          <p:nvPr/>
        </p:nvSpPr>
        <p:spPr>
          <a:xfrm>
            <a:off x="11443680" y="6424560"/>
            <a:ext cx="42228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3AAD1383-D174-4BCD-9EBC-5D5C67E43E03}" type="slidenum">
              <a:rPr b="0" lang="en-US" sz="1200" spc="-1" strike="noStrike">
                <a:solidFill>
                  <a:srgbClr val="8b8b8b"/>
                </a:solidFill>
                <a:latin typeface="Open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77" name="Picture 9" descr=""/>
          <p:cNvPicPr/>
          <p:nvPr/>
        </p:nvPicPr>
        <p:blipFill>
          <a:blip r:embed="rId1"/>
          <a:stretch/>
        </p:blipFill>
        <p:spPr>
          <a:xfrm>
            <a:off x="6679800" y="1850040"/>
            <a:ext cx="2320560" cy="995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 txBox="1"/>
          <p:nvPr/>
        </p:nvSpPr>
        <p:spPr>
          <a:xfrm>
            <a:off x="218160" y="0"/>
            <a:ext cx="11720520" cy="830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bg-BG" sz="4000" spc="-1" strike="noStrike">
                <a:solidFill>
                  <a:srgbClr val="2196f3"/>
                </a:solidFill>
                <a:latin typeface="Montserrat Medium"/>
              </a:rPr>
              <a:t>Example: Gradient Descent</a:t>
            </a:r>
            <a:endParaRPr b="0" lang="bg-BG" sz="4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79" name="TextShape 2"/>
          <p:cNvSpPr txBox="1"/>
          <p:nvPr/>
        </p:nvSpPr>
        <p:spPr>
          <a:xfrm>
            <a:off x="218160" y="852120"/>
            <a:ext cx="11720520" cy="5869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Find a local minimum of the function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Start at 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280" name="TextShape 3"/>
          <p:cNvSpPr txBox="1"/>
          <p:nvPr/>
        </p:nvSpPr>
        <p:spPr>
          <a:xfrm>
            <a:off x="11443680" y="6424560"/>
            <a:ext cx="42228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70D8554-6FC9-4840-B8B4-B5E3042E372E}" type="slidenum">
              <a:rPr b="0" lang="en-US" sz="1200" spc="-1" strike="noStrike">
                <a:solidFill>
                  <a:srgbClr val="8b8b8b"/>
                </a:solidFill>
                <a:latin typeface="Open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81" name="Picture 6" descr=""/>
          <p:cNvPicPr/>
          <p:nvPr/>
        </p:nvPicPr>
        <p:blipFill>
          <a:blip r:embed="rId1"/>
          <a:stretch/>
        </p:blipFill>
        <p:spPr>
          <a:xfrm>
            <a:off x="6397920" y="852120"/>
            <a:ext cx="3069720" cy="405000"/>
          </a:xfrm>
          <a:prstGeom prst="rect">
            <a:avLst/>
          </a:prstGeom>
          <a:ln>
            <a:noFill/>
          </a:ln>
        </p:spPr>
      </p:pic>
      <p:sp>
        <p:nvSpPr>
          <p:cNvPr id="282" name="CustomShape 4"/>
          <p:cNvSpPr/>
          <p:nvPr/>
        </p:nvSpPr>
        <p:spPr>
          <a:xfrm>
            <a:off x="933840" y="1708560"/>
            <a:ext cx="9855720" cy="4664160"/>
          </a:xfrm>
          <a:prstGeom prst="rect">
            <a:avLst/>
          </a:prstGeom>
          <a:noFill/>
          <a:ln w="25560">
            <a:solidFill>
              <a:srgbClr val="2196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x_old = </a:t>
            </a:r>
            <a:r>
              <a:rPr b="0" lang="en-US" sz="2000" spc="-1" strike="noStrike">
                <a:solidFill>
                  <a:srgbClr val="09885a"/>
                </a:solidFill>
                <a:latin typeface="Consolas"/>
              </a:rPr>
              <a:t>0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x_new = </a:t>
            </a:r>
            <a:r>
              <a:rPr b="0" lang="en-US" sz="2000" spc="-1" strike="noStrike">
                <a:solidFill>
                  <a:srgbClr val="09885a"/>
                </a:solidFill>
                <a:latin typeface="Consolas"/>
              </a:rPr>
              <a:t>6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step_size = </a:t>
            </a:r>
            <a:r>
              <a:rPr b="0" lang="en-US" sz="2000" spc="-1" strike="noStrike">
                <a:solidFill>
                  <a:srgbClr val="09885a"/>
                </a:solidFill>
                <a:latin typeface="Consolas"/>
              </a:rPr>
              <a:t>0.01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precision = </a:t>
            </a:r>
            <a:r>
              <a:rPr b="0" lang="en-US" sz="2000" spc="-1" strike="noStrike">
                <a:solidFill>
                  <a:srgbClr val="09885a"/>
                </a:solidFill>
                <a:latin typeface="Consolas"/>
              </a:rPr>
              <a:t>0.00001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2000" spc="-1" strike="noStrike">
                <a:solidFill>
                  <a:srgbClr val="0000ff"/>
                </a:solidFill>
                <a:latin typeface="Consolas"/>
              </a:rPr>
              <a:t>def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 df(x):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8000"/>
                </a:solidFill>
                <a:latin typeface="Consolas"/>
              </a:rPr>
              <a:t>  </a:t>
            </a:r>
            <a:r>
              <a:rPr b="0" lang="en-US" sz="2000" spc="-1" strike="noStrike">
                <a:solidFill>
                  <a:srgbClr val="008000"/>
                </a:solidFill>
                <a:latin typeface="Consolas"/>
              </a:rPr>
              <a:t># f'(x^4 - 3x^3 + 2) = 4x^3 - 9x^2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y = </a:t>
            </a:r>
            <a:r>
              <a:rPr b="0" lang="en-US" sz="2000" spc="-1" strike="noStrike">
                <a:solidFill>
                  <a:srgbClr val="09885a"/>
                </a:solidFill>
                <a:latin typeface="Consolas"/>
              </a:rPr>
              <a:t>4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 * x**</a:t>
            </a:r>
            <a:r>
              <a:rPr b="0" lang="en-US" sz="2000" spc="-1" strike="noStrike">
                <a:solidFill>
                  <a:srgbClr val="09885a"/>
                </a:solidFill>
                <a:latin typeface="Consolas"/>
              </a:rPr>
              <a:t>3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 - </a:t>
            </a:r>
            <a:r>
              <a:rPr b="0" lang="en-US" sz="2000" spc="-1" strike="noStrike">
                <a:solidFill>
                  <a:srgbClr val="09885a"/>
                </a:solidFill>
                <a:latin typeface="Consolas"/>
              </a:rPr>
              <a:t>9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 * x**</a:t>
            </a:r>
            <a:r>
              <a:rPr b="0" lang="en-US" sz="2000" spc="-1" strike="noStrike">
                <a:solidFill>
                  <a:srgbClr val="09885a"/>
                </a:solidFill>
                <a:latin typeface="Consolas"/>
              </a:rPr>
              <a:t>2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ff"/>
                </a:solidFill>
                <a:latin typeface="Consolas"/>
              </a:rPr>
              <a:t>  </a:t>
            </a:r>
            <a:r>
              <a:rPr b="0" lang="en-US" sz="2000" spc="-1" strike="noStrike">
                <a:solidFill>
                  <a:srgbClr val="0000ff"/>
                </a:solidFill>
                <a:latin typeface="Consolas"/>
              </a:rPr>
              <a:t>return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 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2000" spc="-1" strike="noStrike">
                <a:solidFill>
                  <a:srgbClr val="0000ff"/>
                </a:solidFill>
                <a:latin typeface="Consolas"/>
              </a:rPr>
              <a:t>while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 abs(x_new - x_old) &gt; precision: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x_old = x_new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x_new += - step_size * df(x_old)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2000" spc="-1" strike="noStrike">
                <a:solidFill>
                  <a:srgbClr val="0000ff"/>
                </a:solidFill>
                <a:latin typeface="Consolas"/>
              </a:rPr>
              <a:t>print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(</a:t>
            </a:r>
            <a:r>
              <a:rPr b="0" lang="en-US" sz="2000" spc="-1" strike="noStrike">
                <a:solidFill>
                  <a:srgbClr val="a31515"/>
                </a:solidFill>
                <a:latin typeface="Consolas"/>
              </a:rPr>
              <a:t>"The local minimum occurs at "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, + x_new)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218160" y="0"/>
            <a:ext cx="11720520" cy="830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bg-BG" sz="4000" spc="-1" strike="noStrike">
                <a:solidFill>
                  <a:srgbClr val="2196f3"/>
                </a:solidFill>
                <a:latin typeface="Montserrat Medium"/>
              </a:rPr>
              <a:t>Summary</a:t>
            </a:r>
            <a:endParaRPr b="0" lang="bg-BG" sz="4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84" name="TextShape 2"/>
          <p:cNvSpPr txBox="1"/>
          <p:nvPr/>
        </p:nvSpPr>
        <p:spPr>
          <a:xfrm>
            <a:off x="218160" y="852120"/>
            <a:ext cx="11720520" cy="5869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Limits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Derivatives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Integrals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Calculus in many dimensions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Gradient descent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2324160" y="1709640"/>
            <a:ext cx="951192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bg-BG" sz="6000" spc="-1" strike="noStrike">
                <a:solidFill>
                  <a:srgbClr val="2196f3"/>
                </a:solidFill>
                <a:latin typeface="Montserrat Medium"/>
              </a:rPr>
              <a:t>Limits</a:t>
            </a:r>
            <a:endParaRPr b="0" lang="bg-BG" sz="6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2324160" y="4589640"/>
            <a:ext cx="9511920" cy="1499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bg-BG" sz="4000" spc="-1" strike="noStrike">
                <a:solidFill>
                  <a:srgbClr val="4d4d4d"/>
                </a:solidFill>
                <a:latin typeface="Montserrat Medium"/>
                <a:ea typeface="Open Sans"/>
              </a:rPr>
              <a:t>Approaching places</a:t>
            </a:r>
            <a:endParaRPr b="0" lang="bg-BG" sz="40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218160" y="0"/>
            <a:ext cx="11720520" cy="830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bg-BG" sz="4000" spc="-1" strike="noStrike">
                <a:solidFill>
                  <a:srgbClr val="2196f3"/>
                </a:solidFill>
                <a:latin typeface="Montserrat Medium"/>
              </a:rPr>
              <a:t>Limit</a:t>
            </a:r>
            <a:endParaRPr b="0" lang="bg-BG" sz="4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218160" y="852120"/>
            <a:ext cx="11720520" cy="5869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Natural definition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Given a function , “nudge” the input around a given value 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000" spc="-1" strike="noStrike">
                <a:solidFill>
                  <a:srgbClr val="4d4d4d"/>
                </a:solidFill>
                <a:latin typeface="Open Sans"/>
              </a:rPr>
              <a:t>As a result, the function value changes</a:t>
            </a:r>
            <a:endParaRPr b="0" lang="bg-BG" sz="20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Limit of  at the point : what  approaches as  approaches 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Notation: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Mathematical definition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Gives us a nice way to define “approaching a value”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For any positive  and 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000" spc="-1" strike="noStrike">
                <a:solidFill>
                  <a:srgbClr val="4d4d4d"/>
                </a:solidFill>
                <a:latin typeface="Open Sans"/>
              </a:rPr>
              <a:t>If </a:t>
            </a:r>
            <a:endParaRPr b="0" lang="bg-BG" sz="2000" spc="-1" strike="noStrike">
              <a:solidFill>
                <a:srgbClr val="4d4d4d"/>
              </a:solidFill>
              <a:latin typeface="Open San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000" spc="-1" strike="noStrike">
                <a:solidFill>
                  <a:srgbClr val="4d4d4d"/>
                </a:solidFill>
                <a:latin typeface="Open Sans"/>
              </a:rPr>
              <a:t>Then</a:t>
            </a:r>
            <a:endParaRPr b="0" lang="bg-BG" sz="20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Also called “epsilon-delta” definition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What are these numbers? Arbitrary, they only</a:t>
            </a:r>
            <a:br/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need to be positive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000" spc="-1" strike="noStrike">
                <a:solidFill>
                  <a:srgbClr val="4d4d4d"/>
                </a:solidFill>
                <a:latin typeface="Open Sans"/>
              </a:rPr>
              <a:t>It’s very useful to make them really small</a:t>
            </a:r>
            <a:endParaRPr b="0" lang="bg-BG" sz="2000" spc="-1" strike="noStrike">
              <a:solidFill>
                <a:srgbClr val="4d4d4d"/>
              </a:solidFill>
              <a:latin typeface="Open Sans"/>
            </a:endParaRPr>
          </a:p>
        </p:txBody>
      </p:sp>
      <p:pic>
        <p:nvPicPr>
          <p:cNvPr id="185" name="Picture 10" descr=""/>
          <p:cNvPicPr/>
          <p:nvPr/>
        </p:nvPicPr>
        <p:blipFill>
          <a:blip r:embed="rId1"/>
          <a:stretch/>
        </p:blipFill>
        <p:spPr>
          <a:xfrm>
            <a:off x="2066040" y="2523240"/>
            <a:ext cx="1600560" cy="379800"/>
          </a:xfrm>
          <a:prstGeom prst="rect">
            <a:avLst/>
          </a:prstGeom>
          <a:ln>
            <a:noFill/>
          </a:ln>
        </p:spPr>
      </p:pic>
      <p:pic>
        <p:nvPicPr>
          <p:cNvPr id="186" name="Picture 9" descr=""/>
          <p:cNvPicPr/>
          <p:nvPr/>
        </p:nvPicPr>
        <p:blipFill>
          <a:blip r:embed="rId2"/>
          <a:stretch/>
        </p:blipFill>
        <p:spPr>
          <a:xfrm>
            <a:off x="2172600" y="4529880"/>
            <a:ext cx="1531800" cy="253800"/>
          </a:xfrm>
          <a:prstGeom prst="rect">
            <a:avLst/>
          </a:prstGeom>
          <a:ln>
            <a:noFill/>
          </a:ln>
        </p:spPr>
      </p:pic>
      <p:pic>
        <p:nvPicPr>
          <p:cNvPr id="187" name="Picture 6" descr=""/>
          <p:cNvPicPr/>
          <p:nvPr/>
        </p:nvPicPr>
        <p:blipFill>
          <a:blip r:embed="rId3"/>
          <a:stretch/>
        </p:blipFill>
        <p:spPr>
          <a:xfrm>
            <a:off x="1783440" y="4174200"/>
            <a:ext cx="1800360" cy="277920"/>
          </a:xfrm>
          <a:prstGeom prst="rect">
            <a:avLst/>
          </a:prstGeom>
          <a:ln>
            <a:noFill/>
          </a:ln>
        </p:spPr>
      </p:pic>
      <p:pic>
        <p:nvPicPr>
          <p:cNvPr id="188" name="Picture 8" descr=""/>
          <p:cNvPicPr/>
          <p:nvPr/>
        </p:nvPicPr>
        <p:blipFill>
          <a:blip r:embed="rId4"/>
          <a:stretch/>
        </p:blipFill>
        <p:spPr>
          <a:xfrm>
            <a:off x="7938720" y="3951720"/>
            <a:ext cx="3489480" cy="2769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218160" y="0"/>
            <a:ext cx="11720520" cy="830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bg-BG" sz="4000" spc="-1" strike="noStrike">
                <a:solidFill>
                  <a:srgbClr val="2196f3"/>
                </a:solidFill>
                <a:latin typeface="Montserrat Medium"/>
              </a:rPr>
              <a:t>Limits in Python</a:t>
            </a:r>
            <a:endParaRPr b="0" lang="bg-BG" sz="4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218160" y="852120"/>
            <a:ext cx="11720520" cy="5869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To find the limit of a function at a point, just apply the definition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Generate several values of  around 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000" spc="-1" strike="noStrike">
                <a:solidFill>
                  <a:srgbClr val="4d4d4d"/>
                </a:solidFill>
                <a:latin typeface="Open Sans"/>
              </a:rPr>
              <a:t>Don’t forget to include positive and negative “nudges”</a:t>
            </a:r>
            <a:endParaRPr b="0" lang="bg-BG" sz="20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Print the function values at those points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817560" y="2610000"/>
            <a:ext cx="9855720" cy="3749400"/>
          </a:xfrm>
          <a:prstGeom prst="rect">
            <a:avLst/>
          </a:prstGeom>
          <a:noFill/>
          <a:ln w="25560">
            <a:solidFill>
              <a:srgbClr val="2196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ff"/>
                </a:solidFill>
                <a:latin typeface="Consolas"/>
              </a:rPr>
              <a:t>def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 get_limit(f, a):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epsilon = np.array([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9885a"/>
                </a:solidFill>
                <a:latin typeface="Consolas"/>
              </a:rPr>
              <a:t>    </a:t>
            </a:r>
            <a:r>
              <a:rPr b="0" lang="en-US" sz="2000" spc="-1" strike="noStrike">
                <a:solidFill>
                  <a:srgbClr val="09885a"/>
                </a:solidFill>
                <a:latin typeface="Consolas"/>
              </a:rPr>
              <a:t>10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 ** p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ff"/>
                </a:solidFill>
                <a:latin typeface="Consolas"/>
              </a:rPr>
              <a:t>    </a:t>
            </a:r>
            <a:r>
              <a:rPr b="0" lang="en-US" sz="2000" spc="-1" strike="noStrike">
                <a:solidFill>
                  <a:srgbClr val="0000ff"/>
                </a:solidFill>
                <a:latin typeface="Consolas"/>
              </a:rPr>
              <a:t>for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 p </a:t>
            </a:r>
            <a:r>
              <a:rPr b="0" lang="en-US" sz="2000" spc="-1" strike="noStrike">
                <a:solidFill>
                  <a:srgbClr val="0000ff"/>
                </a:solidFill>
                <a:latin typeface="Consolas"/>
              </a:rPr>
              <a:t>in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 np.arange(</a:t>
            </a:r>
            <a:r>
              <a:rPr b="0" lang="en-US" sz="2000" spc="-1" strike="noStrike">
                <a:solidFill>
                  <a:srgbClr val="09885a"/>
                </a:solidFill>
                <a:latin typeface="Consolas"/>
              </a:rPr>
              <a:t>0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, -</a:t>
            </a:r>
            <a:r>
              <a:rPr b="0" lang="en-US" sz="2000" spc="-1" strike="noStrike">
                <a:solidFill>
                  <a:srgbClr val="09885a"/>
                </a:solidFill>
                <a:latin typeface="Consolas"/>
              </a:rPr>
              <a:t>11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, -</a:t>
            </a:r>
            <a:r>
              <a:rPr b="0" lang="en-US" sz="2000" spc="-1" strike="noStrike">
                <a:solidFill>
                  <a:srgbClr val="09885a"/>
                </a:solidFill>
                <a:latin typeface="Consolas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, dtype=float)])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x = np.append(a - epsilon, (a + epsilon)[::-</a:t>
            </a:r>
            <a:r>
              <a:rPr b="0" lang="en-US" sz="2000" spc="-1" strike="noStrike">
                <a:solidFill>
                  <a:srgbClr val="09885a"/>
                </a:solidFill>
                <a:latin typeface="Consolas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])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y = f(x)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ff"/>
                </a:solidFill>
                <a:latin typeface="Consolas"/>
              </a:rPr>
              <a:t>  </a:t>
            </a:r>
            <a:r>
              <a:rPr b="0" lang="en-US" sz="2000" spc="-1" strike="noStrike">
                <a:solidFill>
                  <a:srgbClr val="0000ff"/>
                </a:solidFill>
                <a:latin typeface="Consolas"/>
              </a:rPr>
              <a:t>return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 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2000" spc="-1" strike="noStrike">
                <a:solidFill>
                  <a:srgbClr val="0000ff"/>
                </a:solidFill>
                <a:latin typeface="Consolas"/>
              </a:rPr>
              <a:t>print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(get_limit(</a:t>
            </a:r>
            <a:r>
              <a:rPr b="0" lang="en-US" sz="2000" spc="-1" strike="noStrike">
                <a:solidFill>
                  <a:srgbClr val="0000ff"/>
                </a:solidFill>
                <a:latin typeface="Consolas"/>
              </a:rPr>
              <a:t>lambda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 x: x ** </a:t>
            </a:r>
            <a:r>
              <a:rPr b="0" lang="en-US" sz="2000" spc="-1" strike="noStrike">
                <a:solidFill>
                  <a:srgbClr val="09885a"/>
                </a:solidFill>
                <a:latin typeface="Consolas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lang="en-US" sz="2000" spc="-1" strike="noStrike">
                <a:solidFill>
                  <a:srgbClr val="09885a"/>
                </a:solidFill>
                <a:latin typeface="Consolas"/>
              </a:rPr>
              <a:t>3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))</a:t>
            </a:r>
            <a:br/>
            <a:r>
              <a:rPr b="0" lang="en-US" sz="2000" spc="-1" strike="noStrike">
                <a:solidFill>
                  <a:srgbClr val="0000ff"/>
                </a:solidFill>
                <a:latin typeface="Consolas"/>
              </a:rPr>
              <a:t>print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(get_limit(</a:t>
            </a:r>
            <a:r>
              <a:rPr b="0" lang="en-US" sz="2000" spc="-1" strike="noStrike">
                <a:solidFill>
                  <a:srgbClr val="0000ff"/>
                </a:solidFill>
                <a:latin typeface="Consolas"/>
              </a:rPr>
              <a:t>lambda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 x: x ** </a:t>
            </a:r>
            <a:r>
              <a:rPr b="0" lang="en-US" sz="2000" spc="-1" strike="noStrike">
                <a:solidFill>
                  <a:srgbClr val="09885a"/>
                </a:solidFill>
                <a:latin typeface="Consolas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 + </a:t>
            </a:r>
            <a:r>
              <a:rPr b="0" lang="en-US" sz="2000" spc="-1" strike="noStrike">
                <a:solidFill>
                  <a:srgbClr val="09885a"/>
                </a:solidFill>
                <a:latin typeface="Consolas"/>
              </a:rPr>
              <a:t>3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 * x, </a:t>
            </a:r>
            <a:r>
              <a:rPr b="0" lang="en-US" sz="2000" spc="-1" strike="noStrike">
                <a:solidFill>
                  <a:srgbClr val="09885a"/>
                </a:solidFill>
                <a:latin typeface="Consolas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))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ff"/>
                </a:solidFill>
                <a:latin typeface="Consolas"/>
              </a:rPr>
              <a:t>print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(get_limit(</a:t>
            </a:r>
            <a:r>
              <a:rPr b="0" lang="en-US" sz="2000" spc="-1" strike="noStrike">
                <a:solidFill>
                  <a:srgbClr val="0000ff"/>
                </a:solidFill>
                <a:latin typeface="Consolas"/>
              </a:rPr>
              <a:t>lambda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 x: np.sin(x), </a:t>
            </a:r>
            <a:r>
              <a:rPr b="0" lang="en-US" sz="2000" spc="-1" strike="noStrike">
                <a:solidFill>
                  <a:srgbClr val="09885a"/>
                </a:solidFill>
                <a:latin typeface="Consolas"/>
              </a:rPr>
              <a:t>0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))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218160" y="0"/>
            <a:ext cx="11720520" cy="830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bg-BG" sz="4000" spc="-1" strike="noStrike">
                <a:solidFill>
                  <a:srgbClr val="2196f3"/>
                </a:solidFill>
                <a:latin typeface="Montserrat Medium"/>
              </a:rPr>
              <a:t>More Limits</a:t>
            </a:r>
            <a:endParaRPr b="0" lang="bg-BG" sz="4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218160" y="852120"/>
            <a:ext cx="11720520" cy="5869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Some functions don’t have a value at certain points                    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But they are defined “around” these points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2196f3"/>
              </a:buClr>
              <a:buFont typeface="Wingdings" charset="2"/>
              <a:buChar char=""/>
            </a:pPr>
            <a:r>
              <a:rPr b="1" lang="bg-BG" sz="2400" spc="-1" strike="noStrike">
                <a:solidFill>
                  <a:srgbClr val="2196f3"/>
                </a:solidFill>
                <a:latin typeface="Open Sans"/>
              </a:rPr>
              <a:t>The limit exists</a:t>
            </a: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 even though the function value doesn’t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Some limits can be infinite: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Some functions “jump”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The limits “from the left” and “from the right” are different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000" spc="-1" strike="noStrike">
                <a:solidFill>
                  <a:srgbClr val="4d4d4d"/>
                </a:solidFill>
                <a:latin typeface="Open Sans"/>
              </a:rPr>
              <a:t>Therefore, the limit is not defined</a:t>
            </a:r>
            <a:endParaRPr b="0" lang="bg-BG" sz="2000" spc="-1" strike="noStrike">
              <a:solidFill>
                <a:srgbClr val="4d4d4d"/>
              </a:solidFill>
              <a:latin typeface="Open San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000" spc="-1" strike="noStrike">
                <a:solidFill>
                  <a:srgbClr val="4d4d4d"/>
                </a:solidFill>
                <a:latin typeface="Open Sans"/>
              </a:rPr>
              <a:t>We say </a:t>
            </a:r>
            <a:r>
              <a:rPr b="0" lang="bg-BG" sz="2000" spc="-1" strike="noStrike">
                <a:solidFill>
                  <a:srgbClr val="2196f3"/>
                </a:solidFill>
                <a:latin typeface="Open Sans"/>
              </a:rPr>
              <a:t>the function is not continuous at that point</a:t>
            </a:r>
            <a:endParaRPr b="0" lang="bg-BG" sz="20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Example: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000" spc="-1" strike="noStrike">
                <a:solidFill>
                  <a:srgbClr val="4d4d4d"/>
                </a:solidFill>
                <a:latin typeface="Open Sans"/>
              </a:rPr>
              <a:t>In this case,  but the limit does not exist</a:t>
            </a:r>
            <a:endParaRPr b="0" lang="bg-BG" sz="2000" spc="-1" strike="noStrike">
              <a:solidFill>
                <a:srgbClr val="4d4d4d"/>
              </a:solidFill>
              <a:latin typeface="Open Sans"/>
            </a:endParaRPr>
          </a:p>
          <a:p>
            <a:endParaRPr b="0" lang="bg-BG" sz="2000" spc="-1" strike="noStrike">
              <a:solidFill>
                <a:srgbClr val="4d4d4d"/>
              </a:solidFill>
              <a:latin typeface="Open Sans"/>
            </a:endParaRPr>
          </a:p>
        </p:txBody>
      </p:sp>
      <p:pic>
        <p:nvPicPr>
          <p:cNvPr id="194" name="Picture 6" descr=""/>
          <p:cNvPicPr/>
          <p:nvPr/>
        </p:nvPicPr>
        <p:blipFill>
          <a:blip r:embed="rId1"/>
          <a:stretch/>
        </p:blipFill>
        <p:spPr>
          <a:xfrm>
            <a:off x="1135080" y="2057760"/>
            <a:ext cx="1609560" cy="536400"/>
          </a:xfrm>
          <a:prstGeom prst="rect">
            <a:avLst/>
          </a:prstGeom>
          <a:ln>
            <a:noFill/>
          </a:ln>
        </p:spPr>
      </p:pic>
      <p:pic>
        <p:nvPicPr>
          <p:cNvPr id="195" name="Picture 5" descr=""/>
          <p:cNvPicPr/>
          <p:nvPr/>
        </p:nvPicPr>
        <p:blipFill>
          <a:blip r:embed="rId2"/>
          <a:stretch/>
        </p:blipFill>
        <p:spPr>
          <a:xfrm>
            <a:off x="8296200" y="873000"/>
            <a:ext cx="2722680" cy="1746720"/>
          </a:xfrm>
          <a:prstGeom prst="rect">
            <a:avLst/>
          </a:prstGeom>
          <a:ln>
            <a:noFill/>
          </a:ln>
        </p:spPr>
      </p:pic>
      <p:pic>
        <p:nvPicPr>
          <p:cNvPr id="196" name="Picture 9" descr=""/>
          <p:cNvPicPr/>
          <p:nvPr/>
        </p:nvPicPr>
        <p:blipFill>
          <a:blip r:embed="rId3"/>
          <a:stretch/>
        </p:blipFill>
        <p:spPr>
          <a:xfrm>
            <a:off x="4821120" y="2620080"/>
            <a:ext cx="1388520" cy="376200"/>
          </a:xfrm>
          <a:prstGeom prst="rect">
            <a:avLst/>
          </a:prstGeom>
          <a:ln>
            <a:noFill/>
          </a:ln>
        </p:spPr>
      </p:pic>
      <p:pic>
        <p:nvPicPr>
          <p:cNvPr id="197" name="Picture 10" descr=""/>
          <p:cNvPicPr/>
          <p:nvPr/>
        </p:nvPicPr>
        <p:blipFill>
          <a:blip r:embed="rId4"/>
          <a:stretch/>
        </p:blipFill>
        <p:spPr>
          <a:xfrm>
            <a:off x="8911080" y="3998160"/>
            <a:ext cx="2491560" cy="2491560"/>
          </a:xfrm>
          <a:prstGeom prst="rect">
            <a:avLst/>
          </a:prstGeom>
          <a:ln>
            <a:noFill/>
          </a:ln>
        </p:spPr>
      </p:pic>
      <p:pic>
        <p:nvPicPr>
          <p:cNvPr id="198" name="Picture 13" descr=""/>
          <p:cNvPicPr/>
          <p:nvPr/>
        </p:nvPicPr>
        <p:blipFill>
          <a:blip r:embed="rId5"/>
          <a:stretch/>
        </p:blipFill>
        <p:spPr>
          <a:xfrm>
            <a:off x="1508040" y="5311440"/>
            <a:ext cx="1660320" cy="848160"/>
          </a:xfrm>
          <a:prstGeom prst="rect">
            <a:avLst/>
          </a:prstGeom>
          <a:ln>
            <a:noFill/>
          </a:ln>
        </p:spPr>
      </p:pic>
      <p:pic>
        <p:nvPicPr>
          <p:cNvPr id="199" name="Picture 15" descr=""/>
          <p:cNvPicPr/>
          <p:nvPr/>
        </p:nvPicPr>
        <p:blipFill>
          <a:blip r:embed="rId6"/>
          <a:stretch/>
        </p:blipFill>
        <p:spPr>
          <a:xfrm>
            <a:off x="1389600" y="6243480"/>
            <a:ext cx="3408840" cy="37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2324160" y="1709640"/>
            <a:ext cx="951192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bg-BG" sz="6000" spc="-1" strike="noStrike">
                <a:solidFill>
                  <a:srgbClr val="2196f3"/>
                </a:solidFill>
                <a:latin typeface="Montserrat Medium"/>
              </a:rPr>
              <a:t>Derivatives</a:t>
            </a:r>
            <a:endParaRPr b="0" lang="bg-BG" sz="6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2324160" y="4589640"/>
            <a:ext cx="9511920" cy="1499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bg-BG" sz="4000" spc="-1" strike="noStrike">
                <a:solidFill>
                  <a:srgbClr val="4d4d4d"/>
                </a:solidFill>
                <a:latin typeface="Montserrat Medium"/>
                <a:ea typeface="Open Sans"/>
              </a:rPr>
              <a:t>Slope and velocity</a:t>
            </a:r>
            <a:endParaRPr b="0" lang="bg-BG" sz="40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218160" y="0"/>
            <a:ext cx="11720520" cy="830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bg-BG" sz="4000" spc="-1" strike="noStrike">
                <a:solidFill>
                  <a:srgbClr val="2196f3"/>
                </a:solidFill>
                <a:latin typeface="Montserrat Medium"/>
              </a:rPr>
              <a:t>Calculus Motivation</a:t>
            </a:r>
            <a:endParaRPr b="0" lang="bg-BG" sz="4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218160" y="852120"/>
            <a:ext cx="11720520" cy="5869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Say you want to compute the area of a circle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It is  but why?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Remember how you can divide a shape into simpler</a:t>
            </a:r>
            <a:br/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shapes and sum their areas to get the total area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000" spc="-1" strike="noStrike">
                <a:solidFill>
                  <a:srgbClr val="4d4d4d"/>
                </a:solidFill>
                <a:latin typeface="Open Sans"/>
              </a:rPr>
              <a:t>One way: cut it like cake: see </a:t>
            </a:r>
            <a:r>
              <a:rPr b="0" lang="bg-BG" sz="2000" spc="-1" strike="noStrike" u="sng">
                <a:solidFill>
                  <a:srgbClr val="002d89"/>
                </a:solidFill>
                <a:uFillTx/>
                <a:latin typeface="Open Sans"/>
                <a:hlinkClick r:id="rId1"/>
              </a:rPr>
              <a:t>this video</a:t>
            </a:r>
            <a:endParaRPr b="0" lang="bg-BG" sz="2000" spc="-1" strike="noStrike">
              <a:solidFill>
                <a:srgbClr val="4d4d4d"/>
              </a:solidFill>
              <a:latin typeface="Open San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000" spc="-1" strike="noStrike">
                <a:solidFill>
                  <a:srgbClr val="4d4d4d"/>
                </a:solidFill>
                <a:latin typeface="Open Sans"/>
              </a:rPr>
              <a:t>Another way: concentric rings</a:t>
            </a:r>
            <a:endParaRPr b="0" lang="bg-BG" sz="20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If you “cut” and “straighten” each ring, you’ll get a trapezoid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000" spc="-1" strike="noStrike">
                <a:solidFill>
                  <a:srgbClr val="4d4d4d"/>
                </a:solidFill>
                <a:latin typeface="Open Sans"/>
              </a:rPr>
              <a:t>If your ring is very, very thin; it will actually be close to a rectangle</a:t>
            </a:r>
            <a:endParaRPr b="0" lang="bg-BG" sz="2000" spc="-1" strike="noStrike">
              <a:solidFill>
                <a:srgbClr val="4d4d4d"/>
              </a:solidFill>
              <a:latin typeface="Open San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000" spc="-1" strike="noStrike">
                <a:solidFill>
                  <a:srgbClr val="4d4d4d"/>
                </a:solidFill>
                <a:latin typeface="Open Sans"/>
              </a:rPr>
              <a:t>Example:</a:t>
            </a:r>
            <a:endParaRPr b="0" lang="bg-BG" sz="2000" spc="-1" strike="noStrike">
              <a:solidFill>
                <a:srgbClr val="4d4d4d"/>
              </a:solidFill>
              <a:latin typeface="Open Sans"/>
            </a:endParaRPr>
          </a:p>
          <a:p>
            <a:endParaRPr b="0" lang="bg-BG" sz="2000" spc="-1" strike="noStrike">
              <a:solidFill>
                <a:srgbClr val="4d4d4d"/>
              </a:solidFill>
              <a:latin typeface="Open Sans"/>
            </a:endParaRPr>
          </a:p>
          <a:p>
            <a:endParaRPr b="0" lang="bg-BG" sz="2000" spc="-1" strike="noStrike">
              <a:solidFill>
                <a:srgbClr val="4d4d4d"/>
              </a:solidFill>
              <a:latin typeface="Open Sans"/>
            </a:endParaRPr>
          </a:p>
          <a:p>
            <a:endParaRPr b="0" lang="bg-BG" sz="2000" spc="-1" strike="noStrike">
              <a:solidFill>
                <a:srgbClr val="4d4d4d"/>
              </a:solidFill>
              <a:latin typeface="Open San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1" lang="bg-BG" sz="2000" spc="-1" strike="noStrike">
                <a:solidFill>
                  <a:srgbClr val="4d4d4d"/>
                </a:solidFill>
                <a:latin typeface="Open Sans"/>
              </a:rPr>
              <a:t>Set the difference to be very, very, veeeeeeery small:</a:t>
            </a:r>
            <a:r>
              <a:rPr b="0" lang="bg-BG" sz="2000" spc="-1" strike="noStrike">
                <a:solidFill>
                  <a:srgbClr val="4d4d4d"/>
                </a:solidFill>
                <a:latin typeface="Open Sans"/>
              </a:rPr>
              <a:t> </a:t>
            </a:r>
            <a:endParaRPr b="0" lang="bg-BG" sz="2000" spc="-1" strike="noStrike">
              <a:solidFill>
                <a:srgbClr val="4d4d4d"/>
              </a:solidFill>
              <a:latin typeface="Open San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000" spc="-1" strike="noStrike">
                <a:solidFill>
                  <a:srgbClr val="4d4d4d"/>
                </a:solidFill>
                <a:latin typeface="Open Sans"/>
              </a:rPr>
              <a:t>… </a:t>
            </a:r>
            <a:r>
              <a:rPr b="0" lang="bg-BG" sz="2000" spc="-1" strike="noStrike">
                <a:solidFill>
                  <a:srgbClr val="4d4d4d"/>
                </a:solidFill>
                <a:latin typeface="Open Sans"/>
              </a:rPr>
              <a:t>and you get calculus :)</a:t>
            </a:r>
            <a:endParaRPr b="0" lang="bg-BG" sz="20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Even in this simple example, there are the notions about derivatives</a:t>
            </a:r>
            <a:br/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and integrals; even the fundamental theorem of calculus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</p:txBody>
      </p:sp>
      <p:pic>
        <p:nvPicPr>
          <p:cNvPr id="204" name="Picture 3" descr=""/>
          <p:cNvPicPr/>
          <p:nvPr/>
        </p:nvPicPr>
        <p:blipFill>
          <a:blip r:embed="rId2"/>
          <a:stretch/>
        </p:blipFill>
        <p:spPr>
          <a:xfrm>
            <a:off x="8317080" y="540360"/>
            <a:ext cx="2771640" cy="2435400"/>
          </a:xfrm>
          <a:prstGeom prst="rect">
            <a:avLst/>
          </a:prstGeom>
          <a:ln>
            <a:noFill/>
          </a:ln>
        </p:spPr>
      </p:pic>
      <p:grpSp>
        <p:nvGrpSpPr>
          <p:cNvPr id="205" name="Group 3"/>
          <p:cNvGrpSpPr/>
          <p:nvPr/>
        </p:nvGrpSpPr>
        <p:grpSpPr>
          <a:xfrm>
            <a:off x="1562760" y="4102200"/>
            <a:ext cx="6110280" cy="890280"/>
            <a:chOff x="1562760" y="4102200"/>
            <a:chExt cx="6110280" cy="890280"/>
          </a:xfrm>
        </p:grpSpPr>
        <p:sp>
          <p:nvSpPr>
            <p:cNvPr id="206" name="CustomShape 4"/>
            <p:cNvSpPr/>
            <p:nvPr/>
          </p:nvSpPr>
          <p:spPr>
            <a:xfrm>
              <a:off x="1562760" y="4339080"/>
              <a:ext cx="5253120" cy="390240"/>
            </a:xfrm>
            <a:prstGeom prst="trapezoid">
              <a:avLst>
                <a:gd name="adj" fmla="val 16489"/>
              </a:avLst>
            </a:prstGeom>
            <a:solidFill>
              <a:srgbClr val="2196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207" name="Picture 17" descr=""/>
            <p:cNvPicPr/>
            <p:nvPr/>
          </p:nvPicPr>
          <p:blipFill>
            <a:blip r:embed="rId3"/>
            <a:stretch/>
          </p:blipFill>
          <p:spPr>
            <a:xfrm>
              <a:off x="6937560" y="4459680"/>
              <a:ext cx="735480" cy="1519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08" name="Picture 11" descr=""/>
            <p:cNvPicPr/>
            <p:nvPr/>
          </p:nvPicPr>
          <p:blipFill>
            <a:blip r:embed="rId4"/>
            <a:stretch/>
          </p:blipFill>
          <p:spPr>
            <a:xfrm>
              <a:off x="4151160" y="4102200"/>
              <a:ext cx="474840" cy="2055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09" name="Picture 14" descr=""/>
            <p:cNvPicPr/>
            <p:nvPr/>
          </p:nvPicPr>
          <p:blipFill>
            <a:blip r:embed="rId5"/>
            <a:stretch/>
          </p:blipFill>
          <p:spPr>
            <a:xfrm>
              <a:off x="4151160" y="4781880"/>
              <a:ext cx="477720" cy="210600"/>
            </a:xfrm>
            <a:prstGeom prst="rect">
              <a:avLst/>
            </a:prstGeom>
            <a:ln>
              <a:noFill/>
            </a:ln>
          </p:spPr>
        </p:pic>
      </p:grp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218160" y="0"/>
            <a:ext cx="11720520" cy="830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bg-BG" sz="4000" spc="-1" strike="noStrike">
                <a:solidFill>
                  <a:srgbClr val="2196f3"/>
                </a:solidFill>
                <a:latin typeface="Montserrat Medium"/>
              </a:rPr>
              <a:t>Derivatives and Velocity</a:t>
            </a:r>
            <a:endParaRPr b="0" lang="bg-BG" sz="4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218160" y="852120"/>
            <a:ext cx="11720520" cy="5869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We all know that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But that’s mostly useless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Travelling is not done at a uniform velocity, it’s not a fixed number</a:t>
            </a:r>
            <a:br/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but a function of time: 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Instantaneous velocity: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Computing instantaneous velocity from travelled distance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Say, ; say we start at  and finish at 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000" spc="-1" strike="noStrike">
                <a:solidFill>
                  <a:srgbClr val="4d4d4d"/>
                </a:solidFill>
                <a:latin typeface="Open Sans"/>
              </a:rPr>
              <a:t>Final distance: </a:t>
            </a:r>
            <a:endParaRPr b="0" lang="bg-BG" sz="20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Average speed: 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400" spc="-1" strike="noStrike">
                <a:solidFill>
                  <a:srgbClr val="4d4d4d"/>
                </a:solidFill>
                <a:latin typeface="Open Sans"/>
              </a:rPr>
              <a:t>But we cover different distances for the same time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000" spc="-1" strike="noStrike">
                <a:solidFill>
                  <a:srgbClr val="4d4d4d"/>
                </a:solidFill>
                <a:latin typeface="Open Sans"/>
              </a:rPr>
              <a:t>From : </a:t>
            </a:r>
            <a:endParaRPr b="0" lang="bg-BG" sz="2000" spc="-1" strike="noStrike">
              <a:solidFill>
                <a:srgbClr val="4d4d4d"/>
              </a:solidFill>
              <a:latin typeface="Open San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000" spc="-1" strike="noStrike">
                <a:solidFill>
                  <a:srgbClr val="4d4d4d"/>
                </a:solidFill>
                <a:latin typeface="Open Sans"/>
              </a:rPr>
              <a:t>From : </a:t>
            </a:r>
            <a:endParaRPr b="0" lang="bg-BG" sz="2000" spc="-1" strike="noStrike">
              <a:solidFill>
                <a:srgbClr val="4d4d4d"/>
              </a:solidFill>
              <a:latin typeface="Open San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000" spc="-1" strike="noStrike">
                <a:solidFill>
                  <a:srgbClr val="4d4d4d"/>
                </a:solidFill>
                <a:latin typeface="Open Sans"/>
              </a:rPr>
              <a:t>From : </a:t>
            </a:r>
            <a:endParaRPr b="0" lang="bg-BG" sz="2000" spc="-1" strike="noStrike">
              <a:solidFill>
                <a:srgbClr val="4d4d4d"/>
              </a:solidFill>
              <a:latin typeface="Open San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000" spc="-1" strike="noStrike">
                <a:solidFill>
                  <a:srgbClr val="4d4d4d"/>
                </a:solidFill>
                <a:latin typeface="Open Sans"/>
              </a:rPr>
              <a:t>And neither of these is even close to the average speed</a:t>
            </a:r>
            <a:endParaRPr b="0" lang="bg-BG" sz="2000" spc="-1" strike="noStrike">
              <a:solidFill>
                <a:srgbClr val="4d4d4d"/>
              </a:solidFill>
              <a:latin typeface="Open Sans"/>
            </a:endParaRPr>
          </a:p>
        </p:txBody>
      </p:sp>
      <p:pic>
        <p:nvPicPr>
          <p:cNvPr id="212" name="Picture 5" descr=""/>
          <p:cNvPicPr/>
          <p:nvPr/>
        </p:nvPicPr>
        <p:blipFill>
          <a:blip r:embed="rId1"/>
          <a:stretch/>
        </p:blipFill>
        <p:spPr>
          <a:xfrm>
            <a:off x="3221640" y="843840"/>
            <a:ext cx="612360" cy="458280"/>
          </a:xfrm>
          <a:prstGeom prst="rect">
            <a:avLst/>
          </a:prstGeom>
          <a:ln>
            <a:noFill/>
          </a:ln>
        </p:spPr>
      </p:pic>
      <p:pic>
        <p:nvPicPr>
          <p:cNvPr id="213" name="Picture 12" descr=""/>
          <p:cNvPicPr/>
          <p:nvPr/>
        </p:nvPicPr>
        <p:blipFill>
          <a:blip r:embed="rId2"/>
          <a:stretch/>
        </p:blipFill>
        <p:spPr>
          <a:xfrm>
            <a:off x="4186800" y="2513880"/>
            <a:ext cx="2169360" cy="328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d89"/>
      </a:hlink>
      <a:folHlink>
        <a:srgbClr val="00206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1534</TotalTime>
  <Application>LibreOffice/6.0.3.2$Linux_X86_64 LibreOffice_project/00m0$Build-2</Application>
  <Words>843</Words>
  <Paragraphs>293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2017-09-11T12:40:37Z</dcterms:created>
  <dc:creator>Yordan Darakchiev</dc:creator>
  <dc:description/>
  <dc:language>en-US</dc:language>
  <cp:lastModifiedBy/>
  <dcterms:modified xsi:type="dcterms:W3CDTF">2018-05-12T15:05:59Z</dcterms:modified>
  <cp:revision>270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30</vt:i4>
  </property>
</Properties>
</file>