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8.png" ContentType="image/png"/>
  <Override PartName="/ppt/media/image7.png" ContentType="image/png"/>
  <Override PartName="/ppt/media/image1.png" ContentType="image/png"/>
  <Override PartName="/ppt/media/image9.png" ContentType="image/png"/>
  <Override PartName="/ppt/media/image16.jpeg" ContentType="image/jpeg"/>
  <Override PartName="/ppt/media/image48.png" ContentType="image/png"/>
  <Override PartName="/ppt/media/image23.png" ContentType="image/png"/>
  <Override PartName="/ppt/media/image6.gif" ContentType="image/gi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20" y="-7560"/>
            <a:ext cx="12191040" cy="6879960"/>
            <a:chOff x="4320" y="-7560"/>
            <a:chExt cx="12191040" cy="6879960"/>
          </a:xfrm>
        </p:grpSpPr>
        <p:sp>
          <p:nvSpPr>
            <p:cNvPr id="1" name="CustomShape 2"/>
            <p:cNvSpPr/>
            <p:nvPr/>
          </p:nvSpPr>
          <p:spPr>
            <a:xfrm>
              <a:off x="1803240" y="-7560"/>
              <a:ext cx="10392120" cy="6879600"/>
            </a:xfrm>
            <a:custGeom>
              <a:avLst/>
              <a:gdLst/>
              <a:ahLst/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943280" y="-7560"/>
              <a:ext cx="9842040" cy="687960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4320" y="-7200"/>
              <a:ext cx="1938960" cy="6879600"/>
            </a:xfrm>
            <a:custGeom>
              <a:avLst/>
              <a:gdLst/>
              <a:ahLst/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419760" y="-7200"/>
              <a:ext cx="1523520" cy="687960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137160"/>
            <a:ext cx="9687960" cy="198864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Presentation Title</a:t>
            </a:r>
            <a:endParaRPr b="0" lang="bg-BG" sz="5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803240" y="5339520"/>
            <a:ext cx="4281120" cy="489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3200" spc="-1" strike="noStrike">
                <a:solidFill>
                  <a:srgbClr val="4d4d4d"/>
                </a:solidFill>
                <a:latin typeface="Open Sans"/>
                <a:ea typeface="Open Sans"/>
              </a:rPr>
              <a:t>Name</a:t>
            </a:r>
            <a:endParaRPr b="0" lang="bg-BG" sz="3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1803240" y="5829480"/>
            <a:ext cx="4281120" cy="367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a6a6a6"/>
                </a:solidFill>
                <a:latin typeface="Open Sans"/>
                <a:ea typeface="Lato"/>
              </a:rPr>
              <a:t>Position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803240" y="6221160"/>
            <a:ext cx="4281120" cy="4460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  <a:ea typeface="Lato"/>
              </a:rPr>
              <a:t>Email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8055720" y="4202280"/>
            <a:ext cx="2466720" cy="24649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Click to edit the outline text format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Second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Third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Fifth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Sixth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Seventh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6480" y="0"/>
            <a:ext cx="12191760" cy="6857640"/>
            <a:chOff x="-6480" y="0"/>
            <a:chExt cx="12191760" cy="6857640"/>
          </a:xfrm>
        </p:grpSpPr>
        <p:sp>
          <p:nvSpPr>
            <p:cNvPr id="47" name="CustomShape 2"/>
            <p:cNvSpPr/>
            <p:nvPr/>
          </p:nvSpPr>
          <p:spPr>
            <a:xfrm>
              <a:off x="-6480" y="0"/>
              <a:ext cx="12191760" cy="6857640"/>
            </a:xfrm>
            <a:custGeom>
              <a:avLst/>
              <a:gdLst/>
              <a:ah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0" y="0"/>
              <a:ext cx="11969280" cy="6857640"/>
            </a:xfrm>
            <a:custGeom>
              <a:avLst/>
              <a:gdLst/>
              <a:ahLst/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218160" y="0"/>
            <a:ext cx="11720520" cy="8308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Slide Title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218160" y="852120"/>
            <a:ext cx="11720520" cy="586908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Edit Master text styles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Second level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Third level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1600" spc="-1" strike="noStrike">
                <a:solidFill>
                  <a:srgbClr val="4d4d4d"/>
                </a:solidFill>
                <a:latin typeface="Open Sans"/>
              </a:rPr>
              <a:t>Fifth level</a:t>
            </a:r>
            <a:endParaRPr b="0" lang="bg-BG" sz="1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1443680" y="6424560"/>
            <a:ext cx="42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EE17D1-4964-4F74-86AE-4139C80A89B7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573120" y="360"/>
            <a:ext cx="11619000" cy="6857640"/>
            <a:chOff x="573120" y="360"/>
            <a:chExt cx="11619000" cy="6857640"/>
          </a:xfrm>
        </p:grpSpPr>
        <p:sp>
          <p:nvSpPr>
            <p:cNvPr id="89" name="CustomShape 2"/>
            <p:cNvSpPr/>
            <p:nvPr/>
          </p:nvSpPr>
          <p:spPr>
            <a:xfrm rot="10800000">
              <a:off x="573120" y="360"/>
              <a:ext cx="11619000" cy="6857640"/>
            </a:xfrm>
            <a:custGeom>
              <a:avLst/>
              <a:gdLst/>
              <a:ahLst/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3"/>
            <p:cNvSpPr/>
            <p:nvPr/>
          </p:nvSpPr>
          <p:spPr>
            <a:xfrm rot="10800000">
              <a:off x="988560" y="360"/>
              <a:ext cx="11203560" cy="6857640"/>
            </a:xfrm>
            <a:custGeom>
              <a:avLst/>
              <a:gdLst/>
              <a:ahLst/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1930320" y="1709640"/>
            <a:ext cx="990576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Section Title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2324160" y="4589640"/>
            <a:ext cx="951192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Section Description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9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4320"/>
            <a:ext cx="12195720" cy="6853320"/>
            <a:chOff x="0" y="4320"/>
            <a:chExt cx="12195720" cy="6853320"/>
          </a:xfrm>
        </p:grpSpPr>
        <p:sp>
          <p:nvSpPr>
            <p:cNvPr id="130" name="CustomShape 2"/>
            <p:cNvSpPr/>
            <p:nvPr/>
          </p:nvSpPr>
          <p:spPr>
            <a:xfrm rot="16200000">
              <a:off x="3385440" y="-3376800"/>
              <a:ext cx="5428800" cy="1219176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3"/>
            <p:cNvSpPr/>
            <p:nvPr/>
          </p:nvSpPr>
          <p:spPr>
            <a:xfrm rot="5400000">
              <a:off x="3381840" y="-1952640"/>
              <a:ext cx="5428800" cy="12191760"/>
            </a:xfrm>
            <a:custGeom>
              <a:avLst/>
              <a:gdLst/>
              <a:ahLst/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 rot="5400000">
              <a:off x="3328200" y="-2237040"/>
              <a:ext cx="5536080" cy="12191760"/>
            </a:xfrm>
            <a:custGeom>
              <a:avLst/>
              <a:gdLst/>
              <a:ahLst/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5"/>
            <p:cNvSpPr/>
            <p:nvPr/>
          </p:nvSpPr>
          <p:spPr>
            <a:xfrm rot="16200000">
              <a:off x="5667480" y="-5433120"/>
              <a:ext cx="856800" cy="12191760"/>
            </a:xfrm>
            <a:custGeom>
              <a:avLst/>
              <a:gdLst/>
              <a:ahLst/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4" name="CustomShape 6"/>
          <p:cNvSpPr/>
          <p:nvPr/>
        </p:nvSpPr>
        <p:spPr>
          <a:xfrm rot="21411600">
            <a:off x="-360" y="2663640"/>
            <a:ext cx="121917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2196f3"/>
                </a:solidFill>
                <a:latin typeface="Montserrat Medium"/>
              </a:rPr>
              <a:t>Questions?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bg-BG" sz="1800" spc="-1" strike="noStrike">
                <a:solidFill>
                  <a:srgbClr val="000000"/>
                </a:solidFill>
                <a:latin typeface="Open Sans"/>
              </a:rPr>
              <a:t>Click to edit the title text format</a:t>
            </a:r>
            <a:endParaRPr b="0" lang="bg-BG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4d4d4d"/>
                </a:solidFill>
                <a:latin typeface="Open Sans"/>
              </a:rPr>
              <a:t>Click to edit the outline text format</a:t>
            </a:r>
            <a:endParaRPr b="0" lang="bg-BG" sz="2800" spc="-1" strike="noStrike">
              <a:solidFill>
                <a:srgbClr val="4d4d4d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Second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Third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4d4d4d"/>
                </a:solidFill>
                <a:latin typeface="Open Sans"/>
              </a:rPr>
              <a:t>Fourth Outline Level</a:t>
            </a:r>
            <a:endParaRPr b="0" lang="bg-BG" sz="1800" spc="-1" strike="noStrike">
              <a:solidFill>
                <a:srgbClr val="4d4d4d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Fifth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Sixth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4d4d4d"/>
                </a:solidFill>
                <a:latin typeface="Open Sans"/>
              </a:rPr>
              <a:t>Seventh Outline Level</a:t>
            </a:r>
            <a:endParaRPr b="0" lang="bg-BG" sz="2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anaconda.com/download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visualstudio.com/vs/python/" TargetMode="External"/><Relationship Id="rId2" Type="http://schemas.openxmlformats.org/officeDocument/2006/relationships/hyperlink" Target="https://www.visualstudio.com/vs/python/" TargetMode="External"/><Relationship Id="rId3" Type="http://schemas.openxmlformats.org/officeDocument/2006/relationships/hyperlink" Target="https://code.visualstudio.com/docs/languages/python" TargetMode="External"/><Relationship Id="rId4" Type="http://schemas.openxmlformats.org/officeDocument/2006/relationships/hyperlink" Target="https://code.visualstudio.com/docs/languages/python" TargetMode="External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python.org/shell/" TargetMode="External"/><Relationship Id="rId2" Type="http://schemas.openxmlformats.org/officeDocument/2006/relationships/hyperlink" Target="https://www.pythonanywhere.com/try-ipython/" TargetMode="External"/><Relationship Id="rId3" Type="http://schemas.openxmlformats.org/officeDocument/2006/relationships/hyperlink" Target="http://ideone.com/" TargetMode="External"/><Relationship Id="rId4" Type="http://schemas.openxmlformats.org/officeDocument/2006/relationships/hyperlink" Target="http://pythonfiddle.com/" TargetMode="External"/><Relationship Id="rId5" Type="http://schemas.openxmlformats.org/officeDocument/2006/relationships/hyperlink" Target="http://pastebin.com/" TargetMode="Externa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Scientific_notation" TargetMode="Externa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2.sli.do/event/j7tvccha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rFOl-9SNxLY" TargetMode="External"/><Relationship Id="rId2" Type="http://schemas.openxmlformats.org/officeDocument/2006/relationships/image" Target="../media/image6.gi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erge_sort" TargetMode="External"/><Relationship Id="rId2" Type="http://schemas.openxmlformats.org/officeDocument/2006/relationships/hyperlink" Target="https://en.wikipedia.org/wiki/Discrete_Fourier_transform" TargetMode="External"/><Relationship Id="rId3" Type="http://schemas.openxmlformats.org/officeDocument/2006/relationships/hyperlink" Target="https://en.wikipedia.org/wiki/Discrete_Fourier_transform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22960" y="137160"/>
            <a:ext cx="9687960" cy="198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lang="bg-BG" sz="5200" spc="-1" strike="noStrike">
                <a:solidFill>
                  <a:srgbClr val="2196f3"/>
                </a:solidFill>
                <a:latin typeface="Montserrat Medium"/>
              </a:rPr>
              <a:t>High-School Maths</a:t>
            </a:r>
            <a:endParaRPr b="0" lang="bg-BG" sz="5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097280" y="2153520"/>
            <a:ext cx="9413640" cy="138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2196f3"/>
                </a:solidFill>
                <a:latin typeface="Montserrat Medium"/>
                <a:ea typeface="Lato"/>
              </a:rPr>
              <a:t>Establish a workflow, get to know </a:t>
            </a:r>
            <a:br/>
            <a:r>
              <a:rPr b="0" lang="en-US" sz="3200" spc="-1" strike="noStrike">
                <a:solidFill>
                  <a:srgbClr val="2196f3"/>
                </a:solidFill>
                <a:latin typeface="Montserrat Medium"/>
                <a:ea typeface="Lato"/>
              </a:rPr>
              <a:t>our tools, review basic concepts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803240" y="5339520"/>
            <a:ext cx="4281120" cy="489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3200" spc="-1" strike="noStrike">
                <a:solidFill>
                  <a:srgbClr val="4d4d4d"/>
                </a:solidFill>
                <a:latin typeface="Open Sans"/>
                <a:ea typeface="Open Sans"/>
              </a:rPr>
              <a:t>Yordan Darakchiev</a:t>
            </a:r>
            <a:endParaRPr b="0" lang="bg-BG" sz="3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1803240" y="5829480"/>
            <a:ext cx="4281120" cy="36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a6a6a6"/>
                </a:solidFill>
                <a:latin typeface="Open Sans"/>
                <a:ea typeface="Lato"/>
              </a:rPr>
              <a:t>Technical Trainer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1803240" y="6221160"/>
            <a:ext cx="4281120" cy="44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bg-BG" sz="2400" spc="-1" strike="noStrike">
                <a:solidFill>
                  <a:srgbClr val="2196f3"/>
                </a:solidFill>
                <a:latin typeface="Open Sans"/>
                <a:ea typeface="Lato"/>
              </a:rPr>
              <a:t>iordan93@gmail.com</a:t>
            </a:r>
            <a:endParaRPr b="0" lang="bg-BG" sz="24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78" name="Picture Placeholder 3" descr=""/>
          <p:cNvPicPr/>
          <p:nvPr/>
        </p:nvPicPr>
        <p:blipFill>
          <a:blip r:embed="rId1"/>
          <a:stretch/>
        </p:blipFill>
        <p:spPr>
          <a:xfrm>
            <a:off x="8055720" y="4202280"/>
            <a:ext cx="2466720" cy="246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Why use the Scientific Method?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18160" y="852120"/>
            <a:ext cx="11720520" cy="587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Useful when we're exploring something new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 new algorithm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 new codebase we've just been hired to work 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Based on common logic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Experiments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4d4d4d"/>
                </a:solidFill>
                <a:latin typeface="Open Sans"/>
              </a:rPr>
              <a:t>Example: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 performance testing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Research: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My logs show that this Web page on my server takes too much time to load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Hypothesis: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This piece of code is too slow. I need to improve it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Control: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Measure the runtime (in seconds)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Experiment: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Try to fix the problem and repeat the runtime test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Did the fix bring a considerable performance gain?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Communication: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Show the results and implement the fix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Setting Up </a:t>
            </a:r>
            <a:br/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Our Environment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Getting ready to conquer math, science and programming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Anaconda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You can install the Python interpreter </a:t>
            </a:r>
            <a:br/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and all libraries manually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Hard, boring and repetitive work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Error-prone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Easy solution: platforms like </a:t>
            </a:r>
            <a:r>
              <a:rPr b="1" lang="bg-BG" sz="3000" spc="-1" strike="noStrike">
                <a:solidFill>
                  <a:srgbClr val="2196f3"/>
                </a:solidFill>
                <a:latin typeface="Open Sans"/>
              </a:rPr>
              <a:t>Anaconda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Everything you need to get started with Python for science: 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Python interpreter, packages (720+), package manager, IDE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Download from </a:t>
            </a: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https://www.anaconda.com/download</a:t>
            </a: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2"/>
              </a:rPr>
              <a:t>/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Current version (April 2018): Anaconda 5.1.0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Choose your platform (Windows, Linux, or MacOS)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Download the </a:t>
            </a:r>
            <a:r>
              <a:rPr b="1" lang="bg-BG" sz="2600" spc="-1" strike="noStrike">
                <a:solidFill>
                  <a:srgbClr val="2196f3"/>
                </a:solidFill>
                <a:latin typeface="Open Sans"/>
              </a:rPr>
              <a:t>Python 3.6</a:t>
            </a:r>
            <a:r>
              <a:rPr b="0" lang="bg-BG" sz="2600" spc="-1" strike="noStrike">
                <a:solidFill>
                  <a:srgbClr val="2196f3"/>
                </a:solidFill>
                <a:latin typeface="Open Sans"/>
              </a:rPr>
              <a:t> 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version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Follow the installer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E787AB-2917-4539-9B15-C15AB8970CEF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3"/>
          <a:stretch/>
        </p:blipFill>
        <p:spPr>
          <a:xfrm>
            <a:off x="7924680" y="914400"/>
            <a:ext cx="2962080" cy="14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Setting Up an IDE (Optional)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You can use the built-in IDE called </a:t>
            </a:r>
            <a:r>
              <a:rPr b="1" lang="bg-BG" sz="3000" spc="-1" strike="noStrike">
                <a:solidFill>
                  <a:srgbClr val="2196f3"/>
                </a:solidFill>
                <a:latin typeface="Open Sans"/>
              </a:rPr>
              <a:t>Spyder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You can even use Notepad if that's your thing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If you want to use another IDE, you have to configure it</a:t>
            </a:r>
            <a:br/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to work with Python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Syntax highlighting, autocomplete, etc.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If you're using Visual Studio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Python Tools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https://www.visualstudio.com/vs/python</a:t>
            </a: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2"/>
              </a:rPr>
              <a:t>/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Visual Studio Code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If you prefer something lightweight, Visual Studio Code 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is a good alternative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3"/>
              </a:rPr>
              <a:t>https://</a:t>
            </a: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4"/>
              </a:rPr>
              <a:t>code.visualstudio.com/docs/languages/python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3F6C58E-2A8A-4F9F-9FCE-5C042A841DC4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Python Online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There are places where you can execute your code online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If you don't have access to Anaconda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Or you want to test something very quickly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https://www.python.org/shell/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Provides a Python shell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2"/>
              </a:rPr>
              <a:t>https://www.pythonanywhere.com/try-ipython/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Provides an implementation of IPython (Interactive Python)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REPL (Read-Execute-Print Loop)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 major difference to the Python shell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To share your code, you can use </a:t>
            </a: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3"/>
              </a:rPr>
              <a:t>http://ideone.com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, </a:t>
            </a: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4"/>
              </a:rPr>
              <a:t>http://pythonfiddle.com/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 or </a:t>
            </a: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5"/>
              </a:rPr>
              <a:t>http://pastebin.com/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8265EB-2CBB-417F-9481-2AF3315D78B6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Jupyter Notebook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A very nice and clean way to document your research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Included in Anaconda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Can create documents that contain live code, equations, visualizations and explanatory text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HTML / CSS / JavaScript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Markdown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Python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Start – use the Anaconda shortcut 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…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or type into the Command Prompt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526C902-B68F-48BB-B7DC-43A714FDA5B4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8" name="Picture 5" descr=""/>
          <p:cNvPicPr/>
          <p:nvPr/>
        </p:nvPicPr>
        <p:blipFill>
          <a:blip r:embed="rId1"/>
          <a:stretch/>
        </p:blipFill>
        <p:spPr>
          <a:xfrm>
            <a:off x="998640" y="3736080"/>
            <a:ext cx="891360" cy="32616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998640" y="5559840"/>
            <a:ext cx="3198960" cy="45612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d4d4d"/>
                </a:solidFill>
                <a:latin typeface="Consolas"/>
              </a:rPr>
              <a:t>jupyter notebook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How to Use Jupyter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Create a new notebook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New &gt; Python 3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Every piece of text or code is in a cell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Text cells just contain text or Markdown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Code cells contain code (obviously)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Code can be executed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Jupyter "remembers" the code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Execute cell: </a:t>
            </a:r>
            <a:r>
              <a:rPr b="1" lang="bg-BG" sz="3000" spc="-1" strike="noStrike">
                <a:solidFill>
                  <a:srgbClr val="4d4d4d"/>
                </a:solidFill>
                <a:latin typeface="Consolas"/>
              </a:rPr>
              <a:t>Ctrl + Enter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Or use the menus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475922-B0B8-431D-9097-3AC6ECDE5F2D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3" name="Picture 4" descr=""/>
          <p:cNvPicPr/>
          <p:nvPr/>
        </p:nvPicPr>
        <p:blipFill>
          <a:blip r:embed="rId1"/>
          <a:stretch/>
        </p:blipFill>
        <p:spPr>
          <a:xfrm>
            <a:off x="638640" y="2712960"/>
            <a:ext cx="4390200" cy="1150200"/>
          </a:xfrm>
          <a:prstGeom prst="rect">
            <a:avLst/>
          </a:prstGeom>
          <a:ln>
            <a:noFill/>
          </a:ln>
        </p:spPr>
      </p:pic>
      <p:pic>
        <p:nvPicPr>
          <p:cNvPr id="224" name="Picture 7" descr=""/>
          <p:cNvPicPr/>
          <p:nvPr/>
        </p:nvPicPr>
        <p:blipFill>
          <a:blip r:embed="rId2"/>
          <a:stretch/>
        </p:blipFill>
        <p:spPr>
          <a:xfrm>
            <a:off x="6078600" y="2598840"/>
            <a:ext cx="3173760" cy="1264680"/>
          </a:xfrm>
          <a:prstGeom prst="rect">
            <a:avLst/>
          </a:prstGeom>
          <a:ln>
            <a:noFill/>
          </a:ln>
        </p:spPr>
      </p:pic>
      <p:pic>
        <p:nvPicPr>
          <p:cNvPr id="225" name="Picture 8" descr=""/>
          <p:cNvPicPr/>
          <p:nvPr/>
        </p:nvPicPr>
        <p:blipFill>
          <a:blip r:embed="rId3"/>
          <a:stretch/>
        </p:blipFill>
        <p:spPr>
          <a:xfrm>
            <a:off x="6078600" y="4434480"/>
            <a:ext cx="4974120" cy="1312200"/>
          </a:xfrm>
          <a:prstGeom prst="rect">
            <a:avLst/>
          </a:prstGeom>
          <a:ln>
            <a:noFill/>
          </a:ln>
        </p:spPr>
      </p:pic>
      <p:sp>
        <p:nvSpPr>
          <p:cNvPr id="226" name="CustomShape 4"/>
          <p:cNvSpPr/>
          <p:nvPr/>
        </p:nvSpPr>
        <p:spPr>
          <a:xfrm>
            <a:off x="5105520" y="3108960"/>
            <a:ext cx="761760" cy="38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Math Notation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How to write more quickly</a:t>
            </a:r>
            <a:br/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and concisely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Math Notation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The basic symbols we use are numbers and letters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Usually English or Greek letters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Special symbols: </a:t>
            </a:r>
            <a:br/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 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Indices: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25CAC2-B00D-45B1-A810-7F3A23CBF9AE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2" name="Picture 10" descr=""/>
          <p:cNvPicPr/>
          <p:nvPr/>
        </p:nvPicPr>
        <p:blipFill>
          <a:blip r:embed="rId1"/>
          <a:stretch/>
        </p:blipFill>
        <p:spPr>
          <a:xfrm>
            <a:off x="405000" y="3951360"/>
            <a:ext cx="6522840" cy="2553840"/>
          </a:xfrm>
          <a:prstGeom prst="rect">
            <a:avLst/>
          </a:prstGeom>
          <a:ln>
            <a:noFill/>
          </a:ln>
        </p:spPr>
      </p:pic>
      <p:pic>
        <p:nvPicPr>
          <p:cNvPr id="233" name="Picture 14" descr=""/>
          <p:cNvPicPr/>
          <p:nvPr/>
        </p:nvPicPr>
        <p:blipFill>
          <a:blip r:embed="rId2"/>
          <a:stretch/>
        </p:blipFill>
        <p:spPr>
          <a:xfrm>
            <a:off x="3666600" y="1744920"/>
            <a:ext cx="2779200" cy="630000"/>
          </a:xfrm>
          <a:prstGeom prst="rect">
            <a:avLst/>
          </a:prstGeom>
          <a:ln>
            <a:noFill/>
          </a:ln>
        </p:spPr>
      </p:pic>
      <p:pic>
        <p:nvPicPr>
          <p:cNvPr id="234" name="Picture 15" descr=""/>
          <p:cNvPicPr/>
          <p:nvPr/>
        </p:nvPicPr>
        <p:blipFill>
          <a:blip r:embed="rId3"/>
          <a:stretch/>
        </p:blipFill>
        <p:spPr>
          <a:xfrm>
            <a:off x="8847360" y="3115080"/>
            <a:ext cx="2190240" cy="3390480"/>
          </a:xfrm>
          <a:prstGeom prst="rect">
            <a:avLst/>
          </a:prstGeom>
          <a:ln>
            <a:noFill/>
          </a:ln>
        </p:spPr>
      </p:pic>
      <p:pic>
        <p:nvPicPr>
          <p:cNvPr id="235" name="Picture 17" descr=""/>
          <p:cNvPicPr/>
          <p:nvPr/>
        </p:nvPicPr>
        <p:blipFill>
          <a:blip r:embed="rId4"/>
          <a:stretch/>
        </p:blipFill>
        <p:spPr>
          <a:xfrm>
            <a:off x="2045880" y="2598480"/>
            <a:ext cx="110340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Other Useful Notations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Scientific notation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Used for very large or very small numbers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Numbers are expressed as decimals with </a:t>
            </a: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exactly one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digit 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before the decimal point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All other digits are expressed as a power of 10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Summation notation ("sigma" notation)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Used as a shorthand for writing long sums of numbers / symbols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Very similar to a for-loop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Greek capital "sigma" denotes the sum, the two numbers </a:t>
            </a:r>
            <a:br/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below and above it denote the start and end points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49D877-E52F-40BB-8A5F-BA96000EC149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9" name="Picture 4" descr=""/>
          <p:cNvPicPr/>
          <p:nvPr/>
        </p:nvPicPr>
        <p:blipFill>
          <a:blip r:embed="rId2"/>
          <a:stretch/>
        </p:blipFill>
        <p:spPr>
          <a:xfrm>
            <a:off x="1394280" y="5840280"/>
            <a:ext cx="2675520" cy="731160"/>
          </a:xfrm>
          <a:prstGeom prst="rect">
            <a:avLst/>
          </a:prstGeom>
          <a:ln>
            <a:noFill/>
          </a:ln>
        </p:spPr>
      </p:pic>
      <p:pic>
        <p:nvPicPr>
          <p:cNvPr id="240" name="Picture 5" descr=""/>
          <p:cNvPicPr/>
          <p:nvPr/>
        </p:nvPicPr>
        <p:blipFill>
          <a:blip r:embed="rId3"/>
          <a:stretch/>
        </p:blipFill>
        <p:spPr>
          <a:xfrm>
            <a:off x="4657680" y="5855760"/>
            <a:ext cx="3012480" cy="70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Table of Contents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sli.do: </a:t>
            </a:r>
            <a:r>
              <a:rPr b="0" lang="bg-BG" sz="30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#hs-maths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Motivating examples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Methods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Divide and conquer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Scientific method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Setting up our environment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Python 3.6, Anaconda, Jupyter Notebook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Math notation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Scientific notation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Summation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Linear equations and systems of equations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Equality Sign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218160" y="8204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Important as it has different meanings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Similar to programming: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"="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,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"=="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and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"==="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2196f3"/>
                </a:solidFill>
                <a:latin typeface="Open Sans"/>
              </a:rPr>
              <a:t>Identity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two statements around "=" are always equal: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We can also use the "identity" symbol: 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… 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for all "valid" symbols: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2196f3"/>
                </a:solidFill>
                <a:latin typeface="Open Sans"/>
              </a:rPr>
              <a:t>Equation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two statements are true only for specific values of the symbols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196f3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2196f3"/>
                </a:solidFill>
                <a:latin typeface="Open Sans"/>
              </a:rPr>
              <a:t>Definition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 (we can also use      or     , or even    )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0E23B8-73C6-466F-8899-38382721A3BF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4" name="Picture 4" descr=""/>
          <p:cNvPicPr/>
          <p:nvPr/>
        </p:nvPicPr>
        <p:blipFill>
          <a:blip r:embed="rId1"/>
          <a:stretch/>
        </p:blipFill>
        <p:spPr>
          <a:xfrm>
            <a:off x="8672760" y="2315880"/>
            <a:ext cx="2084040" cy="286200"/>
          </a:xfrm>
          <a:prstGeom prst="rect">
            <a:avLst/>
          </a:prstGeom>
          <a:ln>
            <a:noFill/>
          </a:ln>
        </p:spPr>
      </p:pic>
      <p:pic>
        <p:nvPicPr>
          <p:cNvPr id="245" name="Picture 7" descr=""/>
          <p:cNvPicPr/>
          <p:nvPr/>
        </p:nvPicPr>
        <p:blipFill>
          <a:blip r:embed="rId2"/>
          <a:stretch/>
        </p:blipFill>
        <p:spPr>
          <a:xfrm>
            <a:off x="4922280" y="3261240"/>
            <a:ext cx="1821960" cy="554400"/>
          </a:xfrm>
          <a:prstGeom prst="rect">
            <a:avLst/>
          </a:prstGeom>
          <a:ln>
            <a:noFill/>
          </a:ln>
        </p:spPr>
      </p:pic>
      <p:pic>
        <p:nvPicPr>
          <p:cNvPr id="246" name="Picture 38" descr=""/>
          <p:cNvPicPr/>
          <p:nvPr/>
        </p:nvPicPr>
        <p:blipFill>
          <a:blip r:embed="rId3"/>
          <a:stretch/>
        </p:blipFill>
        <p:spPr>
          <a:xfrm>
            <a:off x="6549840" y="2698200"/>
            <a:ext cx="2621880" cy="292320"/>
          </a:xfrm>
          <a:prstGeom prst="rect">
            <a:avLst/>
          </a:prstGeom>
          <a:ln>
            <a:noFill/>
          </a:ln>
        </p:spPr>
      </p:pic>
      <p:pic>
        <p:nvPicPr>
          <p:cNvPr id="247" name="Picture 13" descr=""/>
          <p:cNvPicPr/>
          <p:nvPr/>
        </p:nvPicPr>
        <p:blipFill>
          <a:blip r:embed="rId4"/>
          <a:stretch/>
        </p:blipFill>
        <p:spPr>
          <a:xfrm>
            <a:off x="1035720" y="4907160"/>
            <a:ext cx="2346480" cy="225000"/>
          </a:xfrm>
          <a:prstGeom prst="rect">
            <a:avLst/>
          </a:prstGeom>
          <a:ln>
            <a:noFill/>
          </a:ln>
        </p:spPr>
      </p:pic>
      <p:pic>
        <p:nvPicPr>
          <p:cNvPr id="248" name="Picture 19" descr=""/>
          <p:cNvPicPr/>
          <p:nvPr/>
        </p:nvPicPr>
        <p:blipFill>
          <a:blip r:embed="rId5"/>
          <a:stretch/>
        </p:blipFill>
        <p:spPr>
          <a:xfrm>
            <a:off x="4199760" y="4857120"/>
            <a:ext cx="2144520" cy="275400"/>
          </a:xfrm>
          <a:prstGeom prst="rect">
            <a:avLst/>
          </a:prstGeom>
          <a:ln>
            <a:noFill/>
          </a:ln>
        </p:spPr>
      </p:pic>
      <p:pic>
        <p:nvPicPr>
          <p:cNvPr id="249" name="Picture 21" descr=""/>
          <p:cNvPicPr/>
          <p:nvPr/>
        </p:nvPicPr>
        <p:blipFill>
          <a:blip r:embed="rId6"/>
          <a:stretch/>
        </p:blipFill>
        <p:spPr>
          <a:xfrm>
            <a:off x="7235280" y="4722120"/>
            <a:ext cx="1357200" cy="561600"/>
          </a:xfrm>
          <a:prstGeom prst="rect">
            <a:avLst/>
          </a:prstGeom>
          <a:ln>
            <a:noFill/>
          </a:ln>
        </p:spPr>
      </p:pic>
      <p:pic>
        <p:nvPicPr>
          <p:cNvPr id="250" name="Picture 26" descr=""/>
          <p:cNvPicPr/>
          <p:nvPr/>
        </p:nvPicPr>
        <p:blipFill>
          <a:blip r:embed="rId7"/>
          <a:stretch/>
        </p:blipFill>
        <p:spPr>
          <a:xfrm>
            <a:off x="5599080" y="5660280"/>
            <a:ext cx="256680" cy="124920"/>
          </a:xfrm>
          <a:prstGeom prst="rect">
            <a:avLst/>
          </a:prstGeom>
          <a:ln>
            <a:noFill/>
          </a:ln>
        </p:spPr>
      </p:pic>
      <p:pic>
        <p:nvPicPr>
          <p:cNvPr id="251" name="Picture 28" descr=""/>
          <p:cNvPicPr/>
          <p:nvPr/>
        </p:nvPicPr>
        <p:blipFill>
          <a:blip r:embed="rId8"/>
          <a:stretch/>
        </p:blipFill>
        <p:spPr>
          <a:xfrm>
            <a:off x="6527520" y="5501880"/>
            <a:ext cx="302400" cy="274320"/>
          </a:xfrm>
          <a:prstGeom prst="rect">
            <a:avLst/>
          </a:prstGeom>
          <a:ln>
            <a:noFill/>
          </a:ln>
        </p:spPr>
      </p:pic>
      <p:pic>
        <p:nvPicPr>
          <p:cNvPr id="252" name="Picture 31" descr=""/>
          <p:cNvPicPr/>
          <p:nvPr/>
        </p:nvPicPr>
        <p:blipFill>
          <a:blip r:embed="rId9"/>
          <a:stretch/>
        </p:blipFill>
        <p:spPr>
          <a:xfrm>
            <a:off x="8592840" y="5639400"/>
            <a:ext cx="198360" cy="139320"/>
          </a:xfrm>
          <a:prstGeom prst="rect">
            <a:avLst/>
          </a:prstGeom>
          <a:ln>
            <a:noFill/>
          </a:ln>
        </p:spPr>
      </p:pic>
      <p:pic>
        <p:nvPicPr>
          <p:cNvPr id="253" name="Picture 35" descr=""/>
          <p:cNvPicPr/>
          <p:nvPr/>
        </p:nvPicPr>
        <p:blipFill>
          <a:blip r:embed="rId10"/>
          <a:stretch/>
        </p:blipFill>
        <p:spPr>
          <a:xfrm>
            <a:off x="880920" y="5895720"/>
            <a:ext cx="4390920" cy="84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Linear Equations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Simple, yet very useful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Linear Equations – Review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218160" y="8204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Equations of a </a:t>
            </a:r>
            <a:r>
              <a:rPr b="1" lang="bg-BG" sz="3000" spc="-1" strike="noStrike">
                <a:solidFill>
                  <a:srgbClr val="2196f3"/>
                </a:solidFill>
                <a:latin typeface="Open Sans"/>
              </a:rPr>
              <a:t>variable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 </a:t>
            </a:r>
            <a:r>
              <a:rPr b="1" lang="bg-BG" sz="3000" spc="-1" strike="noStrike">
                <a:solidFill>
                  <a:srgbClr val="4d4d4d"/>
                </a:solidFill>
                <a:latin typeface="Consolas"/>
              </a:rPr>
              <a:t>x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3000" spc="-1" strike="noStrike">
                <a:solidFill>
                  <a:srgbClr val="4d4d4d"/>
                </a:solidFill>
                <a:latin typeface="Consolas"/>
              </a:rPr>
              <a:t>x</a:t>
            </a: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 is "on its own" 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Not inside a function (e.g.          ,    ,    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 power (e.g.     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General form: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a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and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b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: fixed numbers (</a:t>
            </a:r>
            <a:r>
              <a:rPr b="1" lang="bg-BG" sz="2600" spc="-1" strike="noStrike">
                <a:solidFill>
                  <a:srgbClr val="2196f3"/>
                </a:solidFill>
                <a:latin typeface="Open Sans"/>
              </a:rPr>
              <a:t>parameters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Examples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Solutions of the parametric equation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                                        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(every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x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is a solution)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                                        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(no solution)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                                        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(one solution, regardless of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b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B45DF1F-59DA-4F9A-9EC1-48CC7AE8122A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9" name="Picture 6" descr=""/>
          <p:cNvPicPr/>
          <p:nvPr/>
        </p:nvPicPr>
        <p:blipFill>
          <a:blip r:embed="rId1"/>
          <a:stretch/>
        </p:blipFill>
        <p:spPr>
          <a:xfrm>
            <a:off x="5051880" y="1822680"/>
            <a:ext cx="683640" cy="288000"/>
          </a:xfrm>
          <a:prstGeom prst="rect">
            <a:avLst/>
          </a:prstGeom>
          <a:ln>
            <a:noFill/>
          </a:ln>
        </p:spPr>
      </p:pic>
      <p:pic>
        <p:nvPicPr>
          <p:cNvPr id="260" name="Picture 8" descr=""/>
          <p:cNvPicPr/>
          <p:nvPr/>
        </p:nvPicPr>
        <p:blipFill>
          <a:blip r:embed="rId2"/>
          <a:stretch/>
        </p:blipFill>
        <p:spPr>
          <a:xfrm>
            <a:off x="3354480" y="2156400"/>
            <a:ext cx="255960" cy="249480"/>
          </a:xfrm>
          <a:prstGeom prst="rect">
            <a:avLst/>
          </a:prstGeom>
          <a:ln>
            <a:noFill/>
          </a:ln>
        </p:spPr>
      </p:pic>
      <p:pic>
        <p:nvPicPr>
          <p:cNvPr id="261" name="Picture 11" descr=""/>
          <p:cNvPicPr/>
          <p:nvPr/>
        </p:nvPicPr>
        <p:blipFill>
          <a:blip r:embed="rId3"/>
          <a:stretch/>
        </p:blipFill>
        <p:spPr>
          <a:xfrm>
            <a:off x="3149640" y="2647800"/>
            <a:ext cx="1439640" cy="250920"/>
          </a:xfrm>
          <a:prstGeom prst="rect">
            <a:avLst/>
          </a:prstGeom>
          <a:ln>
            <a:noFill/>
          </a:ln>
        </p:spPr>
      </p:pic>
      <p:pic>
        <p:nvPicPr>
          <p:cNvPr id="262" name="Picture 12" descr=""/>
          <p:cNvPicPr/>
          <p:nvPr/>
        </p:nvPicPr>
        <p:blipFill>
          <a:blip r:embed="rId4"/>
          <a:stretch/>
        </p:blipFill>
        <p:spPr>
          <a:xfrm>
            <a:off x="5936400" y="1709640"/>
            <a:ext cx="161640" cy="573840"/>
          </a:xfrm>
          <a:prstGeom prst="rect">
            <a:avLst/>
          </a:prstGeom>
          <a:ln>
            <a:noFill/>
          </a:ln>
        </p:spPr>
      </p:pic>
      <p:pic>
        <p:nvPicPr>
          <p:cNvPr id="263" name="Picture 14" descr=""/>
          <p:cNvPicPr/>
          <p:nvPr/>
        </p:nvPicPr>
        <p:blipFill>
          <a:blip r:embed="rId5"/>
          <a:stretch/>
        </p:blipFill>
        <p:spPr>
          <a:xfrm>
            <a:off x="6348240" y="1874160"/>
            <a:ext cx="249840" cy="204840"/>
          </a:xfrm>
          <a:prstGeom prst="rect">
            <a:avLst/>
          </a:prstGeom>
          <a:ln>
            <a:noFill/>
          </a:ln>
        </p:spPr>
      </p:pic>
      <p:pic>
        <p:nvPicPr>
          <p:cNvPr id="264" name="Picture 23" descr=""/>
          <p:cNvPicPr/>
          <p:nvPr/>
        </p:nvPicPr>
        <p:blipFill>
          <a:blip r:embed="rId6"/>
          <a:stretch/>
        </p:blipFill>
        <p:spPr>
          <a:xfrm>
            <a:off x="1047600" y="5178240"/>
            <a:ext cx="3256560" cy="261720"/>
          </a:xfrm>
          <a:prstGeom prst="rect">
            <a:avLst/>
          </a:prstGeom>
          <a:ln>
            <a:noFill/>
          </a:ln>
        </p:spPr>
      </p:pic>
      <p:pic>
        <p:nvPicPr>
          <p:cNvPr id="265" name="Picture 25" descr=""/>
          <p:cNvPicPr/>
          <p:nvPr/>
        </p:nvPicPr>
        <p:blipFill>
          <a:blip r:embed="rId7"/>
          <a:stretch/>
        </p:blipFill>
        <p:spPr>
          <a:xfrm>
            <a:off x="1047600" y="5573880"/>
            <a:ext cx="2941200" cy="283320"/>
          </a:xfrm>
          <a:prstGeom prst="rect">
            <a:avLst/>
          </a:prstGeom>
          <a:ln>
            <a:noFill/>
          </a:ln>
        </p:spPr>
      </p:pic>
      <p:pic>
        <p:nvPicPr>
          <p:cNvPr id="266" name="Picture 27" descr=""/>
          <p:cNvPicPr/>
          <p:nvPr/>
        </p:nvPicPr>
        <p:blipFill>
          <a:blip r:embed="rId8"/>
          <a:stretch/>
        </p:blipFill>
        <p:spPr>
          <a:xfrm>
            <a:off x="1047600" y="5939280"/>
            <a:ext cx="2293560" cy="300600"/>
          </a:xfrm>
          <a:prstGeom prst="rect">
            <a:avLst/>
          </a:prstGeom>
          <a:ln>
            <a:noFill/>
          </a:ln>
        </p:spPr>
      </p:pic>
      <p:pic>
        <p:nvPicPr>
          <p:cNvPr id="267" name="Picture 40" descr=""/>
          <p:cNvPicPr/>
          <p:nvPr/>
        </p:nvPicPr>
        <p:blipFill>
          <a:blip r:embed="rId9"/>
          <a:stretch/>
        </p:blipFill>
        <p:spPr>
          <a:xfrm>
            <a:off x="1026360" y="3922560"/>
            <a:ext cx="1273680" cy="221040"/>
          </a:xfrm>
          <a:prstGeom prst="rect">
            <a:avLst/>
          </a:prstGeom>
          <a:ln>
            <a:noFill/>
          </a:ln>
        </p:spPr>
      </p:pic>
      <p:pic>
        <p:nvPicPr>
          <p:cNvPr id="268" name="Picture 37" descr=""/>
          <p:cNvPicPr/>
          <p:nvPr/>
        </p:nvPicPr>
        <p:blipFill>
          <a:blip r:embed="rId10"/>
          <a:stretch/>
        </p:blipFill>
        <p:spPr>
          <a:xfrm>
            <a:off x="1026360" y="4288320"/>
            <a:ext cx="3711600" cy="2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Exercise: Linear Equations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218160" y="8204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Write a Python function which solves a linear equation</a:t>
            </a:r>
            <a:br/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given the definition from the previous slide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function should accept the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a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and </a:t>
            </a:r>
            <a:r>
              <a:rPr b="1" lang="bg-BG" sz="2600" spc="-1" strike="noStrike">
                <a:solidFill>
                  <a:srgbClr val="4d4d4d"/>
                </a:solidFill>
                <a:latin typeface="Consolas"/>
              </a:rPr>
              <a:t>b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as arguments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function should return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The solution, if there is only one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1" lang="bg-BG" sz="2200" spc="-1" strike="noStrike">
                <a:solidFill>
                  <a:srgbClr val="4d4d4d"/>
                </a:solidFill>
                <a:latin typeface="Consolas"/>
              </a:rPr>
              <a:t>nan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if there is no solution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Empty list </a:t>
            </a:r>
            <a:r>
              <a:rPr b="1" lang="bg-BG" sz="2200" spc="-1" strike="noStrike">
                <a:solidFill>
                  <a:srgbClr val="4d4d4d"/>
                </a:solidFill>
                <a:latin typeface="Consolas"/>
              </a:rPr>
              <a:t>[]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if all x satisfy the equation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D576ABC-07CB-4E44-81E4-5A3B60B5B990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1450440" y="3755160"/>
            <a:ext cx="4268520" cy="283284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import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math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def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solve_linear_equation(a, b):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a ==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b ==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  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[]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  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math.nan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-b /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5914800" y="4309200"/>
            <a:ext cx="5107320" cy="1735560"/>
          </a:xfrm>
          <a:prstGeom prst="rect">
            <a:avLst/>
          </a:prstGeom>
          <a:noFill/>
          <a:ln w="25560">
            <a:solidFill>
              <a:srgbClr val="2196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solve_linear_equation(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# []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solve_linear_equation(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# nan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solve_linear_equation(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# 0.0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solve_linear_equation(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# -1.0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solve_linear_equation(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2.5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, -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</a:rPr>
              <a:t>5.3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1800" spc="-1" strike="noStrike">
                <a:solidFill>
                  <a:srgbClr val="008000"/>
                </a:solidFill>
                <a:latin typeface="Consolas"/>
              </a:rPr>
              <a:t># 2.12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Linear Systems of Equations – Review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218160" y="82044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Many simultaneous equations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To solve the system, we need to find values of the variable(s)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which satisfy </a:t>
            </a:r>
            <a:r>
              <a:rPr b="1" lang="bg-BG" sz="2600" spc="-1" strike="noStrike">
                <a:solidFill>
                  <a:srgbClr val="4d4d4d"/>
                </a:solidFill>
                <a:latin typeface="Open Sans"/>
              </a:rPr>
              <a:t>all equations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 at once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Even if all individual equations have solutions, the system may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have no solution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Solution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Method 1: Solve one equation and substitute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Method 2: Use sum of equations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Later, we'll learn a faster way of solving these systems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Example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4D1721-446D-4F81-88DC-EEE49DE94655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7" name="Picture 5" descr=""/>
          <p:cNvPicPr/>
          <p:nvPr/>
        </p:nvPicPr>
        <p:blipFill>
          <a:blip r:embed="rId1"/>
          <a:stretch/>
        </p:blipFill>
        <p:spPr>
          <a:xfrm>
            <a:off x="597600" y="5222880"/>
            <a:ext cx="2023200" cy="92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Solving a Linear System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1443680" y="6424560"/>
            <a:ext cx="42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A465EA-D1C6-484F-910E-14304A7BC0DF}" type="slidenum">
              <a:rPr b="0" lang="en-US" sz="1200" spc="-1" strike="noStrike">
                <a:solidFill>
                  <a:srgbClr val="8b8b8b"/>
                </a:solidFill>
                <a:latin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0" name="Picture 9" descr=""/>
          <p:cNvPicPr/>
          <p:nvPr/>
        </p:nvPicPr>
        <p:blipFill>
          <a:blip r:embed="rId1"/>
          <a:stretch/>
        </p:blipFill>
        <p:spPr>
          <a:xfrm>
            <a:off x="456480" y="789840"/>
            <a:ext cx="2047320" cy="929520"/>
          </a:xfrm>
          <a:prstGeom prst="rect">
            <a:avLst/>
          </a:prstGeom>
          <a:ln>
            <a:noFill/>
          </a:ln>
        </p:spPr>
      </p:pic>
      <p:pic>
        <p:nvPicPr>
          <p:cNvPr id="281" name="Picture 10" descr=""/>
          <p:cNvPicPr/>
          <p:nvPr/>
        </p:nvPicPr>
        <p:blipFill>
          <a:blip r:embed="rId2"/>
          <a:stretch/>
        </p:blipFill>
        <p:spPr>
          <a:xfrm>
            <a:off x="456480" y="1869480"/>
            <a:ext cx="1937520" cy="279360"/>
          </a:xfrm>
          <a:prstGeom prst="rect">
            <a:avLst/>
          </a:prstGeom>
          <a:ln>
            <a:noFill/>
          </a:ln>
        </p:spPr>
      </p:pic>
      <p:pic>
        <p:nvPicPr>
          <p:cNvPr id="282" name="Picture 11" descr=""/>
          <p:cNvPicPr/>
          <p:nvPr/>
        </p:nvPicPr>
        <p:blipFill>
          <a:blip r:embed="rId3"/>
          <a:stretch/>
        </p:blipFill>
        <p:spPr>
          <a:xfrm>
            <a:off x="456480" y="2203200"/>
            <a:ext cx="3548520" cy="272880"/>
          </a:xfrm>
          <a:prstGeom prst="rect">
            <a:avLst/>
          </a:prstGeom>
          <a:ln>
            <a:noFill/>
          </a:ln>
        </p:spPr>
      </p:pic>
      <p:pic>
        <p:nvPicPr>
          <p:cNvPr id="283" name="Picture 19" descr=""/>
          <p:cNvPicPr/>
          <p:nvPr/>
        </p:nvPicPr>
        <p:blipFill>
          <a:blip r:embed="rId4"/>
          <a:stretch/>
        </p:blipFill>
        <p:spPr>
          <a:xfrm>
            <a:off x="1722960" y="2617200"/>
            <a:ext cx="1919160" cy="234720"/>
          </a:xfrm>
          <a:prstGeom prst="rect">
            <a:avLst/>
          </a:prstGeom>
          <a:ln>
            <a:noFill/>
          </a:ln>
        </p:spPr>
      </p:pic>
      <p:pic>
        <p:nvPicPr>
          <p:cNvPr id="284" name="Picture 20" descr=""/>
          <p:cNvPicPr/>
          <p:nvPr/>
        </p:nvPicPr>
        <p:blipFill>
          <a:blip r:embed="rId5"/>
          <a:stretch/>
        </p:blipFill>
        <p:spPr>
          <a:xfrm>
            <a:off x="1725120" y="2968560"/>
            <a:ext cx="957240" cy="234720"/>
          </a:xfrm>
          <a:prstGeom prst="rect">
            <a:avLst/>
          </a:prstGeom>
          <a:ln>
            <a:noFill/>
          </a:ln>
        </p:spPr>
      </p:pic>
      <p:pic>
        <p:nvPicPr>
          <p:cNvPr id="285" name="Picture 23" descr=""/>
          <p:cNvPicPr/>
          <p:nvPr/>
        </p:nvPicPr>
        <p:blipFill>
          <a:blip r:embed="rId6"/>
          <a:stretch/>
        </p:blipFill>
        <p:spPr>
          <a:xfrm>
            <a:off x="1722960" y="3273120"/>
            <a:ext cx="851040" cy="428760"/>
          </a:xfrm>
          <a:prstGeom prst="rect">
            <a:avLst/>
          </a:prstGeom>
          <a:ln>
            <a:noFill/>
          </a:ln>
        </p:spPr>
      </p:pic>
      <p:pic>
        <p:nvPicPr>
          <p:cNvPr id="286" name="Picture 24" descr=""/>
          <p:cNvPicPr/>
          <p:nvPr/>
        </p:nvPicPr>
        <p:blipFill>
          <a:blip r:embed="rId7"/>
          <a:stretch/>
        </p:blipFill>
        <p:spPr>
          <a:xfrm>
            <a:off x="456480" y="3811680"/>
            <a:ext cx="2963880" cy="290160"/>
          </a:xfrm>
          <a:prstGeom prst="rect">
            <a:avLst/>
          </a:prstGeom>
          <a:ln>
            <a:noFill/>
          </a:ln>
        </p:spPr>
      </p:pic>
      <p:pic>
        <p:nvPicPr>
          <p:cNvPr id="287" name="Picture 26" descr=""/>
          <p:cNvPicPr/>
          <p:nvPr/>
        </p:nvPicPr>
        <p:blipFill>
          <a:blip r:embed="rId8"/>
          <a:stretch/>
        </p:blipFill>
        <p:spPr>
          <a:xfrm>
            <a:off x="1722960" y="4207320"/>
            <a:ext cx="866880" cy="376200"/>
          </a:xfrm>
          <a:prstGeom prst="rect">
            <a:avLst/>
          </a:prstGeom>
          <a:ln>
            <a:noFill/>
          </a:ln>
        </p:spPr>
      </p:pic>
      <p:pic>
        <p:nvPicPr>
          <p:cNvPr id="288" name="Picture 29" descr=""/>
          <p:cNvPicPr/>
          <p:nvPr/>
        </p:nvPicPr>
        <p:blipFill>
          <a:blip r:embed="rId9"/>
          <a:stretch/>
        </p:blipFill>
        <p:spPr>
          <a:xfrm>
            <a:off x="456480" y="4647240"/>
            <a:ext cx="2148480" cy="292320"/>
          </a:xfrm>
          <a:prstGeom prst="rect">
            <a:avLst/>
          </a:prstGeom>
          <a:ln>
            <a:noFill/>
          </a:ln>
        </p:spPr>
      </p:pic>
      <p:pic>
        <p:nvPicPr>
          <p:cNvPr id="289" name="Picture 32" descr=""/>
          <p:cNvPicPr/>
          <p:nvPr/>
        </p:nvPicPr>
        <p:blipFill>
          <a:blip r:embed="rId10"/>
          <a:stretch/>
        </p:blipFill>
        <p:spPr>
          <a:xfrm>
            <a:off x="456480" y="4960440"/>
            <a:ext cx="6152400" cy="297000"/>
          </a:xfrm>
          <a:prstGeom prst="rect">
            <a:avLst/>
          </a:prstGeom>
          <a:ln>
            <a:noFill/>
          </a:ln>
        </p:spPr>
      </p:pic>
      <p:sp>
        <p:nvSpPr>
          <p:cNvPr id="290" name="TextShape 3"/>
          <p:cNvSpPr txBox="1"/>
          <p:nvPr/>
        </p:nvSpPr>
        <p:spPr>
          <a:xfrm>
            <a:off x="218160" y="5336280"/>
            <a:ext cx="11720520" cy="135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Note: The numbers of equations and variables matter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E.g. this system is "overdetermined"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We'll learn more about this later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Summary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Motivating examples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Methods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Divide and conquer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Scientific method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Setting up our environment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Python 3.6, Anaconda, Jupyter notebook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Math notation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Scientific notation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Summation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Linear equations and systems of equations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Motivating Examples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Math in Real Life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Mathematics in Nature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Honeycomb cells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Bees produce wax by consuming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some of the honey they’ve made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Wax production takes time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and energy (honey)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hexagonal cells leave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no unused space, and consume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the least amount of wax and energy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Snowflakes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All snowflakes are unique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but they are perfectly symmetrical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Each arm (unless damaged) is identical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This makes them strong enough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to stay together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6373080" y="972000"/>
            <a:ext cx="4431960" cy="2596680"/>
          </a:xfrm>
          <a:prstGeom prst="rect">
            <a:avLst/>
          </a:prstGeom>
          <a:ln>
            <a:noFill/>
          </a:ln>
        </p:spPr>
      </p:pic>
      <p:pic>
        <p:nvPicPr>
          <p:cNvPr id="186" name="Picture 11" descr=""/>
          <p:cNvPicPr/>
          <p:nvPr/>
        </p:nvPicPr>
        <p:blipFill>
          <a:blip r:embed="rId2"/>
          <a:stretch/>
        </p:blipFill>
        <p:spPr>
          <a:xfrm>
            <a:off x="7501320" y="3733200"/>
            <a:ext cx="3304080" cy="298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Mathematics in Nature (2)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Romanesco broccoli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Each little floret looks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exactly like the whole plant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This is called </a:t>
            </a:r>
            <a:r>
              <a:rPr b="0" lang="bg-BG" sz="2200" spc="-1" strike="noStrike">
                <a:solidFill>
                  <a:srgbClr val="2196f3"/>
                </a:solidFill>
                <a:latin typeface="Open Sans"/>
              </a:rPr>
              <a:t>a fractal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Seen from above, the florets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form a spiral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This is a Fibonacci spiral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Fibonacci spirals everywhere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Flowers, pinecones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Animal shells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Hurricanes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Galaxies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89" name="Picture 5" descr=""/>
          <p:cNvPicPr/>
          <p:nvPr/>
        </p:nvPicPr>
        <p:blipFill>
          <a:blip r:embed="rId1"/>
          <a:stretch/>
        </p:blipFill>
        <p:spPr>
          <a:xfrm>
            <a:off x="5793840" y="835560"/>
            <a:ext cx="4991040" cy="2807280"/>
          </a:xfrm>
          <a:prstGeom prst="rect">
            <a:avLst/>
          </a:prstGeom>
          <a:ln>
            <a:noFill/>
          </a:ln>
        </p:spPr>
      </p:pic>
      <p:pic>
        <p:nvPicPr>
          <p:cNvPr id="190" name="Picture 7" descr=""/>
          <p:cNvPicPr/>
          <p:nvPr/>
        </p:nvPicPr>
        <p:blipFill>
          <a:blip r:embed="rId2"/>
          <a:stretch/>
        </p:blipFill>
        <p:spPr>
          <a:xfrm>
            <a:off x="6608520" y="3831480"/>
            <a:ext cx="4176360" cy="27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Mathematics in Music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218160" y="852120"/>
            <a:ext cx="11720520" cy="58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Sound is a combination of waves</a:t>
            </a:r>
            <a:br/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travelling through the air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Each sound wave has a frequency (pitch)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Every note is associated with a certain frequency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E.g. </a:t>
            </a:r>
            <a:r>
              <a:rPr b="0" lang="bg-BG" sz="22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A4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produces 440 oscillations every second ()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Some combinations of tones sound pleasant,</a:t>
            </a:r>
            <a:br/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others sound harsh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Our ears like simple frequency ratios, e.g.  is better than 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All "good sounding" combinations of tones have simple ratios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Example: "A major" chord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A4: , C#5: , E5: 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2"/>
          <a:stretch/>
        </p:blipFill>
        <p:spPr>
          <a:xfrm>
            <a:off x="8334000" y="741960"/>
            <a:ext cx="219024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324160" y="1709640"/>
            <a:ext cx="951192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bg-BG" sz="6000" spc="-1" strike="noStrike">
                <a:solidFill>
                  <a:srgbClr val="2196f3"/>
                </a:solidFill>
                <a:latin typeface="Montserrat Medium"/>
              </a:rPr>
              <a:t>Methods</a:t>
            </a:r>
            <a:endParaRPr b="0" lang="bg-BG" sz="6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2324160" y="4589640"/>
            <a:ext cx="951192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bg-BG" sz="4000" spc="-1" strike="noStrike">
                <a:solidFill>
                  <a:srgbClr val="4d4d4d"/>
                </a:solidFill>
                <a:latin typeface="Montserrat Medium"/>
                <a:ea typeface="Open Sans"/>
              </a:rPr>
              <a:t>How not to get lost</a:t>
            </a:r>
            <a:endParaRPr b="0" lang="bg-BG" sz="40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Divide and conquer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218160" y="852120"/>
            <a:ext cx="11720520" cy="587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Useful for any kind of problem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Especially in algorithms and debugging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… 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also when invading countries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Assumption: Complicated things are a combination of</a:t>
            </a:r>
            <a:br/>
            <a:r>
              <a:rPr b="0" lang="bg-BG" sz="3000" spc="-1" strike="noStrike">
                <a:solidFill>
                  <a:srgbClr val="4d4d4d"/>
                </a:solidFill>
                <a:latin typeface="Open Sans"/>
              </a:rPr>
              <a:t>many, very simple things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Algorithms: </a:t>
            </a: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1"/>
              </a:rPr>
              <a:t>Merge sort</a:t>
            </a: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, </a:t>
            </a: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2"/>
              </a:rPr>
              <a:t>Discrete Fourier </a:t>
            </a:r>
            <a:r>
              <a:rPr b="0" lang="bg-BG" sz="2600" spc="-1" strike="noStrike" u="sng">
                <a:solidFill>
                  <a:srgbClr val="002d89"/>
                </a:solidFill>
                <a:uFillTx/>
                <a:latin typeface="Open Sans"/>
                <a:hlinkClick r:id="rId3"/>
              </a:rPr>
              <a:t>transform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Software architecture: 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"I want to build an ecommerce system"</a:t>
            </a:r>
            <a:br/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 want shop owners to add new products</a:t>
            </a:r>
            <a:br/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 want to store products in the DB  … </a:t>
            </a:r>
            <a:br/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</a:t>
            </a:r>
            <a:r>
              <a:rPr b="0" lang="bg-BG" sz="2200" spc="-1" strike="noStrike">
                <a:solidFill>
                  <a:srgbClr val="4d4d4d"/>
                </a:solidFill>
                <a:latin typeface="Consolas"/>
              </a:rPr>
              <a:t>def save_product(name, price)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4d4d4d"/>
                </a:solidFill>
                <a:latin typeface="Open Sans"/>
              </a:rPr>
              <a:t>Debugging</a:t>
            </a:r>
            <a:endParaRPr b="0" lang="bg-BG" sz="2600" spc="-1" strike="noStrike">
              <a:solidFill>
                <a:srgbClr val="4d4d4d"/>
              </a:solidFill>
              <a:latin typeface="Open San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4d4d4d"/>
              </a:buClr>
              <a:buFont typeface="Wingdings" charset="2"/>
              <a:buChar char=""/>
            </a:pP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The bug is somewhere in my code  …</a:t>
            </a:r>
            <a:br/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 the bug is </a:t>
            </a:r>
            <a:r>
              <a:rPr b="0" lang="bg-BG" sz="2200" spc="-1" strike="noStrike">
                <a:solidFill>
                  <a:srgbClr val="4d4d4d"/>
                </a:solidFill>
                <a:latin typeface="Consolas"/>
              </a:rPr>
              <a:t>"&gt;="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instead of </a:t>
            </a:r>
            <a:r>
              <a:rPr b="0" lang="bg-BG" sz="2200" spc="-1" strike="noStrike">
                <a:solidFill>
                  <a:srgbClr val="4d4d4d"/>
                </a:solidFill>
                <a:latin typeface="Consolas"/>
              </a:rPr>
              <a:t>"&gt;"</a:t>
            </a:r>
            <a:r>
              <a:rPr b="0" lang="bg-BG" sz="2200" spc="-1" strike="noStrike">
                <a:solidFill>
                  <a:srgbClr val="4d4d4d"/>
                </a:solidFill>
                <a:latin typeface="Open Sans"/>
              </a:rPr>
              <a:t> on line 45 in </a:t>
            </a:r>
            <a:r>
              <a:rPr b="0" lang="bg-BG" sz="2200" spc="-1" strike="noStrike">
                <a:solidFill>
                  <a:srgbClr val="4d4d4d"/>
                </a:solidFill>
                <a:latin typeface="Consolas"/>
              </a:rPr>
              <a:t>user.py</a:t>
            </a:r>
            <a:endParaRPr b="0" lang="bg-BG" sz="2200" spc="-1" strike="noStrike">
              <a:solidFill>
                <a:srgbClr val="4d4d4d"/>
              </a:solidFill>
              <a:latin typeface="Open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18160" y="0"/>
            <a:ext cx="11720520" cy="83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bg-BG" sz="4000" spc="-1" strike="noStrike">
                <a:solidFill>
                  <a:srgbClr val="2196f3"/>
                </a:solidFill>
                <a:latin typeface="Montserrat Medium"/>
              </a:rPr>
              <a:t>The Scientific Method Steps</a:t>
            </a:r>
            <a:endParaRPr b="0" lang="bg-BG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18160" y="852120"/>
            <a:ext cx="11720520" cy="5874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bg-BG" sz="3000" spc="-1" strike="noStrike">
                <a:latin typeface="Open Sans"/>
              </a:rPr>
              <a:t> </a:t>
            </a:r>
            <a:endParaRPr b="0" lang="bg-BG" sz="3000" spc="-1" strike="noStrike">
              <a:solidFill>
                <a:srgbClr val="4d4d4d"/>
              </a:solidFill>
              <a:latin typeface="Open Sans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2"/>
          <a:stretch/>
        </p:blipFill>
        <p:spPr>
          <a:xfrm>
            <a:off x="6824880" y="901440"/>
            <a:ext cx="4419360" cy="57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Application>LibreOffice/6.0.3.2$Linux_X86_64 LibreOffice_project/00m0$Build-2</Application>
  <Words>885</Words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2017-09-11T12:40:37Z</dcterms:created>
  <dc:creator>Yordan Darakchiev</dc:creator>
  <dc:description/>
  <dc:language>en-US</dc:language>
  <cp:lastModifiedBy/>
  <dcterms:modified xsi:type="dcterms:W3CDTF">2018-05-06T18:51:12Z</dcterms:modified>
  <cp:revision>123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