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320" y="-7560"/>
            <a:ext cx="12191040" cy="6879960"/>
            <a:chOff x="4320" y="-7560"/>
            <a:chExt cx="12191040" cy="6879960"/>
          </a:xfrm>
        </p:grpSpPr>
        <p:sp>
          <p:nvSpPr>
            <p:cNvPr id="1" name="CustomShape 2"/>
            <p:cNvSpPr/>
            <p:nvPr/>
          </p:nvSpPr>
          <p:spPr>
            <a:xfrm>
              <a:off x="1803240" y="-7560"/>
              <a:ext cx="10392120" cy="6879600"/>
            </a:xfrm>
            <a:custGeom>
              <a:avLst/>
              <a:gdLst/>
              <a:ahLst/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943280" y="-7560"/>
              <a:ext cx="9842040" cy="6879600"/>
            </a:xfrm>
            <a:custGeom>
              <a:avLst/>
              <a:gdLst/>
              <a:ahLst/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rot="10800000">
              <a:off x="4320" y="-7200"/>
              <a:ext cx="1938960" cy="6879600"/>
            </a:xfrm>
            <a:custGeom>
              <a:avLst/>
              <a:gdLst/>
              <a:ahLst/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419760" y="-7200"/>
              <a:ext cx="1523520" cy="6879600"/>
            </a:xfrm>
            <a:custGeom>
              <a:avLst/>
              <a:gdLst/>
              <a:ahLst/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822960" y="137160"/>
            <a:ext cx="9687960" cy="198864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bg-BG" sz="5200" spc="-1" strike="noStrike">
                <a:solidFill>
                  <a:srgbClr val="2196f3"/>
                </a:solidFill>
                <a:latin typeface="Montserrat Medium"/>
              </a:rPr>
              <a:t>Presentation Title</a:t>
            </a:r>
            <a:endParaRPr b="0" lang="bg-BG" sz="5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803240" y="5339520"/>
            <a:ext cx="4281120" cy="4892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3200" spc="-1" strike="noStrike">
                <a:solidFill>
                  <a:srgbClr val="4d4d4d"/>
                </a:solidFill>
                <a:latin typeface="Open Sans"/>
                <a:ea typeface="Open Sans"/>
              </a:rPr>
              <a:t>Name</a:t>
            </a:r>
            <a:endParaRPr b="0" lang="bg-BG" sz="32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1803240" y="5829480"/>
            <a:ext cx="4281120" cy="3679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2400" spc="-1" strike="noStrike">
                <a:solidFill>
                  <a:srgbClr val="a6a6a6"/>
                </a:solidFill>
                <a:latin typeface="Open Sans"/>
                <a:ea typeface="Lato"/>
              </a:rPr>
              <a:t>Position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1803240" y="6221160"/>
            <a:ext cx="4281120" cy="4460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2400" spc="-1" strike="noStrike">
                <a:solidFill>
                  <a:srgbClr val="2196f3"/>
                </a:solidFill>
                <a:latin typeface="Open Sans"/>
                <a:ea typeface="Lato"/>
              </a:rPr>
              <a:t>Email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8055720" y="4202280"/>
            <a:ext cx="2466720" cy="24649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Click to edit the outline text format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Second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Third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Fourth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Fifth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Sixth Outline </a:t>
            </a: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Seventh </a:t>
            </a: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-6480" y="0"/>
            <a:ext cx="12191760" cy="6857640"/>
            <a:chOff x="-6480" y="0"/>
            <a:chExt cx="12191760" cy="6857640"/>
          </a:xfrm>
        </p:grpSpPr>
        <p:sp>
          <p:nvSpPr>
            <p:cNvPr id="47" name="CustomShape 2"/>
            <p:cNvSpPr/>
            <p:nvPr/>
          </p:nvSpPr>
          <p:spPr>
            <a:xfrm>
              <a:off x="-6480" y="0"/>
              <a:ext cx="12191760" cy="6857640"/>
            </a:xfrm>
            <a:custGeom>
              <a:avLst/>
              <a:gdLst/>
              <a:ah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3"/>
            <p:cNvSpPr/>
            <p:nvPr/>
          </p:nvSpPr>
          <p:spPr>
            <a:xfrm>
              <a:off x="0" y="0"/>
              <a:ext cx="11969280" cy="6857640"/>
            </a:xfrm>
            <a:custGeom>
              <a:avLst/>
              <a:gdLst/>
              <a:ahLst/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218160" y="0"/>
            <a:ext cx="11720520" cy="8308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Slide Title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218160" y="852120"/>
            <a:ext cx="11720520" cy="586908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Edit Master text styles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Second level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Third level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Fourth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1600" spc="-1" strike="noStrike">
                <a:solidFill>
                  <a:srgbClr val="4d4d4d"/>
                </a:solidFill>
                <a:latin typeface="Open Sans"/>
              </a:rPr>
              <a:t>Fifth level</a:t>
            </a:r>
            <a:endParaRPr b="0" lang="bg-BG" sz="16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1443680" y="6424560"/>
            <a:ext cx="42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22C4A1-D9AB-4931-9B09-913E80272E2B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573120" y="360"/>
            <a:ext cx="11619000" cy="6857640"/>
            <a:chOff x="573120" y="360"/>
            <a:chExt cx="11619000" cy="6857640"/>
          </a:xfrm>
        </p:grpSpPr>
        <p:sp>
          <p:nvSpPr>
            <p:cNvPr id="89" name="CustomShape 2"/>
            <p:cNvSpPr/>
            <p:nvPr/>
          </p:nvSpPr>
          <p:spPr>
            <a:xfrm rot="10800000">
              <a:off x="573120" y="360"/>
              <a:ext cx="11619000" cy="6857640"/>
            </a:xfrm>
            <a:custGeom>
              <a:avLst/>
              <a:gdLst/>
              <a:ahLst/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3"/>
            <p:cNvSpPr/>
            <p:nvPr/>
          </p:nvSpPr>
          <p:spPr>
            <a:xfrm rot="10800000">
              <a:off x="988560" y="360"/>
              <a:ext cx="11203560" cy="6857640"/>
            </a:xfrm>
            <a:custGeom>
              <a:avLst/>
              <a:gdLst/>
              <a:ahLst/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1930320" y="1709640"/>
            <a:ext cx="990576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Section Title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2324160" y="4589640"/>
            <a:ext cx="9511920" cy="1499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Section Description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0" y="4320"/>
            <a:ext cx="12195720" cy="6853320"/>
            <a:chOff x="0" y="4320"/>
            <a:chExt cx="12195720" cy="6853320"/>
          </a:xfrm>
        </p:grpSpPr>
        <p:sp>
          <p:nvSpPr>
            <p:cNvPr id="130" name="CustomShape 2"/>
            <p:cNvSpPr/>
            <p:nvPr/>
          </p:nvSpPr>
          <p:spPr>
            <a:xfrm rot="16200000">
              <a:off x="3385440" y="-3376800"/>
              <a:ext cx="5428800" cy="12191760"/>
            </a:xfrm>
            <a:custGeom>
              <a:avLst/>
              <a:gdLst/>
              <a:ahLst/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3"/>
            <p:cNvSpPr/>
            <p:nvPr/>
          </p:nvSpPr>
          <p:spPr>
            <a:xfrm rot="5400000">
              <a:off x="3381840" y="-1952640"/>
              <a:ext cx="5428800" cy="12191760"/>
            </a:xfrm>
            <a:custGeom>
              <a:avLst/>
              <a:gdLst/>
              <a:ahLst/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4"/>
            <p:cNvSpPr/>
            <p:nvPr/>
          </p:nvSpPr>
          <p:spPr>
            <a:xfrm rot="5400000">
              <a:off x="3328200" y="-2237040"/>
              <a:ext cx="5536080" cy="12191760"/>
            </a:xfrm>
            <a:custGeom>
              <a:avLst/>
              <a:gdLst/>
              <a:ahLst/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5"/>
            <p:cNvSpPr/>
            <p:nvPr/>
          </p:nvSpPr>
          <p:spPr>
            <a:xfrm rot="16200000">
              <a:off x="5667480" y="-5433120"/>
              <a:ext cx="856800" cy="12191760"/>
            </a:xfrm>
            <a:custGeom>
              <a:avLst/>
              <a:gdLst/>
              <a:ahLst/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4" name="CustomShape 6"/>
          <p:cNvSpPr/>
          <p:nvPr/>
        </p:nvSpPr>
        <p:spPr>
          <a:xfrm rot="21411600">
            <a:off x="-360" y="2663640"/>
            <a:ext cx="121917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2196f3"/>
                </a:solidFill>
                <a:latin typeface="Montserrat Medium"/>
              </a:rPr>
              <a:t>Questions?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bg-BG" sz="1800" spc="-1" strike="noStrike">
                <a:solidFill>
                  <a:srgbClr val="000000"/>
                </a:solidFill>
                <a:latin typeface="Open Sans"/>
              </a:rPr>
              <a:t>Click to edit the title text format</a:t>
            </a:r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4d4d4d"/>
                </a:solidFill>
                <a:latin typeface="Open Sans"/>
              </a:rPr>
              <a:t>Click to edit the outline text format</a:t>
            </a:r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Second Outline Level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Third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Fourth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Fifth Outline Level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Sixth Outline Level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Seventh Outline Level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mathsisfun.com/sets/injective-surjective-bijective.html" TargetMode="Externa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Functional_programming" TargetMode="Externa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pp2.sli.do/event/beitjbrn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mathworld.wolfram.com/EulerFormula.html" TargetMode="External"/><Relationship Id="rId2" Type="http://schemas.openxmlformats.org/officeDocument/2006/relationships/hyperlink" Target="https://betterexplained.com/articles/understanding-why-complex-multiplication-works/" TargetMode="Externa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sites.math.washington.edu/~morrow/336_12/papers/juan.pdf" TargetMode="Externa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22960" y="137160"/>
            <a:ext cx="9687960" cy="198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90000"/>
              </a:lnSpc>
            </a:pPr>
            <a:r>
              <a:rPr b="0" lang="bg-BG" sz="5200" spc="-1" strike="noStrike">
                <a:solidFill>
                  <a:srgbClr val="2196f3"/>
                </a:solidFill>
                <a:latin typeface="Montserrat Medium"/>
              </a:rPr>
              <a:t>Basic Algebra</a:t>
            </a:r>
            <a:endParaRPr b="0" lang="bg-BG" sz="5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097280" y="2153520"/>
            <a:ext cx="9413640" cy="1389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2196f3"/>
                </a:solidFill>
                <a:latin typeface="Montserrat Medium"/>
                <a:ea typeface="Lato"/>
              </a:rPr>
              <a:t>Functions, polynomials, </a:t>
            </a:r>
            <a:br/>
            <a:r>
              <a:rPr b="0" lang="en-US" sz="3200" spc="-1" strike="noStrike">
                <a:solidFill>
                  <a:srgbClr val="2196f3"/>
                </a:solidFill>
                <a:latin typeface="Montserrat Medium"/>
                <a:ea typeface="Lato"/>
              </a:rPr>
              <a:t>coordinate systems, complex numbers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1803240" y="5339520"/>
            <a:ext cx="4281120" cy="489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3200" spc="-1" strike="noStrike">
                <a:solidFill>
                  <a:srgbClr val="4d4d4d"/>
                </a:solidFill>
                <a:latin typeface="Open Sans"/>
                <a:ea typeface="Open Sans"/>
              </a:rPr>
              <a:t>Yordan Darakchiev</a:t>
            </a:r>
            <a:endParaRPr b="0" lang="bg-BG" sz="32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1803240" y="5829480"/>
            <a:ext cx="4281120" cy="367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2400" spc="-1" strike="noStrike">
                <a:solidFill>
                  <a:srgbClr val="a6a6a6"/>
                </a:solidFill>
                <a:latin typeface="Open Sans"/>
                <a:ea typeface="Lato"/>
              </a:rPr>
              <a:t>Technical Trainer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1803240" y="6221160"/>
            <a:ext cx="4281120" cy="44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2400" spc="-1" strike="noStrike">
                <a:solidFill>
                  <a:srgbClr val="2196f3"/>
                </a:solidFill>
                <a:latin typeface="Open Sans"/>
                <a:ea typeface="Lato"/>
              </a:rPr>
              <a:t>iordan93@gmail.com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178" name="Picture Placeholder 5" descr=""/>
          <p:cNvPicPr/>
          <p:nvPr/>
        </p:nvPicPr>
        <p:blipFill>
          <a:blip r:embed="rId1"/>
          <a:srcRect l="0" t="30" r="0" b="30"/>
          <a:stretch/>
        </p:blipFill>
        <p:spPr>
          <a:xfrm>
            <a:off x="8055720" y="4202280"/>
            <a:ext cx="2466720" cy="246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Functions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Mappings from one thing to another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Function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4d4d4d"/>
                </a:solidFill>
                <a:latin typeface="Open Sans"/>
              </a:rPr>
              <a:t>A </a:t>
            </a:r>
            <a:r>
              <a:rPr b="0" lang="bg-BG" sz="2800" spc="-1" strike="noStrike">
                <a:solidFill>
                  <a:srgbClr val="2196f3"/>
                </a:solidFill>
                <a:latin typeface="Open Sans"/>
              </a:rPr>
              <a:t>relation</a:t>
            </a:r>
            <a:r>
              <a:rPr b="0" lang="bg-BG" sz="2800" spc="-1" strike="noStrike">
                <a:solidFill>
                  <a:srgbClr val="4d4d4d"/>
                </a:solidFill>
                <a:latin typeface="Open Sans"/>
              </a:rPr>
              <a:t> between </a:t>
            </a:r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 set of inputs     (</a:t>
            </a:r>
            <a:r>
              <a:rPr b="1" lang="bg-BG" sz="2400" spc="-1" strike="noStrike">
                <a:solidFill>
                  <a:srgbClr val="2196f3"/>
                </a:solidFill>
                <a:latin typeface="Open Sans"/>
              </a:rPr>
              <a:t>domain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)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… 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and a set of outputs     (</a:t>
            </a:r>
            <a:r>
              <a:rPr b="1" lang="bg-BG" sz="2400" spc="-1" strike="noStrike">
                <a:solidFill>
                  <a:srgbClr val="2196f3"/>
                </a:solidFill>
                <a:latin typeface="Open Sans"/>
              </a:rPr>
              <a:t>codomain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)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400" spc="-1" strike="noStrike">
                <a:solidFill>
                  <a:srgbClr val="4d4d4d"/>
                </a:solidFill>
                <a:latin typeface="Open Sans"/>
              </a:rPr>
              <a:t>One input produces exactly one output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The inputs don’t need to be numbers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Functions don’t know how to compute the output, they’re just mappings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In programming, we’re writing procedures</a:t>
            </a: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	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4d4d4d"/>
                </a:solidFill>
                <a:latin typeface="Open Sans"/>
              </a:rPr>
              <a:t>Math notation:</a:t>
            </a:r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Commonly abbreviated as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4d4d4d"/>
                </a:solidFill>
                <a:latin typeface="Open Sans"/>
              </a:rPr>
              <a:t>Some more definitions</a:t>
            </a:r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2196f3"/>
              </a:buClr>
              <a:buFont typeface="Wingdings" charset="2"/>
              <a:buChar char=""/>
            </a:pPr>
            <a:r>
              <a:rPr b="1" lang="bg-BG" sz="2400" spc="-1" strike="noStrike">
                <a:solidFill>
                  <a:srgbClr val="2196f3"/>
                </a:solidFill>
                <a:latin typeface="Open Sans"/>
              </a:rPr>
              <a:t>Injective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 (one-to-one): unique inputs =&gt; unique outputs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2196f3"/>
              </a:buClr>
              <a:buFont typeface="Wingdings" charset="2"/>
              <a:buChar char=""/>
            </a:pPr>
            <a:r>
              <a:rPr b="1" lang="bg-BG" sz="2400" spc="-1" strike="noStrike">
                <a:solidFill>
                  <a:srgbClr val="2196f3"/>
                </a:solidFill>
                <a:latin typeface="Open Sans"/>
              </a:rPr>
              <a:t>Surjective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 (onto): every element in the codomain is mapped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2196f3"/>
              </a:buClr>
              <a:buFont typeface="Wingdings" charset="2"/>
              <a:buChar char=""/>
            </a:pPr>
            <a:r>
              <a:rPr b="1" lang="bg-BG" sz="2400" spc="-1" strike="noStrike">
                <a:solidFill>
                  <a:srgbClr val="2196f3"/>
                </a:solidFill>
                <a:latin typeface="Open Sans"/>
              </a:rPr>
              <a:t>Bijective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 (one-to-one correspondence): injective and surjective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Here is </a:t>
            </a:r>
            <a:r>
              <a:rPr b="0" lang="bg-BG" sz="24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a graphical view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09" name="Picture 1" descr=""/>
          <p:cNvPicPr/>
          <p:nvPr/>
        </p:nvPicPr>
        <p:blipFill>
          <a:blip r:embed="rId2"/>
          <a:stretch/>
        </p:blipFill>
        <p:spPr>
          <a:xfrm>
            <a:off x="3155040" y="3720240"/>
            <a:ext cx="1397160" cy="275760"/>
          </a:xfrm>
          <a:prstGeom prst="rect">
            <a:avLst/>
          </a:prstGeom>
          <a:ln>
            <a:noFill/>
          </a:ln>
        </p:spPr>
      </p:pic>
      <p:pic>
        <p:nvPicPr>
          <p:cNvPr id="210" name="Picture 5" descr=""/>
          <p:cNvPicPr/>
          <p:nvPr/>
        </p:nvPicPr>
        <p:blipFill>
          <a:blip r:embed="rId3"/>
          <a:stretch/>
        </p:blipFill>
        <p:spPr>
          <a:xfrm>
            <a:off x="3138480" y="1382400"/>
            <a:ext cx="229320" cy="189000"/>
          </a:xfrm>
          <a:prstGeom prst="rect">
            <a:avLst/>
          </a:prstGeom>
          <a:ln>
            <a:noFill/>
          </a:ln>
        </p:spPr>
      </p:pic>
      <p:pic>
        <p:nvPicPr>
          <p:cNvPr id="211" name="Picture 7" descr=""/>
          <p:cNvPicPr/>
          <p:nvPr/>
        </p:nvPicPr>
        <p:blipFill>
          <a:blip r:embed="rId4"/>
          <a:stretch/>
        </p:blipFill>
        <p:spPr>
          <a:xfrm>
            <a:off x="4287960" y="1779480"/>
            <a:ext cx="205560" cy="190800"/>
          </a:xfrm>
          <a:prstGeom prst="rect">
            <a:avLst/>
          </a:prstGeom>
          <a:ln>
            <a:noFill/>
          </a:ln>
        </p:spPr>
      </p:pic>
      <p:pic>
        <p:nvPicPr>
          <p:cNvPr id="212" name="Picture 9" descr=""/>
          <p:cNvPicPr/>
          <p:nvPr/>
        </p:nvPicPr>
        <p:blipFill>
          <a:blip r:embed="rId5"/>
          <a:stretch/>
        </p:blipFill>
        <p:spPr>
          <a:xfrm>
            <a:off x="4836960" y="4122360"/>
            <a:ext cx="1117440" cy="30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Function Composition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Also called </a:t>
            </a:r>
            <a:r>
              <a:rPr b="0" lang="bg-BG" sz="2400" spc="-1" strike="noStrike">
                <a:solidFill>
                  <a:srgbClr val="2196f3"/>
                </a:solidFill>
                <a:latin typeface="Open Sans"/>
              </a:rPr>
              <a:t>pipelining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 in most languages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Takes two functions and applies them in order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000" spc="-1" strike="noStrike">
                <a:solidFill>
                  <a:srgbClr val="4d4d4d"/>
                </a:solidFill>
                <a:latin typeface="Open Sans"/>
              </a:rPr>
              <a:t>Innermost to outermost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Math notation: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Can be generalized to more functions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Note that the order matters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This kind of notation can be confusing sometimes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 </a:t>
            </a: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is only a placeholder for the input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We’ve used the same letter  for different inputs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Tip: When working with complicated functions, be very careful what the inputs</a:t>
            </a:r>
            <a:br/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and outputs are, and how variables depend on other variables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Functions and composition are the basis of </a:t>
            </a:r>
            <a:r>
              <a:rPr b="0" lang="bg-BG" sz="24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functional programming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15" name="Picture 6" descr=""/>
          <p:cNvPicPr/>
          <p:nvPr/>
        </p:nvPicPr>
        <p:blipFill>
          <a:blip r:embed="rId2"/>
          <a:stretch/>
        </p:blipFill>
        <p:spPr>
          <a:xfrm>
            <a:off x="2883600" y="2060640"/>
            <a:ext cx="1802160" cy="277920"/>
          </a:xfrm>
          <a:prstGeom prst="rect">
            <a:avLst/>
          </a:prstGeom>
          <a:ln>
            <a:noFill/>
          </a:ln>
        </p:spPr>
      </p:pic>
      <p:pic>
        <p:nvPicPr>
          <p:cNvPr id="216" name="Picture 8" descr=""/>
          <p:cNvPicPr/>
          <p:nvPr/>
        </p:nvPicPr>
        <p:blipFill>
          <a:blip r:embed="rId3"/>
          <a:stretch/>
        </p:blipFill>
        <p:spPr>
          <a:xfrm>
            <a:off x="7539480" y="0"/>
            <a:ext cx="3214800" cy="3877200"/>
          </a:xfrm>
          <a:prstGeom prst="rect">
            <a:avLst/>
          </a:prstGeom>
          <a:ln>
            <a:noFill/>
          </a:ln>
        </p:spPr>
      </p:pic>
      <p:pic>
        <p:nvPicPr>
          <p:cNvPr id="217" name="Picture 15" descr=""/>
          <p:cNvPicPr/>
          <p:nvPr/>
        </p:nvPicPr>
        <p:blipFill>
          <a:blip r:embed="rId4"/>
          <a:stretch/>
        </p:blipFill>
        <p:spPr>
          <a:xfrm>
            <a:off x="691920" y="3110760"/>
            <a:ext cx="3043440" cy="316440"/>
          </a:xfrm>
          <a:prstGeom prst="rect">
            <a:avLst/>
          </a:prstGeom>
          <a:ln>
            <a:noFill/>
          </a:ln>
        </p:spPr>
      </p:pic>
      <p:pic>
        <p:nvPicPr>
          <p:cNvPr id="218" name="Picture 16" descr=""/>
          <p:cNvPicPr/>
          <p:nvPr/>
        </p:nvPicPr>
        <p:blipFill>
          <a:blip r:embed="rId5"/>
          <a:stretch/>
        </p:blipFill>
        <p:spPr>
          <a:xfrm>
            <a:off x="683640" y="3489840"/>
            <a:ext cx="4718880" cy="316440"/>
          </a:xfrm>
          <a:prstGeom prst="rect">
            <a:avLst/>
          </a:prstGeom>
          <a:ln>
            <a:noFill/>
          </a:ln>
        </p:spPr>
      </p:pic>
      <p:pic>
        <p:nvPicPr>
          <p:cNvPr id="219" name="Picture 18" descr=""/>
          <p:cNvPicPr/>
          <p:nvPr/>
        </p:nvPicPr>
        <p:blipFill>
          <a:blip r:embed="rId6"/>
          <a:stretch/>
        </p:blipFill>
        <p:spPr>
          <a:xfrm>
            <a:off x="683640" y="3881880"/>
            <a:ext cx="5394600" cy="31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Function Graphs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One very intuitive way to get to know functions is to plot them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We already did that in the last exercise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Generate values in the domain (independent variable)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For each value compute the output (dependent variable)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Create a graph; plot all computed points and connect them with tiny straight lines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400" spc="-1" strike="noStrike">
                <a:solidFill>
                  <a:srgbClr val="4d4d4d"/>
                </a:solidFill>
                <a:latin typeface="Consolas"/>
              </a:rPr>
              <a:t>lambda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 in Python is a short syntax for a function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We can define it outside as well (it’s just shorter and simpler to use it inline)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575280" y="3451680"/>
            <a:ext cx="10114560" cy="283464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import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numpy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as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np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import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matplotlib.pyplot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as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plt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def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plot_function(f, x_min = -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x_max =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n_values =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2000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x = np.linspace(x_min, x_max, n_values)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y = f(x)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plt.plot(x, y)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plt.show()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plot_function(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lambda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x: np.sin(x))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Graphing a Circle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Let’s try to graph the unit circle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Equation: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This cannot be represented as one function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We have multiple values of    , e. g.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We can try two functions (see graph)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But we want to represent the circle as one object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25" name="Picture 1" descr=""/>
          <p:cNvPicPr/>
          <p:nvPr/>
        </p:nvPicPr>
        <p:blipFill>
          <a:blip r:embed="rId1"/>
          <a:srcRect l="20371" t="-379" r="19252" b="379"/>
          <a:stretch/>
        </p:blipFill>
        <p:spPr>
          <a:xfrm>
            <a:off x="7560000" y="316440"/>
            <a:ext cx="3188160" cy="2226960"/>
          </a:xfrm>
          <a:prstGeom prst="rect">
            <a:avLst/>
          </a:prstGeom>
          <a:ln>
            <a:noFill/>
          </a:ln>
        </p:spPr>
      </p:pic>
      <p:pic>
        <p:nvPicPr>
          <p:cNvPr id="226" name="Picture 2" descr=""/>
          <p:cNvPicPr/>
          <p:nvPr/>
        </p:nvPicPr>
        <p:blipFill>
          <a:blip r:embed="rId2"/>
          <a:stretch/>
        </p:blipFill>
        <p:spPr>
          <a:xfrm>
            <a:off x="2265840" y="1243080"/>
            <a:ext cx="1251000" cy="272520"/>
          </a:xfrm>
          <a:prstGeom prst="rect">
            <a:avLst/>
          </a:prstGeom>
          <a:ln>
            <a:noFill/>
          </a:ln>
        </p:spPr>
      </p:pic>
      <p:pic>
        <p:nvPicPr>
          <p:cNvPr id="227" name="Picture 5" descr=""/>
          <p:cNvPicPr/>
          <p:nvPr/>
        </p:nvPicPr>
        <p:blipFill>
          <a:blip r:embed="rId3"/>
          <a:stretch/>
        </p:blipFill>
        <p:spPr>
          <a:xfrm>
            <a:off x="4280040" y="2127240"/>
            <a:ext cx="117000" cy="163080"/>
          </a:xfrm>
          <a:prstGeom prst="rect">
            <a:avLst/>
          </a:prstGeom>
          <a:ln>
            <a:noFill/>
          </a:ln>
        </p:spPr>
      </p:pic>
      <p:pic>
        <p:nvPicPr>
          <p:cNvPr id="228" name="Picture 9" descr=""/>
          <p:cNvPicPr/>
          <p:nvPr/>
        </p:nvPicPr>
        <p:blipFill>
          <a:blip r:embed="rId4"/>
          <a:stretch/>
        </p:blipFill>
        <p:spPr>
          <a:xfrm>
            <a:off x="5172480" y="2094840"/>
            <a:ext cx="2383560" cy="254160"/>
          </a:xfrm>
          <a:prstGeom prst="rect">
            <a:avLst/>
          </a:prstGeom>
          <a:ln>
            <a:noFill/>
          </a:ln>
        </p:spPr>
      </p:pic>
      <p:sp>
        <p:nvSpPr>
          <p:cNvPr id="229" name="CustomShape 3"/>
          <p:cNvSpPr/>
          <p:nvPr/>
        </p:nvSpPr>
        <p:spPr>
          <a:xfrm>
            <a:off x="575280" y="3451680"/>
            <a:ext cx="10114560" cy="283464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def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plot_function(f, x_min = -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x_max =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n_values =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2000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plt.gca().set_aspect(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</a:rPr>
              <a:t>"equal"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x = np.linspace(x_min, x_max, n_values)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y = f(x)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plt.plot(x, y)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plot_function(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lambda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x: np.sqrt(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- x**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), -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plot_function(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lambda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x: -np.sqrt(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- x**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), -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plt.show()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0" name="Picture 11" descr=""/>
          <p:cNvPicPr/>
          <p:nvPr/>
        </p:nvPicPr>
        <p:blipFill>
          <a:blip r:embed="rId5"/>
          <a:stretch/>
        </p:blipFill>
        <p:spPr>
          <a:xfrm>
            <a:off x="8254440" y="3951360"/>
            <a:ext cx="2872080" cy="274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Graphing a Circle (2)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bg-BG" sz="3000" spc="-1" strike="noStrike">
                <a:latin typeface="Open Sans"/>
              </a:rPr>
              <a:t> 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33" name="Picture 6" descr=""/>
          <p:cNvPicPr/>
          <p:nvPr/>
        </p:nvPicPr>
        <p:blipFill>
          <a:blip r:embed="rId2"/>
          <a:stretch/>
        </p:blipFill>
        <p:spPr>
          <a:xfrm>
            <a:off x="8381880" y="1475280"/>
            <a:ext cx="2485440" cy="2465640"/>
          </a:xfrm>
          <a:prstGeom prst="rect">
            <a:avLst/>
          </a:prstGeom>
          <a:ln>
            <a:noFill/>
          </a:ln>
        </p:spPr>
      </p:pic>
      <p:pic>
        <p:nvPicPr>
          <p:cNvPr id="234" name="Picture 10" descr=""/>
          <p:cNvPicPr/>
          <p:nvPr/>
        </p:nvPicPr>
        <p:blipFill>
          <a:blip r:embed="rId3"/>
          <a:stretch/>
        </p:blipFill>
        <p:spPr>
          <a:xfrm>
            <a:off x="1046520" y="3230640"/>
            <a:ext cx="1376280" cy="299880"/>
          </a:xfrm>
          <a:prstGeom prst="rect">
            <a:avLst/>
          </a:prstGeom>
          <a:ln>
            <a:noFill/>
          </a:ln>
        </p:spPr>
      </p:pic>
      <p:pic>
        <p:nvPicPr>
          <p:cNvPr id="235" name="Picture 12" descr=""/>
          <p:cNvPicPr/>
          <p:nvPr/>
        </p:nvPicPr>
        <p:blipFill>
          <a:blip r:embed="rId4"/>
          <a:stretch/>
        </p:blipFill>
        <p:spPr>
          <a:xfrm>
            <a:off x="1046520" y="3627000"/>
            <a:ext cx="3021840" cy="313920"/>
          </a:xfrm>
          <a:prstGeom prst="rect">
            <a:avLst/>
          </a:prstGeom>
          <a:ln>
            <a:noFill/>
          </a:ln>
        </p:spPr>
      </p:pic>
      <p:pic>
        <p:nvPicPr>
          <p:cNvPr id="236" name="Picture 14" descr=""/>
          <p:cNvPicPr/>
          <p:nvPr/>
        </p:nvPicPr>
        <p:blipFill>
          <a:blip r:embed="rId5"/>
          <a:stretch/>
        </p:blipFill>
        <p:spPr>
          <a:xfrm>
            <a:off x="1046520" y="4037040"/>
            <a:ext cx="2855880" cy="307800"/>
          </a:xfrm>
          <a:prstGeom prst="rect">
            <a:avLst/>
          </a:prstGeom>
          <a:ln>
            <a:noFill/>
          </a:ln>
        </p:spPr>
      </p:pic>
      <p:pic>
        <p:nvPicPr>
          <p:cNvPr id="237" name="Picture 16" descr=""/>
          <p:cNvPicPr/>
          <p:nvPr/>
        </p:nvPicPr>
        <p:blipFill>
          <a:blip r:embed="rId6"/>
          <a:stretch/>
        </p:blipFill>
        <p:spPr>
          <a:xfrm>
            <a:off x="1046520" y="4412160"/>
            <a:ext cx="2723400" cy="316800"/>
          </a:xfrm>
          <a:prstGeom prst="rect">
            <a:avLst/>
          </a:prstGeom>
          <a:ln>
            <a:noFill/>
          </a:ln>
        </p:spPr>
      </p:pic>
      <p:pic>
        <p:nvPicPr>
          <p:cNvPr id="238" name="Picture 2" descr=""/>
          <p:cNvPicPr/>
          <p:nvPr/>
        </p:nvPicPr>
        <p:blipFill>
          <a:blip r:embed="rId7"/>
          <a:stretch/>
        </p:blipFill>
        <p:spPr>
          <a:xfrm>
            <a:off x="1046520" y="4797360"/>
            <a:ext cx="2691360" cy="30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Graphing a Circle (3)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Graphing a function in polar coordinates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This applies to any function, circles in particular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Generate initial values of  and 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Convert them to rectangular coordinates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Plot the rectangular coordinates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For most other applications we can do this directly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021320" y="2786400"/>
            <a:ext cx="9311040" cy="283464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import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numpy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as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np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import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matplotlib.pyplot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as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plt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r =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008000"/>
                </a:solidFill>
                <a:latin typeface="Consolas"/>
              </a:rPr>
              <a:t># Radius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theta = np.linspace(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* np.pi,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1000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0" lang="en-US" sz="2000" spc="-1" strike="noStrike">
                <a:solidFill>
                  <a:srgbClr val="008000"/>
                </a:solidFill>
                <a:latin typeface="Consolas"/>
              </a:rPr>
              <a:t># Full circle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x = r * np.cos(theta)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y = r * np.sin(theta)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plt.plot(x, y)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plt.gca().set_aspect(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</a:rPr>
              <a:t>"equal"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plt.show()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42" name="Picture 1" descr=""/>
          <p:cNvPicPr/>
          <p:nvPr/>
        </p:nvPicPr>
        <p:blipFill>
          <a:blip r:embed="rId1"/>
          <a:stretch/>
        </p:blipFill>
        <p:spPr>
          <a:xfrm>
            <a:off x="8462520" y="4230720"/>
            <a:ext cx="2584800" cy="2486520"/>
          </a:xfrm>
          <a:prstGeom prst="rect">
            <a:avLst/>
          </a:prstGeom>
          <a:ln>
            <a:noFill/>
          </a:ln>
        </p:spPr>
      </p:pic>
      <p:sp>
        <p:nvSpPr>
          <p:cNvPr id="243" name="CustomShape 4"/>
          <p:cNvSpPr/>
          <p:nvPr/>
        </p:nvSpPr>
        <p:spPr>
          <a:xfrm>
            <a:off x="1005840" y="5760720"/>
            <a:ext cx="3474720" cy="39528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plt.polar(theta, r)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Complex Numbers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Not so complex as they seem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Number Fields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Field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 collection of values with operations “plus” and “times”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Algebra is so abstract we can redefine these operations (stay tuned)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4d4d4d"/>
                </a:solidFill>
                <a:latin typeface="Open Sans"/>
              </a:rPr>
              <a:t>History of number fields</a:t>
            </a:r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Natural (counting) numbers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Integers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Subtraction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Rational numbers    : ratio of two integers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Division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This is </a:t>
            </a:r>
            <a:r>
              <a:rPr b="1" lang="bg-BG" sz="2000" spc="-1" strike="noStrike">
                <a:solidFill>
                  <a:srgbClr val="4d4d4d"/>
                </a:solidFill>
                <a:latin typeface="Open Sans"/>
              </a:rPr>
              <a:t>the smallest field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Real numbers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Most roots (e.g.       )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2196f3"/>
              </a:buClr>
              <a:buFont typeface="Wingdings" charset="2"/>
              <a:buChar char=""/>
            </a:pPr>
            <a:r>
              <a:rPr b="1" lang="bg-BG" sz="2400" spc="-1" strike="noStrike">
                <a:solidFill>
                  <a:srgbClr val="2196f3"/>
                </a:solidFill>
                <a:latin typeface="Open Sans"/>
              </a:rPr>
              <a:t>Complex numbers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All roots (including square roots of negative numbers)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“</a:t>
            </a: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Imaginary unit”:    is the positive solution of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48" name="Picture 6" descr=""/>
          <p:cNvPicPr/>
          <p:nvPr/>
        </p:nvPicPr>
        <p:blipFill>
          <a:blip r:embed="rId1"/>
          <a:stretch/>
        </p:blipFill>
        <p:spPr>
          <a:xfrm>
            <a:off x="5076360" y="2614680"/>
            <a:ext cx="1987920" cy="279000"/>
          </a:xfrm>
          <a:prstGeom prst="rect">
            <a:avLst/>
          </a:prstGeom>
          <a:ln>
            <a:noFill/>
          </a:ln>
        </p:spPr>
      </p:pic>
      <p:pic>
        <p:nvPicPr>
          <p:cNvPr id="249" name="Picture 13" descr=""/>
          <p:cNvPicPr/>
          <p:nvPr/>
        </p:nvPicPr>
        <p:blipFill>
          <a:blip r:embed="rId2"/>
          <a:stretch/>
        </p:blipFill>
        <p:spPr>
          <a:xfrm>
            <a:off x="2335680" y="2999880"/>
            <a:ext cx="3429720" cy="281520"/>
          </a:xfrm>
          <a:prstGeom prst="rect">
            <a:avLst/>
          </a:prstGeom>
          <a:ln>
            <a:noFill/>
          </a:ln>
        </p:spPr>
      </p:pic>
      <p:pic>
        <p:nvPicPr>
          <p:cNvPr id="250" name="Picture 15" descr=""/>
          <p:cNvPicPr/>
          <p:nvPr/>
        </p:nvPicPr>
        <p:blipFill>
          <a:blip r:embed="rId3"/>
          <a:stretch/>
        </p:blipFill>
        <p:spPr>
          <a:xfrm>
            <a:off x="3635280" y="3766320"/>
            <a:ext cx="199800" cy="248400"/>
          </a:xfrm>
          <a:prstGeom prst="rect">
            <a:avLst/>
          </a:prstGeom>
          <a:ln>
            <a:noFill/>
          </a:ln>
        </p:spPr>
      </p:pic>
      <p:pic>
        <p:nvPicPr>
          <p:cNvPr id="251" name="Picture 18" descr=""/>
          <p:cNvPicPr/>
          <p:nvPr/>
        </p:nvPicPr>
        <p:blipFill>
          <a:blip r:embed="rId4"/>
          <a:stretch/>
        </p:blipFill>
        <p:spPr>
          <a:xfrm>
            <a:off x="3132360" y="4824720"/>
            <a:ext cx="1204920" cy="252000"/>
          </a:xfrm>
          <a:prstGeom prst="rect">
            <a:avLst/>
          </a:prstGeom>
          <a:ln>
            <a:noFill/>
          </a:ln>
        </p:spPr>
      </p:pic>
      <p:pic>
        <p:nvPicPr>
          <p:cNvPr id="252" name="Picture 21" descr=""/>
          <p:cNvPicPr/>
          <p:nvPr/>
        </p:nvPicPr>
        <p:blipFill>
          <a:blip r:embed="rId5"/>
          <a:stretch/>
        </p:blipFill>
        <p:spPr>
          <a:xfrm>
            <a:off x="3397680" y="5170320"/>
            <a:ext cx="319680" cy="252720"/>
          </a:xfrm>
          <a:prstGeom prst="rect">
            <a:avLst/>
          </a:prstGeom>
          <a:ln>
            <a:noFill/>
          </a:ln>
        </p:spPr>
      </p:pic>
      <p:pic>
        <p:nvPicPr>
          <p:cNvPr id="253" name="Picture 23" descr=""/>
          <p:cNvPicPr/>
          <p:nvPr/>
        </p:nvPicPr>
        <p:blipFill>
          <a:blip r:embed="rId6"/>
          <a:stretch/>
        </p:blipFill>
        <p:spPr>
          <a:xfrm>
            <a:off x="3857760" y="5551560"/>
            <a:ext cx="183960" cy="208080"/>
          </a:xfrm>
          <a:prstGeom prst="rect">
            <a:avLst/>
          </a:prstGeom>
          <a:ln>
            <a:noFill/>
          </a:ln>
        </p:spPr>
      </p:pic>
      <p:pic>
        <p:nvPicPr>
          <p:cNvPr id="254" name="Picture 24" descr=""/>
          <p:cNvPicPr/>
          <p:nvPr/>
        </p:nvPicPr>
        <p:blipFill>
          <a:blip r:embed="rId7"/>
          <a:stretch/>
        </p:blipFill>
        <p:spPr>
          <a:xfrm>
            <a:off x="3497760" y="6254640"/>
            <a:ext cx="68400" cy="168840"/>
          </a:xfrm>
          <a:prstGeom prst="rect">
            <a:avLst/>
          </a:prstGeom>
          <a:ln>
            <a:noFill/>
          </a:ln>
        </p:spPr>
      </p:pic>
      <p:pic>
        <p:nvPicPr>
          <p:cNvPr id="255" name="Picture 26" descr=""/>
          <p:cNvPicPr/>
          <p:nvPr/>
        </p:nvPicPr>
        <p:blipFill>
          <a:blip r:embed="rId8"/>
          <a:stretch/>
        </p:blipFill>
        <p:spPr>
          <a:xfrm>
            <a:off x="6738120" y="6188040"/>
            <a:ext cx="911880" cy="22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Complex Numbers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Pairs of real numbers: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Commonly written as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Real part:                          , imaginary part:  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In Python, we use </a:t>
            </a:r>
            <a:r>
              <a:rPr b="1" lang="bg-BG" sz="2600" spc="-1" strike="noStrike">
                <a:solidFill>
                  <a:srgbClr val="4d4d4d"/>
                </a:solidFill>
                <a:latin typeface="Consolas"/>
              </a:rPr>
              <a:t>j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instead of </a:t>
            </a:r>
            <a:r>
              <a:rPr b="1" lang="bg-BG" sz="2600" spc="-1" strike="noStrike">
                <a:solidFill>
                  <a:srgbClr val="4d4d4d"/>
                </a:solidFill>
                <a:latin typeface="Consolas"/>
              </a:rPr>
              <a:t>i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Note that we write </a:t>
            </a:r>
            <a:r>
              <a:rPr b="1" lang="bg-BG" sz="2200" spc="-1" strike="noStrike">
                <a:solidFill>
                  <a:srgbClr val="4d4d4d"/>
                </a:solidFill>
                <a:latin typeface="Consolas"/>
              </a:rPr>
              <a:t>1j</a:t>
            </a: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to prevent confusion with the variable </a:t>
            </a:r>
            <a:r>
              <a:rPr b="1" lang="bg-BG" sz="2200" spc="-1" strike="noStrike">
                <a:solidFill>
                  <a:srgbClr val="4d4d4d"/>
                </a:solidFill>
                <a:latin typeface="Consolas"/>
              </a:rPr>
              <a:t>j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For the same reason, we don’t write </a:t>
            </a:r>
            <a:r>
              <a:rPr b="1" lang="bg-BG" sz="2200" spc="-1" strike="noStrike">
                <a:solidFill>
                  <a:srgbClr val="4d4d4d"/>
                </a:solidFill>
                <a:latin typeface="Consolas"/>
              </a:rPr>
              <a:t>2 * j</a:t>
            </a: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if </a:t>
            </a:r>
            <a:r>
              <a:rPr b="1" lang="bg-BG" sz="2200" spc="-1" strike="noStrike">
                <a:solidFill>
                  <a:srgbClr val="4d4d4d"/>
                </a:solidFill>
                <a:latin typeface="Consolas"/>
              </a:rPr>
              <a:t>j</a:t>
            </a: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is the imaginary unit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We can get the real and imaginary parts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Adding and multiplying complex numbers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58" name="Picture 1" descr=""/>
          <p:cNvPicPr/>
          <p:nvPr/>
        </p:nvPicPr>
        <p:blipFill>
          <a:blip r:embed="rId1"/>
          <a:stretch/>
        </p:blipFill>
        <p:spPr>
          <a:xfrm>
            <a:off x="4015800" y="912960"/>
            <a:ext cx="1898280" cy="303120"/>
          </a:xfrm>
          <a:prstGeom prst="rect">
            <a:avLst/>
          </a:prstGeom>
          <a:ln>
            <a:noFill/>
          </a:ln>
        </p:spPr>
      </p:pic>
      <p:pic>
        <p:nvPicPr>
          <p:cNvPr id="259" name="Picture 2" descr=""/>
          <p:cNvPicPr/>
          <p:nvPr/>
        </p:nvPicPr>
        <p:blipFill>
          <a:blip r:embed="rId2"/>
          <a:stretch/>
        </p:blipFill>
        <p:spPr>
          <a:xfrm>
            <a:off x="3893760" y="1309680"/>
            <a:ext cx="677160" cy="216000"/>
          </a:xfrm>
          <a:prstGeom prst="rect">
            <a:avLst/>
          </a:prstGeom>
          <a:ln>
            <a:noFill/>
          </a:ln>
        </p:spPr>
      </p:pic>
      <p:pic>
        <p:nvPicPr>
          <p:cNvPr id="260" name="Picture 8" descr=""/>
          <p:cNvPicPr/>
          <p:nvPr/>
        </p:nvPicPr>
        <p:blipFill>
          <a:blip r:embed="rId3"/>
          <a:stretch/>
        </p:blipFill>
        <p:spPr>
          <a:xfrm>
            <a:off x="2378880" y="1674720"/>
            <a:ext cx="1750320" cy="281520"/>
          </a:xfrm>
          <a:prstGeom prst="rect">
            <a:avLst/>
          </a:prstGeom>
          <a:ln>
            <a:noFill/>
          </a:ln>
        </p:spPr>
      </p:pic>
      <p:pic>
        <p:nvPicPr>
          <p:cNvPr id="261" name="Picture 9" descr=""/>
          <p:cNvPicPr/>
          <p:nvPr/>
        </p:nvPicPr>
        <p:blipFill>
          <a:blip r:embed="rId4"/>
          <a:stretch/>
        </p:blipFill>
        <p:spPr>
          <a:xfrm>
            <a:off x="6355440" y="1674720"/>
            <a:ext cx="1735920" cy="282600"/>
          </a:xfrm>
          <a:prstGeom prst="rect">
            <a:avLst/>
          </a:prstGeom>
          <a:ln>
            <a:noFill/>
          </a:ln>
        </p:spPr>
      </p:pic>
      <p:sp>
        <p:nvSpPr>
          <p:cNvPr id="262" name="CustomShape 3"/>
          <p:cNvSpPr/>
          <p:nvPr/>
        </p:nvSpPr>
        <p:spPr>
          <a:xfrm>
            <a:off x="630360" y="2514240"/>
            <a:ext cx="532800" cy="39528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3j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1497600" y="2514240"/>
            <a:ext cx="532800" cy="39528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1j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2356920" y="2508840"/>
            <a:ext cx="1084320" cy="69948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3 + 2j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97240" y="4163040"/>
            <a:ext cx="5573520" cy="100512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z =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+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j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print(z.real) </a:t>
            </a:r>
            <a:r>
              <a:rPr b="0" lang="en-US" sz="2000" spc="-1" strike="noStrike">
                <a:solidFill>
                  <a:srgbClr val="008000"/>
                </a:solidFill>
                <a:latin typeface="Consolas"/>
              </a:rPr>
              <a:t># 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print(z.imag) </a:t>
            </a:r>
            <a:r>
              <a:rPr b="0" lang="en-US" sz="2000" spc="-1" strike="noStrike">
                <a:solidFill>
                  <a:srgbClr val="008000"/>
                </a:solidFill>
                <a:latin typeface="Consolas"/>
              </a:rPr>
              <a:t># 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580680" y="5655960"/>
            <a:ext cx="5590080" cy="130932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print((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+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 + 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8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-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)) </a:t>
            </a:r>
            <a:r>
              <a:rPr b="0" lang="en-US" sz="2000" spc="-1" strike="noStrike">
                <a:solidFill>
                  <a:srgbClr val="008000"/>
                </a:solidFill>
                <a:latin typeface="Consolas"/>
              </a:rPr>
              <a:t># (11-1j)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print((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+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 * 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8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-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)) </a:t>
            </a:r>
            <a:r>
              <a:rPr b="0" lang="en-US" sz="2000" spc="-1" strike="noStrike">
                <a:solidFill>
                  <a:srgbClr val="008000"/>
                </a:solidFill>
                <a:latin typeface="Consolas"/>
              </a:rPr>
              <a:t># (30+7j)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Table of Contents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sli.do: </a:t>
            </a:r>
            <a:r>
              <a:rPr b="0" lang="bg-BG" sz="30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#algebra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Polynomials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Sets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Functions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Coordinates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Complex numbers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Abstraction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Geometric Interpretation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Intuition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We can plot the coordinate pairs on the plane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Each point in the 2D space represents</a:t>
            </a:r>
            <a:br/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one complex number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But…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We saw that we can change our perspective a little bit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Polar coordinates: we can use the same transformation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 – </a:t>
            </a:r>
            <a:r>
              <a:rPr b="1" lang="bg-BG" sz="1800" spc="-1" strike="noStrike">
                <a:solidFill>
                  <a:srgbClr val="2196f3"/>
                </a:solidFill>
                <a:latin typeface="Open Sans"/>
              </a:rPr>
              <a:t>module</a:t>
            </a: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 of the complex number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 – </a:t>
            </a:r>
            <a:r>
              <a:rPr b="1" lang="bg-BG" sz="1800" spc="-1" strike="noStrike">
                <a:solidFill>
                  <a:srgbClr val="2196f3"/>
                </a:solidFill>
                <a:latin typeface="Open Sans"/>
              </a:rPr>
              <a:t>argument</a:t>
            </a: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 of the complex number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Why do we do this?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Some operations (e.g. multiplication and division) are easier in polar coordinates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Powers of complex numbers become extremely easy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Polar form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69" name="Picture 10" descr=""/>
          <p:cNvPicPr/>
          <p:nvPr/>
        </p:nvPicPr>
        <p:blipFill>
          <a:blip r:embed="rId1"/>
          <a:stretch/>
        </p:blipFill>
        <p:spPr>
          <a:xfrm>
            <a:off x="8215200" y="211320"/>
            <a:ext cx="2693520" cy="290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Euler’s Formula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Leonhard Euler proved that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Here’s a </a:t>
            </a:r>
            <a:r>
              <a:rPr b="0" lang="bg-BG" sz="22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summary of the proof</a:t>
            </a: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if you’re interested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It involves series which we haven’t covered yet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A very beautiful consequence: 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Now we can write our complex number as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Why and how does multiplication work?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Multiplication by a real number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Scales the original vector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Multiplication by an imaginary number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Rotates the original vector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You can see a thorough explanation </a:t>
            </a:r>
            <a:r>
              <a:rPr b="0" lang="bg-BG" sz="2200" spc="-1" strike="noStrike" u="sng">
                <a:solidFill>
                  <a:srgbClr val="002d89"/>
                </a:solidFill>
                <a:uFillTx/>
                <a:latin typeface="Open Sans"/>
                <a:hlinkClick r:id="rId2"/>
              </a:rPr>
              <a:t>here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600" spc="-1" strike="noStrike">
                <a:solidFill>
                  <a:srgbClr val="4d4d4d"/>
                </a:solidFill>
                <a:latin typeface="Open Sans"/>
              </a:rPr>
              <a:t>Main point: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Multiplication of complex numbers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is the same as scaling and rotating 2D vectors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Algebra is abstract and we love it :)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72" name="Picture 1" descr=""/>
          <p:cNvPicPr/>
          <p:nvPr/>
        </p:nvPicPr>
        <p:blipFill>
          <a:blip r:embed="rId3"/>
          <a:stretch/>
        </p:blipFill>
        <p:spPr>
          <a:xfrm>
            <a:off x="7963560" y="2967120"/>
            <a:ext cx="3104280" cy="3733200"/>
          </a:xfrm>
          <a:prstGeom prst="rect">
            <a:avLst/>
          </a:prstGeom>
          <a:ln>
            <a:noFill/>
          </a:ln>
        </p:spPr>
      </p:pic>
      <p:pic>
        <p:nvPicPr>
          <p:cNvPr id="273" name="Picture 6" descr=""/>
          <p:cNvPicPr/>
          <p:nvPr/>
        </p:nvPicPr>
        <p:blipFill>
          <a:blip r:embed="rId4"/>
          <a:stretch/>
        </p:blipFill>
        <p:spPr>
          <a:xfrm>
            <a:off x="4626360" y="868320"/>
            <a:ext cx="2697120" cy="313920"/>
          </a:xfrm>
          <a:prstGeom prst="rect">
            <a:avLst/>
          </a:prstGeom>
          <a:ln>
            <a:noFill/>
          </a:ln>
        </p:spPr>
      </p:pic>
      <p:pic>
        <p:nvPicPr>
          <p:cNvPr id="274" name="Picture 8" descr=""/>
          <p:cNvPicPr/>
          <p:nvPr/>
        </p:nvPicPr>
        <p:blipFill>
          <a:blip r:embed="rId5"/>
          <a:stretch/>
        </p:blipFill>
        <p:spPr>
          <a:xfrm>
            <a:off x="5053320" y="1988640"/>
            <a:ext cx="1328400" cy="267120"/>
          </a:xfrm>
          <a:prstGeom prst="rect">
            <a:avLst/>
          </a:prstGeom>
          <a:ln>
            <a:noFill/>
          </a:ln>
        </p:spPr>
      </p:pic>
      <p:pic>
        <p:nvPicPr>
          <p:cNvPr id="275" name="Picture 9" descr=""/>
          <p:cNvPicPr/>
          <p:nvPr/>
        </p:nvPicPr>
        <p:blipFill>
          <a:blip r:embed="rId6"/>
          <a:stretch/>
        </p:blipFill>
        <p:spPr>
          <a:xfrm>
            <a:off x="7174440" y="2437920"/>
            <a:ext cx="1142280" cy="31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Fundamental Theorem of Algebra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Roots, roots, and more roots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Fundamental Theorem of Algebra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"Every non-zero, single-variable, degree- polynomial with complex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coefficients has, counted with multiplicity, exactly  complex roots"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More simply said, </a:t>
            </a:r>
            <a:r>
              <a:rPr b="0" lang="bg-BG" sz="2000" spc="-1" strike="noStrike">
                <a:solidFill>
                  <a:srgbClr val="2196f3"/>
                </a:solidFill>
                <a:latin typeface="Open Sans"/>
              </a:rPr>
              <a:t>every algebraic equation has as many roots as its power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Back to quadratic equations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How do we get all roots?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Simply use the complex math Python module: </a:t>
            </a:r>
            <a:r>
              <a:rPr b="1" lang="bg-BG" sz="2000" spc="-1" strike="noStrike">
                <a:solidFill>
                  <a:srgbClr val="4d4d4d"/>
                </a:solidFill>
                <a:latin typeface="Consolas"/>
              </a:rPr>
              <a:t>cmath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004400" y="3090600"/>
            <a:ext cx="10791360" cy="344448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import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cmath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def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solve_quadratic_equation(a, b, c):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discriminant = cmath.sqrt(b * b -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* a * c)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[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(-b + discriminant) / 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* a),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(-b - discriminant)/(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* a)]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print(solve_quadratic_equation(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-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-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)) </a:t>
            </a:r>
            <a:r>
              <a:rPr b="0" lang="en-US" sz="2000" spc="-1" strike="noStrike">
                <a:solidFill>
                  <a:srgbClr val="008000"/>
                </a:solidFill>
                <a:latin typeface="Consolas"/>
              </a:rPr>
              <a:t># [(4+0j), (-1+0j)]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print(solve_quadratic_equation(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-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)) </a:t>
            </a:r>
            <a:r>
              <a:rPr b="0" lang="en-US" sz="2000" spc="-1" strike="noStrike">
                <a:solidFill>
                  <a:srgbClr val="008000"/>
                </a:solidFill>
                <a:latin typeface="Consolas"/>
              </a:rPr>
              <a:t># [(2+0j), (-2+0j)]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print(solve_quadratic_equation(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)) </a:t>
            </a:r>
            <a:r>
              <a:rPr b="0" lang="en-US" sz="2000" spc="-1" strike="noStrike">
                <a:solidFill>
                  <a:srgbClr val="008000"/>
                </a:solidFill>
                <a:latin typeface="Consolas"/>
              </a:rPr>
              <a:t># [(-1+0j), (-1+0j)]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print(solve_quadratic_equation(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)) </a:t>
            </a:r>
            <a:r>
              <a:rPr b="0" lang="en-US" sz="2000" spc="-1" strike="noStrike">
                <a:solidFill>
                  <a:srgbClr val="008000"/>
                </a:solidFill>
                <a:latin typeface="Consolas"/>
              </a:rPr>
              <a:t># [(-2+1j), (-2-1j)]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Some More Notes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Taking abstraction to the max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Galois Field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In everyday algebra, we usually think about fields as those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we already know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E.g. the field of real numbers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But since algebra is abstract, we can define our own fields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Galois field: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Elements 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Addition: equivalent to XOR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Multiplication: as usual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Usage: in cryptography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If you're interested, you can have a look at </a:t>
            </a:r>
            <a:r>
              <a:rPr b="0" lang="bg-BG" sz="20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this</a:t>
            </a: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 paper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  <p:grpSp>
        <p:nvGrpSpPr>
          <p:cNvPr id="285" name="Group 3"/>
          <p:cNvGrpSpPr/>
          <p:nvPr/>
        </p:nvGrpSpPr>
        <p:grpSpPr>
          <a:xfrm>
            <a:off x="5343480" y="2550240"/>
            <a:ext cx="2921760" cy="1073880"/>
            <a:chOff x="5343480" y="2550240"/>
            <a:chExt cx="2921760" cy="1073880"/>
          </a:xfrm>
        </p:grpSpPr>
        <p:pic>
          <p:nvPicPr>
            <p:cNvPr id="286" name="Picture 1" descr=""/>
            <p:cNvPicPr/>
            <p:nvPr/>
          </p:nvPicPr>
          <p:blipFill>
            <a:blip r:embed="rId2"/>
            <a:srcRect l="0" t="0" r="75311" b="42159"/>
            <a:stretch/>
          </p:blipFill>
          <p:spPr>
            <a:xfrm>
              <a:off x="5343480" y="2550240"/>
              <a:ext cx="1306440" cy="1073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7" name="Picture 5" descr=""/>
            <p:cNvPicPr/>
            <p:nvPr/>
          </p:nvPicPr>
          <p:blipFill>
            <a:blip r:embed="rId3"/>
            <a:srcRect l="59010" t="892" r="16301" b="41268"/>
            <a:stretch/>
          </p:blipFill>
          <p:spPr>
            <a:xfrm>
              <a:off x="6958800" y="2550240"/>
              <a:ext cx="1306440" cy="107388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A Note about Vectors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One more application of abstractions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196f3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2196f3"/>
                </a:solidFill>
                <a:latin typeface="Open Sans"/>
              </a:rPr>
              <a:t>Vector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A line segment with a direction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We saw that 2D vectors and 2D points have a one-to-one correspondence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A point can be represented as its </a:t>
            </a:r>
            <a:r>
              <a:rPr b="1" lang="bg-BG" sz="2000" spc="-1" strike="noStrike">
                <a:solidFill>
                  <a:srgbClr val="4d4d4d"/>
                </a:solidFill>
                <a:latin typeface="Open Sans"/>
              </a:rPr>
              <a:t>radius-vector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 vector is also an ordered tuple of coordinates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That’s why we were able to take out thinking of points and apply it </a:t>
            </a:r>
            <a:br/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to complex numbers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We usually represent vectors as Python lists: </a:t>
            </a:r>
            <a:r>
              <a:rPr b="0" lang="bg-BG" sz="2400" spc="-1" strike="noStrike">
                <a:solidFill>
                  <a:srgbClr val="4d4d4d"/>
                </a:solidFill>
                <a:latin typeface="Consolas"/>
              </a:rPr>
              <a:t>[2, 3, -5]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400" spc="-1" strike="noStrike">
                <a:solidFill>
                  <a:srgbClr val="4d4d4d"/>
                </a:solidFill>
                <a:latin typeface="Open Sans"/>
              </a:rPr>
              <a:t>Idea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Can we think of the list as a mapping:  ?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What does this mean?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… </a:t>
            </a: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we’ll find out more next time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What does this imply about fields?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Summary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Polynomials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Sets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Functions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Coordinates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Complex numbers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Abstraction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Polynomials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Definition, storing, basic operations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Polynomials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bg-BG" sz="3000" spc="-1" strike="noStrike">
                <a:latin typeface="Open Sans"/>
              </a:rPr>
              <a:t> 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Polynomials in Python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Consolas"/>
              </a:rPr>
              <a:t>numpy</a:t>
            </a: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 has a module for working with polynomials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Includes the “general” polynomials, as well as a few special cases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Chebyshev, Legandre, Hermit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Storing polynomials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As arrays (index  power, value  coefficient)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Keep in mind this will look “reversed” relative to the way we write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007280" y="3516480"/>
            <a:ext cx="9599760" cy="191916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ff"/>
                </a:solidFill>
                <a:latin typeface="Consolas"/>
              </a:rPr>
              <a:t>import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numpy.polynomial.polynomial 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</a:rPr>
              <a:t>as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p.polyadd([-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8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], [-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8000"/>
                </a:solidFill>
                <a:latin typeface="Consolas"/>
              </a:rPr>
              <a:t>  </a:t>
            </a:r>
            <a:r>
              <a:rPr b="0" lang="en-US" sz="2400" spc="-1" strike="noStrike">
                <a:solidFill>
                  <a:srgbClr val="008000"/>
                </a:solidFill>
                <a:latin typeface="Consolas"/>
              </a:rPr>
              <a:t># array([-10., 5., 2., 0., 3.])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p.polymul([-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8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], [-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8000"/>
                </a:solidFill>
                <a:latin typeface="Consolas"/>
              </a:rPr>
              <a:t>  </a:t>
            </a:r>
            <a:r>
              <a:rPr b="0" lang="en-US" sz="2400" spc="-1" strike="noStrike">
                <a:solidFill>
                  <a:srgbClr val="008000"/>
                </a:solidFill>
                <a:latin typeface="Consolas"/>
              </a:rPr>
              <a:t># array([ 16., -10., -4., 0., -24., 15., 6.])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Polynomials in Python (2)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Pretty printing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Use </a:t>
            </a:r>
            <a:r>
              <a:rPr b="0" lang="bg-BG" sz="2600" spc="-1" strike="noStrike">
                <a:solidFill>
                  <a:srgbClr val="4d4d4d"/>
                </a:solidFill>
                <a:latin typeface="Consolas"/>
              </a:rPr>
              <a:t>sympy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to print the polynomial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If it’s a list, use it directly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If it’s a </a:t>
            </a:r>
            <a:r>
              <a:rPr b="0" lang="bg-BG" sz="2200" spc="-1" strike="noStrike">
                <a:solidFill>
                  <a:srgbClr val="4d4d4d"/>
                </a:solidFill>
                <a:latin typeface="Consolas"/>
              </a:rPr>
              <a:t>Polynomial</a:t>
            </a: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object, call the </a:t>
            </a:r>
            <a:r>
              <a:rPr b="0" lang="bg-BG" sz="2200" spc="-1" strike="noStrike">
                <a:solidFill>
                  <a:srgbClr val="4d4d4d"/>
                </a:solidFill>
                <a:latin typeface="Consolas"/>
              </a:rPr>
              <a:t>coef</a:t>
            </a: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property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Reverse the order of coefficients (</a:t>
            </a:r>
            <a:r>
              <a:rPr b="0" lang="bg-BG" sz="2600" spc="-1" strike="noStrike">
                <a:solidFill>
                  <a:srgbClr val="4d4d4d"/>
                </a:solidFill>
                <a:latin typeface="Consolas"/>
              </a:rPr>
              <a:t>sympy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expects them from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highest to lowest)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982440" y="3293640"/>
            <a:ext cx="9882000" cy="264996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ff"/>
                </a:solidFill>
                <a:latin typeface="Consolas"/>
              </a:rPr>
              <a:t>import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sympy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ff"/>
                </a:solidFill>
                <a:latin typeface="Consolas"/>
              </a:rPr>
              <a:t>from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sympy.abc 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</a:rPr>
              <a:t>import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polynomial = p.Polynomial([-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sympy.init_printing()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print(sympy.Poly(reversed(polynomial.coef), x).as_expr())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8000"/>
                </a:solidFill>
                <a:latin typeface="Consolas"/>
              </a:rPr>
              <a:t># Output: 3.0*x**4 - 2.0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Sets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Set notation and basic operations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Set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An </a:t>
            </a:r>
            <a:r>
              <a:rPr b="1" lang="bg-BG" sz="3000" spc="-1" strike="noStrike">
                <a:solidFill>
                  <a:srgbClr val="2196f3"/>
                </a:solidFill>
                <a:latin typeface="Open Sans"/>
              </a:rPr>
              <a:t>unordered collection </a:t>
            </a: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of things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Usually numbers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No repetitions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Set notation: 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“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set of numbers x, which are a subset of the real numbers,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which are greater than or equal to zero”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Left: example element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Right: conditions to satisfy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Python set comprehensions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Very similar to what we already wrote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Also very similar to list comprehensions (but with curly braces)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195" name="Picture 7" descr=""/>
          <p:cNvPicPr/>
          <p:nvPr/>
        </p:nvPicPr>
        <p:blipFill>
          <a:blip r:embed="rId1"/>
          <a:stretch/>
        </p:blipFill>
        <p:spPr>
          <a:xfrm>
            <a:off x="2914200" y="2290680"/>
            <a:ext cx="1843560" cy="280440"/>
          </a:xfrm>
          <a:prstGeom prst="rect">
            <a:avLst/>
          </a:prstGeom>
          <a:ln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1024200" y="5737680"/>
            <a:ext cx="9882000" cy="82188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positive_x = {x 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x 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range(-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x &gt;= </a:t>
            </a:r>
            <a:r>
              <a:rPr b="0" lang="en-US" sz="24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8000"/>
                </a:solidFill>
                <a:latin typeface="Consolas"/>
              </a:rPr>
              <a:t># {0, 1, 2, 3, 4}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Set Operations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218160" y="8312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Cardinality: number of elements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Checking whether an element is in the set: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Checking whether a set is subset of another set: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Union           , intersection           , difference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567000" y="2952720"/>
            <a:ext cx="9882000" cy="359316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set1 = { 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4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 }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set2 = {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4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5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10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5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10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print(len(set2)) </a:t>
            </a:r>
            <a:r>
              <a:rPr b="0" lang="en-US" sz="2300" spc="-1" strike="noStrike">
                <a:solidFill>
                  <a:srgbClr val="008000"/>
                </a:solidFill>
                <a:latin typeface="Consolas"/>
              </a:rPr>
              <a:t># 4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print(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300" spc="-1" strike="noStrike">
                <a:solidFill>
                  <a:srgbClr val="0000ff"/>
                </a:solidFill>
                <a:latin typeface="Consolas"/>
              </a:rPr>
              <a:t>in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 set1) </a:t>
            </a:r>
            <a:r>
              <a:rPr b="0" lang="en-US" sz="2300" spc="-1" strike="noStrike">
                <a:solidFill>
                  <a:srgbClr val="008000"/>
                </a:solidFill>
                <a:latin typeface="Consolas"/>
              </a:rPr>
              <a:t># True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print(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10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300" spc="-1" strike="noStrike">
                <a:solidFill>
                  <a:srgbClr val="0000ff"/>
                </a:solidFill>
                <a:latin typeface="Consolas"/>
              </a:rPr>
              <a:t>not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300" spc="-1" strike="noStrike">
                <a:solidFill>
                  <a:srgbClr val="0000ff"/>
                </a:solidFill>
                <a:latin typeface="Consolas"/>
              </a:rPr>
              <a:t>in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 set1) </a:t>
            </a:r>
            <a:r>
              <a:rPr b="0" lang="en-US" sz="2300" spc="-1" strike="noStrike">
                <a:solidFill>
                  <a:srgbClr val="008000"/>
                </a:solidFill>
                <a:latin typeface="Consolas"/>
              </a:rPr>
              <a:t># True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print({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3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}.issubset(set1)) </a:t>
            </a:r>
            <a:r>
              <a:rPr b="0" lang="en-US" sz="2300" spc="-1" strike="noStrike">
                <a:solidFill>
                  <a:srgbClr val="008000"/>
                </a:solidFill>
                <a:latin typeface="Consolas"/>
              </a:rPr>
              <a:t># True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print(set1.union(set2)) </a:t>
            </a:r>
            <a:r>
              <a:rPr b="0" lang="en-US" sz="2300" spc="-1" strike="noStrike">
                <a:solidFill>
                  <a:srgbClr val="008000"/>
                </a:solidFill>
                <a:latin typeface="Consolas"/>
              </a:rPr>
              <a:t># {1, 2, 3, 4, 5, 10}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print(set1.difference(set2)) </a:t>
            </a:r>
            <a:r>
              <a:rPr b="0" lang="en-US" sz="2300" spc="-1" strike="noStrike">
                <a:solidFill>
                  <a:srgbClr val="008000"/>
                </a:solidFill>
                <a:latin typeface="Consolas"/>
              </a:rPr>
              <a:t># {1, 2}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print(set2.difference(set1)) </a:t>
            </a:r>
            <a:r>
              <a:rPr b="0" lang="en-US" sz="2300" spc="-1" strike="noStrike">
                <a:solidFill>
                  <a:srgbClr val="008000"/>
                </a:solidFill>
                <a:latin typeface="Consolas"/>
              </a:rPr>
              <a:t># {10, 5}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onsolas"/>
              </a:rPr>
              <a:t>print(set1.symmetric_difference(set2)) </a:t>
            </a:r>
            <a:r>
              <a:rPr b="0" lang="en-US" sz="2300" spc="-1" strike="noStrike">
                <a:solidFill>
                  <a:srgbClr val="008000"/>
                </a:solidFill>
                <a:latin typeface="Consolas"/>
              </a:rPr>
              <a:t># {1, 2, 5, 10}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200" name="Picture 11" descr=""/>
          <p:cNvPicPr/>
          <p:nvPr/>
        </p:nvPicPr>
        <p:blipFill>
          <a:blip r:embed="rId1"/>
          <a:stretch/>
        </p:blipFill>
        <p:spPr>
          <a:xfrm>
            <a:off x="8142840" y="1485000"/>
            <a:ext cx="732960" cy="224640"/>
          </a:xfrm>
          <a:prstGeom prst="rect">
            <a:avLst/>
          </a:prstGeom>
          <a:ln>
            <a:noFill/>
          </a:ln>
        </p:spPr>
      </p:pic>
      <p:pic>
        <p:nvPicPr>
          <p:cNvPr id="201" name="Picture 6" descr=""/>
          <p:cNvPicPr/>
          <p:nvPr/>
        </p:nvPicPr>
        <p:blipFill>
          <a:blip r:embed="rId2"/>
          <a:stretch/>
        </p:blipFill>
        <p:spPr>
          <a:xfrm>
            <a:off x="9134640" y="2034720"/>
            <a:ext cx="1005480" cy="259200"/>
          </a:xfrm>
          <a:prstGeom prst="rect">
            <a:avLst/>
          </a:prstGeom>
          <a:ln>
            <a:noFill/>
          </a:ln>
        </p:spPr>
      </p:pic>
      <p:pic>
        <p:nvPicPr>
          <p:cNvPr id="202" name="Picture 13" descr=""/>
          <p:cNvPicPr/>
          <p:nvPr/>
        </p:nvPicPr>
        <p:blipFill>
          <a:blip r:embed="rId3"/>
          <a:stretch/>
        </p:blipFill>
        <p:spPr>
          <a:xfrm>
            <a:off x="1722600" y="2568600"/>
            <a:ext cx="937440" cy="260640"/>
          </a:xfrm>
          <a:prstGeom prst="rect">
            <a:avLst/>
          </a:prstGeom>
          <a:ln>
            <a:noFill/>
          </a:ln>
        </p:spPr>
      </p:pic>
      <p:pic>
        <p:nvPicPr>
          <p:cNvPr id="203" name="Picture 15" descr=""/>
          <p:cNvPicPr/>
          <p:nvPr/>
        </p:nvPicPr>
        <p:blipFill>
          <a:blip r:embed="rId4"/>
          <a:stretch/>
        </p:blipFill>
        <p:spPr>
          <a:xfrm>
            <a:off x="8201880" y="2543040"/>
            <a:ext cx="888120" cy="306360"/>
          </a:xfrm>
          <a:prstGeom prst="rect">
            <a:avLst/>
          </a:prstGeom>
          <a:ln>
            <a:noFill/>
          </a:ln>
        </p:spPr>
      </p:pic>
      <p:pic>
        <p:nvPicPr>
          <p:cNvPr id="204" name="Picture 17" descr=""/>
          <p:cNvPicPr/>
          <p:nvPr/>
        </p:nvPicPr>
        <p:blipFill>
          <a:blip r:embed="rId5"/>
          <a:stretch/>
        </p:blipFill>
        <p:spPr>
          <a:xfrm>
            <a:off x="5115960" y="2562120"/>
            <a:ext cx="937440" cy="26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Application>LibreOffice/6.0.3.2$Linux_X86_64 LibreOffice_project/00m0$Build-2</Application>
  <Words>1395</Words>
  <Paragraphs>305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2017-09-11T12:40:37Z</dcterms:created>
  <dc:creator>Yordan Darakchiev</dc:creator>
  <dc:description/>
  <dc:language>en-US</dc:language>
  <cp:lastModifiedBy/>
  <dcterms:modified xsi:type="dcterms:W3CDTF">2018-05-06T21:09:18Z</dcterms:modified>
  <cp:revision>181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