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23"/>
  </p:notesMasterIdLst>
  <p:handoutMasterIdLst>
    <p:handoutMasterId r:id="rId24"/>
  </p:handoutMasterIdLst>
  <p:sldIdLst>
    <p:sldId id="402" r:id="rId3"/>
    <p:sldId id="493" r:id="rId4"/>
    <p:sldId id="508" r:id="rId5"/>
    <p:sldId id="573" r:id="rId6"/>
    <p:sldId id="572" r:id="rId7"/>
    <p:sldId id="574" r:id="rId8"/>
    <p:sldId id="614" r:id="rId9"/>
    <p:sldId id="615" r:id="rId10"/>
    <p:sldId id="616" r:id="rId11"/>
    <p:sldId id="467" r:id="rId12"/>
    <p:sldId id="617" r:id="rId13"/>
    <p:sldId id="265" r:id="rId14"/>
    <p:sldId id="262" r:id="rId15"/>
    <p:sldId id="263" r:id="rId16"/>
    <p:sldId id="349" r:id="rId17"/>
    <p:sldId id="528" r:id="rId18"/>
    <p:sldId id="492" r:id="rId19"/>
    <p:sldId id="571" r:id="rId20"/>
    <p:sldId id="405" r:id="rId21"/>
    <p:sldId id="400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VC" id="{434EBAE8-1691-433D-9596-8AE3E67F67B5}">
          <p14:sldIdLst>
            <p14:sldId id="573"/>
            <p14:sldId id="572"/>
            <p14:sldId id="574"/>
            <p14:sldId id="614"/>
            <p14:sldId id="615"/>
            <p14:sldId id="616"/>
          </p14:sldIdLst>
        </p14:section>
        <p14:section name="Web App Structure" id="{DE272B2B-3513-4928-82EA-BDFA765A5863}">
          <p14:sldIdLst>
            <p14:sldId id="467"/>
            <p14:sldId id="617"/>
            <p14:sldId id="265"/>
            <p14:sldId id="262"/>
            <p14:sldId id="263"/>
          </p14:sldIdLst>
        </p14:section>
        <p14:section name="Conclusion" id="{10E03AB1-9AA8-4E86-9A64-D741901E50A2}">
          <p14:sldIdLst>
            <p14:sldId id="349"/>
            <p14:sldId id="528"/>
            <p14:sldId id="492"/>
            <p14:sldId id="571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533" autoAdjust="0"/>
  </p:normalViewPr>
  <p:slideViewPr>
    <p:cSldViewPr>
      <p:cViewPr varScale="1">
        <p:scale>
          <a:sx n="114" d="100"/>
          <a:sy n="114" d="100"/>
        </p:scale>
        <p:origin x="498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ont_Controller_patter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150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6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5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4324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"</a:t>
            </a:r>
            <a:r>
              <a:rPr lang="en-US" sz="1200" b="0" i="0" u="sng" strike="noStrike" cap="non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front controller</a:t>
            </a: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"?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Architectural design pattern for Web applications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1A334B"/>
                </a:solidFill>
                <a:latin typeface="Montserrat"/>
                <a:ea typeface="Montserrat"/>
                <a:cs typeface="Montserrat"/>
                <a:sym typeface="Montserrat"/>
              </a:rPr>
              <a:t>Front controller </a:t>
            </a:r>
            <a:r>
              <a:rPr lang="en-US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== centralized entry point for all requests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hdr" idx="3"/>
          </p:nvPr>
        </p:nvSpPr>
        <p:spPr>
          <a:xfrm>
            <a:off x="0" y="261257"/>
            <a:ext cx="6858000" cy="566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PHP Web Development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4324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ORM Approach: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sz="180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$user = $userRepo-&gt;findById(4);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$user-&gt;setName(“Johnathan”);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$userRepo-&gt;save($user);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Direct Access: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sz="180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$db-&gt;query(“UPDATE users SET name = “Johnathan” WHERE id = 4”);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hdr" idx="3"/>
          </p:nvPr>
        </p:nvSpPr>
        <p:spPr>
          <a:xfrm>
            <a:off x="0" y="261257"/>
            <a:ext cx="6858000" cy="566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PHP Web Development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43248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 data: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Instead: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public function edit()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       $id = $_GET[‘id’];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       $name = $_POST[‘name’];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       // do smth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endParaRPr sz="126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do: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public function edit($id, UserBindingModel $user)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      $name = $user-&gt;getName();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      // do smth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endParaRPr sz="126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View data: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Instead: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public function index()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      $this-&gt;view-&gt;name = “John”;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      $this-&gt;view-&gt;age = 24;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}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endParaRPr sz="126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do: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0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public function index()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      $userViewModel = new UserViewModel(“John”, 24);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       return view($userViewModel);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lang="en-US" sz="1260" b="1" i="0" u="none" strike="noStrike" cap="none">
                <a:solidFill>
                  <a:srgbClr val="BFE4FF"/>
                </a:solidFill>
                <a:latin typeface="Montserrat"/>
                <a:ea typeface="Montserrat"/>
                <a:cs typeface="Montserrat"/>
                <a:sym typeface="Montserrat"/>
              </a:rPr>
              <a:t>    }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hdr" idx="3"/>
          </p:nvPr>
        </p:nvSpPr>
        <p:spPr>
          <a:xfrm>
            <a:off x="0" y="261257"/>
            <a:ext cx="6858000" cy="5666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PHP Web Development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28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366413" y="314301"/>
            <a:ext cx="7382277" cy="200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100000"/>
              <a:buFont typeface="Calibri"/>
              <a:buNone/>
              <a:defRPr sz="5398" b="1" i="0" u="none" strike="noStrike" cap="non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799"/>
            </a:lvl2pPr>
            <a:lvl3pPr lvl="2" indent="0">
              <a:spcBef>
                <a:spcPts val="0"/>
              </a:spcBef>
              <a:buSzPct val="77777"/>
              <a:buNone/>
              <a:defRPr sz="1799"/>
            </a:lvl3pPr>
            <a:lvl4pPr lvl="3" indent="0">
              <a:spcBef>
                <a:spcPts val="0"/>
              </a:spcBef>
              <a:buSzPct val="77777"/>
              <a:buNone/>
              <a:defRPr sz="1799"/>
            </a:lvl4pPr>
            <a:lvl5pPr lvl="4" indent="0">
              <a:spcBef>
                <a:spcPts val="0"/>
              </a:spcBef>
              <a:buSzPct val="77777"/>
              <a:buNone/>
              <a:defRPr sz="1799"/>
            </a:lvl5pPr>
            <a:lvl6pPr lvl="5" indent="0">
              <a:spcBef>
                <a:spcPts val="0"/>
              </a:spcBef>
              <a:buSzPct val="77777"/>
              <a:buNone/>
              <a:defRPr sz="1799"/>
            </a:lvl6pPr>
            <a:lvl7pPr lvl="6" indent="0">
              <a:spcBef>
                <a:spcPts val="0"/>
              </a:spcBef>
              <a:buSzPct val="77777"/>
              <a:buNone/>
              <a:defRPr sz="1799"/>
            </a:lvl7pPr>
            <a:lvl8pPr lvl="7" indent="0">
              <a:spcBef>
                <a:spcPts val="0"/>
              </a:spcBef>
              <a:buSzPct val="77777"/>
              <a:buNone/>
              <a:defRPr sz="1799"/>
            </a:lvl8pPr>
            <a:lvl9pPr lvl="8" indent="0">
              <a:spcBef>
                <a:spcPts val="0"/>
              </a:spcBef>
              <a:buSzPct val="77777"/>
              <a:buNone/>
              <a:defRPr sz="1799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366413" y="2346299"/>
            <a:ext cx="7382277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sz="399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310" marR="0" lvl="1" indent="-12589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None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8620" marR="0" lvl="2" indent="-12482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None/>
              <a:defRPr sz="2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7930" marR="0" lvl="3" indent="-12375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None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7241" marR="0" lvl="4" indent="-12267" algn="ctr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None/>
              <a:defRPr sz="25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6552" marR="0" lvl="5" indent="-12162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5862" marR="0" lvl="6" indent="-12055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5173" marR="0" lvl="7" indent="-11949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4483" marR="0" lvl="8" indent="-11842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None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760412" y="4164083"/>
            <a:ext cx="318757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2799" b="1" i="0" u="none" strike="noStrike" cap="non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310" marR="0" lvl="1" indent="-7860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965" marR="0" lvl="2" indent="-8871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2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620" marR="0" lvl="3" indent="-98816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276" marR="0" lvl="4" indent="-10892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5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7930" marR="0" lvl="5" indent="-13933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2586" marR="0" lvl="6" indent="-139284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241" marR="0" lvl="7" indent="-13922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1897" marR="0" lvl="8" indent="-13917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3"/>
          </p:nvPr>
        </p:nvSpPr>
        <p:spPr>
          <a:xfrm>
            <a:off x="4366413" y="4191000"/>
            <a:ext cx="7382277" cy="19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None/>
              <a:defRPr sz="33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310" marR="0" lvl="1" indent="-7860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965" marR="0" lvl="2" indent="-8871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2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620" marR="0" lvl="3" indent="-98816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276" marR="0" lvl="4" indent="-10892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5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7930" marR="0" lvl="5" indent="-13933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2586" marR="0" lvl="6" indent="-139284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241" marR="0" lvl="7" indent="-13922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1897" marR="0" lvl="8" indent="-13917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4"/>
          </p:nvPr>
        </p:nvSpPr>
        <p:spPr>
          <a:xfrm>
            <a:off x="760413" y="4633982"/>
            <a:ext cx="3187570" cy="44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2299" b="1" i="0" u="none" strike="noStrike" cap="non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310" marR="0" lvl="1" indent="-7860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965" marR="0" lvl="2" indent="-8871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2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620" marR="0" lvl="3" indent="-98816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276" marR="0" lvl="4" indent="-10892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5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7930" marR="0" lvl="5" indent="-13933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2586" marR="0" lvl="6" indent="-139284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241" marR="0" lvl="7" indent="-13922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1897" marR="0" lvl="8" indent="-13917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5"/>
          </p:nvPr>
        </p:nvSpPr>
        <p:spPr>
          <a:xfrm>
            <a:off x="760412" y="5011671"/>
            <a:ext cx="3187570" cy="3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1999" b="1" i="0" u="none" strike="noStrike" cap="non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310" marR="0" lvl="1" indent="-7860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965" marR="0" lvl="2" indent="-8871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2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620" marR="0" lvl="3" indent="-98816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276" marR="0" lvl="4" indent="-10892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5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7930" marR="0" lvl="5" indent="-13933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2586" marR="0" lvl="6" indent="-139284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241" marR="0" lvl="7" indent="-13922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1897" marR="0" lvl="8" indent="-13917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6"/>
          </p:nvPr>
        </p:nvSpPr>
        <p:spPr>
          <a:xfrm>
            <a:off x="760412" y="5394605"/>
            <a:ext cx="3187570" cy="3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1799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310" marR="0" lvl="1" indent="-7860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965" marR="0" lvl="2" indent="-8871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2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620" marR="0" lvl="3" indent="-98816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276" marR="0" lvl="4" indent="-10892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5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7930" marR="0" lvl="5" indent="-13933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2586" marR="0" lvl="6" indent="-139284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241" marR="0" lvl="7" indent="-13922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1897" marR="0" lvl="8" indent="-13917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7"/>
          </p:nvPr>
        </p:nvSpPr>
        <p:spPr>
          <a:xfrm>
            <a:off x="760412" y="5735767"/>
            <a:ext cx="3187570" cy="33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310" marR="0" lvl="1" indent="-78609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sz="31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3965" marR="0" lvl="2" indent="-88712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sz="2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8620" marR="0" lvl="3" indent="-98816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sz="2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3276" marR="0" lvl="4" indent="-108920" algn="l" rtl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sz="25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7930" marR="0" lvl="5" indent="-13933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2586" marR="0" lvl="6" indent="-139284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7241" marR="0" lvl="7" indent="-13922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1897" marR="0" lvl="8" indent="-139177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sz="19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847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Content Slide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86272" y="605676"/>
            <a:ext cx="11588681" cy="9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234465"/>
              </a:buClr>
              <a:buSzPct val="100000"/>
              <a:buFont typeface="Montserrat"/>
              <a:buNone/>
              <a:defRPr sz="5998" b="0" i="0" u="none" strike="noStrike" cap="none">
                <a:solidFill>
                  <a:srgbClr val="23446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buSzPct val="77777"/>
              <a:buNone/>
              <a:defRPr sz="1799"/>
            </a:lvl2pPr>
            <a:lvl3pPr lvl="2" indent="0" rtl="0">
              <a:spcBef>
                <a:spcPts val="0"/>
              </a:spcBef>
              <a:buSzPct val="77777"/>
              <a:buNone/>
              <a:defRPr sz="1799"/>
            </a:lvl3pPr>
            <a:lvl4pPr lvl="3" indent="0" rtl="0">
              <a:spcBef>
                <a:spcPts val="0"/>
              </a:spcBef>
              <a:buSzPct val="77777"/>
              <a:buNone/>
              <a:defRPr sz="1799"/>
            </a:lvl4pPr>
            <a:lvl5pPr lvl="4" indent="0" rtl="0">
              <a:spcBef>
                <a:spcPts val="0"/>
              </a:spcBef>
              <a:buSzPct val="77777"/>
              <a:buNone/>
              <a:defRPr sz="1799"/>
            </a:lvl5pPr>
            <a:lvl6pPr lvl="5" indent="0" rtl="0">
              <a:spcBef>
                <a:spcPts val="0"/>
              </a:spcBef>
              <a:buSzPct val="77777"/>
              <a:buNone/>
              <a:defRPr sz="1799"/>
            </a:lvl6pPr>
            <a:lvl7pPr lvl="6" indent="0" rtl="0">
              <a:spcBef>
                <a:spcPts val="0"/>
              </a:spcBef>
              <a:buSzPct val="77777"/>
              <a:buNone/>
              <a:defRPr sz="1799"/>
            </a:lvl7pPr>
            <a:lvl8pPr lvl="7" indent="0" rtl="0">
              <a:spcBef>
                <a:spcPts val="0"/>
              </a:spcBef>
              <a:buSzPct val="77777"/>
              <a:buNone/>
              <a:defRPr sz="1799"/>
            </a:lvl8pPr>
            <a:lvl9pPr lvl="8" indent="0" rtl="0">
              <a:spcBef>
                <a:spcPts val="0"/>
              </a:spcBef>
              <a:buSzPct val="77777"/>
              <a:buNone/>
              <a:defRPr sz="1799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98304" y="1995854"/>
            <a:ext cx="10566848" cy="449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234465"/>
              </a:buClr>
              <a:buSzPct val="100000"/>
              <a:buFont typeface="Montserrat Light"/>
              <a:buNone/>
              <a:defRPr sz="4399" b="0" i="0" u="none" strike="noStrike" cap="none">
                <a:solidFill>
                  <a:srgbClr val="23446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685594" marR="0" lvl="1" indent="25392" algn="l" rtl="0">
              <a:lnSpc>
                <a:spcPct val="90000"/>
              </a:lnSpc>
              <a:spcBef>
                <a:spcPts val="500"/>
              </a:spcBef>
              <a:buClr>
                <a:srgbClr val="234465"/>
              </a:buClr>
              <a:buSzPct val="100000"/>
              <a:buFont typeface="Noto Sans Symbols"/>
              <a:buChar char="❖"/>
              <a:defRPr sz="3999" b="0" i="0" u="none" strike="noStrike" cap="none">
                <a:solidFill>
                  <a:srgbClr val="23446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142657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234465"/>
              </a:buClr>
              <a:buSzPct val="100000"/>
              <a:buFont typeface="Noto Sans Symbols"/>
              <a:buChar char="➢"/>
              <a:defRPr sz="3599" b="0" i="0" u="none" strike="noStrike" cap="none">
                <a:solidFill>
                  <a:srgbClr val="23446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599720" marR="0" lvl="3" indent="-25392" algn="l" rtl="0">
              <a:lnSpc>
                <a:spcPct val="90000"/>
              </a:lnSpc>
              <a:spcBef>
                <a:spcPts val="500"/>
              </a:spcBef>
              <a:buClr>
                <a:srgbClr val="234465"/>
              </a:buClr>
              <a:buSzPct val="100000"/>
              <a:buFont typeface="Courier New"/>
              <a:buChar char="o"/>
              <a:defRPr sz="3199" b="0" i="0" u="none" strike="noStrike" cap="none">
                <a:solidFill>
                  <a:srgbClr val="23446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056783" marR="0" lvl="4" indent="-25392" algn="l" rtl="0">
              <a:lnSpc>
                <a:spcPct val="90000"/>
              </a:lnSpc>
              <a:spcBef>
                <a:spcPts val="500"/>
              </a:spcBef>
              <a:buClr>
                <a:srgbClr val="234465"/>
              </a:buClr>
              <a:buSzPct val="100000"/>
              <a:buFont typeface="Arial"/>
              <a:buChar char="•"/>
              <a:defRPr sz="3199" b="0" i="0" u="none" strike="noStrike" cap="none">
                <a:solidFill>
                  <a:srgbClr val="234465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513846" marR="0" lvl="5" indent="-11426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2970908" marR="0" lvl="6" indent="-11426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427971" marR="0" lvl="7" indent="-11426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3885034" marR="0" lvl="8" indent="-114266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462983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  <p:sldLayoutId id="2147483688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hp-mvc-framewor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://smartit.b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0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4.gif"/><Relationship Id="rId5" Type="http://schemas.openxmlformats.org/officeDocument/2006/relationships/image" Target="../media/image51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</a:t>
            </a:r>
            <a:r>
              <a:rPr lang="en-US" dirty="0"/>
              <a:t>VC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3E7BE55-90CD-4FC9-95E9-4D061ED9A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Model – View – Controller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5B725FD-C58E-4051-8AB6-6EF9C92989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899479"/>
            <a:ext cx="4302509" cy="41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Web App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48" y="1219200"/>
            <a:ext cx="2908527" cy="290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1AD92-F2DB-4B3D-8F9B-B374A0E5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and PHP App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4A3F0-3DA4-493C-9F20-8EDD034444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Shape 132">
            <a:extLst>
              <a:ext uri="{FF2B5EF4-FFF2-40B4-BE49-F238E27FC236}">
                <a16:creationId xmlns:a16="http://schemas.microsoft.com/office/drawing/2014/main" id="{B13BA56E-6BB8-4586-A40D-135839876ECD}"/>
              </a:ext>
            </a:extLst>
          </p:cNvPr>
          <p:cNvSpPr/>
          <p:nvPr/>
        </p:nvSpPr>
        <p:spPr>
          <a:xfrm>
            <a:off x="7299759" y="2294251"/>
            <a:ext cx="4294909" cy="566542"/>
          </a:xfrm>
          <a:prstGeom prst="roundRect">
            <a:avLst>
              <a:gd name="adj" fmla="val 4727"/>
            </a:avLst>
          </a:prstGeom>
          <a:solidFill>
            <a:srgbClr val="C7D8EB">
              <a:alpha val="2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Views: HTML + PHP</a:t>
            </a:r>
          </a:p>
        </p:txBody>
      </p:sp>
      <p:sp>
        <p:nvSpPr>
          <p:cNvPr id="17" name="Shape 133">
            <a:extLst>
              <a:ext uri="{FF2B5EF4-FFF2-40B4-BE49-F238E27FC236}">
                <a16:creationId xmlns:a16="http://schemas.microsoft.com/office/drawing/2014/main" id="{4EE326D3-E983-403F-8A49-6730CDCBFFB2}"/>
              </a:ext>
            </a:extLst>
          </p:cNvPr>
          <p:cNvSpPr/>
          <p:nvPr/>
        </p:nvSpPr>
        <p:spPr>
          <a:xfrm>
            <a:off x="7299758" y="3716041"/>
            <a:ext cx="4294909" cy="566542"/>
          </a:xfrm>
          <a:prstGeom prst="roundRect">
            <a:avLst>
              <a:gd name="adj" fmla="val 5921"/>
            </a:avLst>
          </a:prstGeom>
          <a:solidFill>
            <a:srgbClr val="C7D8EB">
              <a:alpha val="2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PHP Model Classes</a:t>
            </a:r>
          </a:p>
        </p:txBody>
      </p:sp>
      <p:sp>
        <p:nvSpPr>
          <p:cNvPr id="18" name="Shape 134">
            <a:extLst>
              <a:ext uri="{FF2B5EF4-FFF2-40B4-BE49-F238E27FC236}">
                <a16:creationId xmlns:a16="http://schemas.microsoft.com/office/drawing/2014/main" id="{07C269BB-97F1-459B-A453-0E09F71C9733}"/>
              </a:ext>
            </a:extLst>
          </p:cNvPr>
          <p:cNvSpPr/>
          <p:nvPr/>
        </p:nvSpPr>
        <p:spPr>
          <a:xfrm>
            <a:off x="7299759" y="4410122"/>
            <a:ext cx="4294909" cy="566542"/>
          </a:xfrm>
          <a:prstGeom prst="roundRect">
            <a:avLst>
              <a:gd name="adj" fmla="val 4130"/>
            </a:avLst>
          </a:prstGeom>
          <a:solidFill>
            <a:srgbClr val="C7D8EB">
              <a:alpha val="2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PHP Data Access Classes</a:t>
            </a:r>
          </a:p>
        </p:txBody>
      </p:sp>
      <p:sp>
        <p:nvSpPr>
          <p:cNvPr id="19" name="Shape 135">
            <a:extLst>
              <a:ext uri="{FF2B5EF4-FFF2-40B4-BE49-F238E27FC236}">
                <a16:creationId xmlns:a16="http://schemas.microsoft.com/office/drawing/2014/main" id="{55AE3A16-FD54-48CC-9FE6-8DFEE808C0B2}"/>
              </a:ext>
            </a:extLst>
          </p:cNvPr>
          <p:cNvSpPr/>
          <p:nvPr/>
        </p:nvSpPr>
        <p:spPr>
          <a:xfrm>
            <a:off x="7299759" y="1243531"/>
            <a:ext cx="4294909" cy="566542"/>
          </a:xfrm>
          <a:prstGeom prst="roundRect">
            <a:avLst>
              <a:gd name="adj" fmla="val 4727"/>
            </a:avLst>
          </a:prstGeom>
          <a:solidFill>
            <a:srgbClr val="92D050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Web Browser</a:t>
            </a:r>
          </a:p>
        </p:txBody>
      </p:sp>
      <p:sp>
        <p:nvSpPr>
          <p:cNvPr id="20" name="Shape 136">
            <a:extLst>
              <a:ext uri="{FF2B5EF4-FFF2-40B4-BE49-F238E27FC236}">
                <a16:creationId xmlns:a16="http://schemas.microsoft.com/office/drawing/2014/main" id="{88CF9FE9-1D49-4F4E-BD75-6070CB33234F}"/>
              </a:ext>
            </a:extLst>
          </p:cNvPr>
          <p:cNvSpPr/>
          <p:nvPr/>
        </p:nvSpPr>
        <p:spPr>
          <a:xfrm>
            <a:off x="7299759" y="5460843"/>
            <a:ext cx="4294909" cy="566542"/>
          </a:xfrm>
          <a:prstGeom prst="roundRect">
            <a:avLst>
              <a:gd name="adj" fmla="val 4130"/>
            </a:avLst>
          </a:prstGeom>
          <a:solidFill>
            <a:srgbClr val="00B0F0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MySQL</a:t>
            </a:r>
          </a:p>
        </p:txBody>
      </p:sp>
      <p:cxnSp>
        <p:nvCxnSpPr>
          <p:cNvPr id="21" name="Shape 137">
            <a:extLst>
              <a:ext uri="{FF2B5EF4-FFF2-40B4-BE49-F238E27FC236}">
                <a16:creationId xmlns:a16="http://schemas.microsoft.com/office/drawing/2014/main" id="{275B24F4-70DD-41EE-8618-982DFFAD6D5A}"/>
              </a:ext>
            </a:extLst>
          </p:cNvPr>
          <p:cNvCxnSpPr>
            <a:stCxn id="19" idx="2"/>
            <a:endCxn id="16" idx="0"/>
          </p:cNvCxnSpPr>
          <p:nvPr/>
        </p:nvCxnSpPr>
        <p:spPr>
          <a:xfrm>
            <a:off x="9447214" y="1810073"/>
            <a:ext cx="0" cy="48417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cxnSp>
        <p:nvCxnSpPr>
          <p:cNvPr id="22" name="Shape 138">
            <a:extLst>
              <a:ext uri="{FF2B5EF4-FFF2-40B4-BE49-F238E27FC236}">
                <a16:creationId xmlns:a16="http://schemas.microsoft.com/office/drawing/2014/main" id="{8573B64E-5372-4C60-9D62-397D51BD39A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9447214" y="4976664"/>
            <a:ext cx="0" cy="48417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23" name="Shape 139">
            <a:extLst>
              <a:ext uri="{FF2B5EF4-FFF2-40B4-BE49-F238E27FC236}">
                <a16:creationId xmlns:a16="http://schemas.microsoft.com/office/drawing/2014/main" id="{7936B589-9892-4399-AC49-69B28063FE07}"/>
              </a:ext>
            </a:extLst>
          </p:cNvPr>
          <p:cNvSpPr/>
          <p:nvPr/>
        </p:nvSpPr>
        <p:spPr>
          <a:xfrm>
            <a:off x="7299759" y="2993617"/>
            <a:ext cx="4294909" cy="594885"/>
          </a:xfrm>
          <a:prstGeom prst="roundRect">
            <a:avLst>
              <a:gd name="adj" fmla="val 4727"/>
            </a:avLst>
          </a:prstGeom>
          <a:solidFill>
            <a:srgbClr val="C7D8EB">
              <a:alpha val="2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PHP Controller Classes</a:t>
            </a:r>
          </a:p>
        </p:txBody>
      </p:sp>
      <p:sp>
        <p:nvSpPr>
          <p:cNvPr id="29" name="Shape 132">
            <a:extLst>
              <a:ext uri="{FF2B5EF4-FFF2-40B4-BE49-F238E27FC236}">
                <a16:creationId xmlns:a16="http://schemas.microsoft.com/office/drawing/2014/main" id="{AC736027-8D8D-46BD-8A8C-39097D2D8F3C}"/>
              </a:ext>
            </a:extLst>
          </p:cNvPr>
          <p:cNvSpPr/>
          <p:nvPr/>
        </p:nvSpPr>
        <p:spPr>
          <a:xfrm>
            <a:off x="594157" y="2294251"/>
            <a:ext cx="4294909" cy="566542"/>
          </a:xfrm>
          <a:prstGeom prst="roundRect">
            <a:avLst>
              <a:gd name="adj" fmla="val 4727"/>
            </a:avLst>
          </a:prstGeom>
          <a:solidFill>
            <a:srgbClr val="C7D8EB">
              <a:alpha val="2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Presentation</a:t>
            </a:r>
          </a:p>
        </p:txBody>
      </p:sp>
      <p:sp>
        <p:nvSpPr>
          <p:cNvPr id="30" name="Shape 133">
            <a:extLst>
              <a:ext uri="{FF2B5EF4-FFF2-40B4-BE49-F238E27FC236}">
                <a16:creationId xmlns:a16="http://schemas.microsoft.com/office/drawing/2014/main" id="{E69B6B6E-8FC8-4ABC-ABF3-410FA119A70D}"/>
              </a:ext>
            </a:extLst>
          </p:cNvPr>
          <p:cNvSpPr/>
          <p:nvPr/>
        </p:nvSpPr>
        <p:spPr>
          <a:xfrm>
            <a:off x="594156" y="3716041"/>
            <a:ext cx="4294909" cy="566542"/>
          </a:xfrm>
          <a:prstGeom prst="roundRect">
            <a:avLst>
              <a:gd name="adj" fmla="val 5921"/>
            </a:avLst>
          </a:prstGeom>
          <a:solidFill>
            <a:srgbClr val="C7D8EB">
              <a:alpha val="2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Business Logic</a:t>
            </a:r>
          </a:p>
        </p:txBody>
      </p:sp>
      <p:sp>
        <p:nvSpPr>
          <p:cNvPr id="31" name="Shape 134">
            <a:extLst>
              <a:ext uri="{FF2B5EF4-FFF2-40B4-BE49-F238E27FC236}">
                <a16:creationId xmlns:a16="http://schemas.microsoft.com/office/drawing/2014/main" id="{04CC4F97-F580-4B01-9BA2-D15E2235B873}"/>
              </a:ext>
            </a:extLst>
          </p:cNvPr>
          <p:cNvSpPr/>
          <p:nvPr/>
        </p:nvSpPr>
        <p:spPr>
          <a:xfrm>
            <a:off x="594157" y="4410122"/>
            <a:ext cx="4294909" cy="566542"/>
          </a:xfrm>
          <a:prstGeom prst="roundRect">
            <a:avLst>
              <a:gd name="adj" fmla="val 4130"/>
            </a:avLst>
          </a:prstGeom>
          <a:solidFill>
            <a:srgbClr val="C7D8EB">
              <a:alpha val="2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Access Layer</a:t>
            </a:r>
          </a:p>
        </p:txBody>
      </p:sp>
      <p:sp>
        <p:nvSpPr>
          <p:cNvPr id="32" name="Shape 135">
            <a:extLst>
              <a:ext uri="{FF2B5EF4-FFF2-40B4-BE49-F238E27FC236}">
                <a16:creationId xmlns:a16="http://schemas.microsoft.com/office/drawing/2014/main" id="{A5A73C12-A208-4965-AD39-D8515A68B66E}"/>
              </a:ext>
            </a:extLst>
          </p:cNvPr>
          <p:cNvSpPr/>
          <p:nvPr/>
        </p:nvSpPr>
        <p:spPr>
          <a:xfrm>
            <a:off x="594157" y="1243531"/>
            <a:ext cx="4294909" cy="566542"/>
          </a:xfrm>
          <a:prstGeom prst="roundRect">
            <a:avLst>
              <a:gd name="adj" fmla="val 4727"/>
            </a:avLst>
          </a:prstGeom>
          <a:solidFill>
            <a:srgbClr val="92D050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Web Browser</a:t>
            </a:r>
          </a:p>
        </p:txBody>
      </p:sp>
      <p:sp>
        <p:nvSpPr>
          <p:cNvPr id="33" name="Shape 136">
            <a:extLst>
              <a:ext uri="{FF2B5EF4-FFF2-40B4-BE49-F238E27FC236}">
                <a16:creationId xmlns:a16="http://schemas.microsoft.com/office/drawing/2014/main" id="{10423744-653D-4CBD-B2F9-ECB3912CE66B}"/>
              </a:ext>
            </a:extLst>
          </p:cNvPr>
          <p:cNvSpPr/>
          <p:nvPr/>
        </p:nvSpPr>
        <p:spPr>
          <a:xfrm>
            <a:off x="594157" y="5460843"/>
            <a:ext cx="4294909" cy="566542"/>
          </a:xfrm>
          <a:prstGeom prst="roundRect">
            <a:avLst>
              <a:gd name="adj" fmla="val 4130"/>
            </a:avLst>
          </a:prstGeom>
          <a:solidFill>
            <a:srgbClr val="00B0F0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Database</a:t>
            </a:r>
          </a:p>
        </p:txBody>
      </p:sp>
      <p:cxnSp>
        <p:nvCxnSpPr>
          <p:cNvPr id="34" name="Shape 137">
            <a:extLst>
              <a:ext uri="{FF2B5EF4-FFF2-40B4-BE49-F238E27FC236}">
                <a16:creationId xmlns:a16="http://schemas.microsoft.com/office/drawing/2014/main" id="{717102CB-E043-4319-99C5-38E25BA98AED}"/>
              </a:ext>
            </a:extLst>
          </p:cNvPr>
          <p:cNvCxnSpPr>
            <a:stCxn id="32" idx="2"/>
            <a:endCxn id="29" idx="0"/>
          </p:cNvCxnSpPr>
          <p:nvPr/>
        </p:nvCxnSpPr>
        <p:spPr>
          <a:xfrm>
            <a:off x="2741612" y="1810073"/>
            <a:ext cx="0" cy="48417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cxnSp>
        <p:nvCxnSpPr>
          <p:cNvPr id="35" name="Shape 138">
            <a:extLst>
              <a:ext uri="{FF2B5EF4-FFF2-40B4-BE49-F238E27FC236}">
                <a16:creationId xmlns:a16="http://schemas.microsoft.com/office/drawing/2014/main" id="{C7EF851E-030F-4BC5-A19B-6C5BE03399B4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2741612" y="4976664"/>
            <a:ext cx="0" cy="48417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36" name="Shape 139">
            <a:extLst>
              <a:ext uri="{FF2B5EF4-FFF2-40B4-BE49-F238E27FC236}">
                <a16:creationId xmlns:a16="http://schemas.microsoft.com/office/drawing/2014/main" id="{B8B1F35F-731A-4D0D-97EA-409653201FD0}"/>
              </a:ext>
            </a:extLst>
          </p:cNvPr>
          <p:cNvSpPr/>
          <p:nvPr/>
        </p:nvSpPr>
        <p:spPr>
          <a:xfrm>
            <a:off x="594157" y="2993617"/>
            <a:ext cx="4294909" cy="594885"/>
          </a:xfrm>
          <a:prstGeom prst="roundRect">
            <a:avLst>
              <a:gd name="adj" fmla="val 4727"/>
            </a:avLst>
          </a:prstGeom>
          <a:solidFill>
            <a:srgbClr val="C7D8EB">
              <a:alpha val="2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4460" algn="ctr" rtl="0">
              <a:lnSpc>
                <a:spcPct val="95000"/>
              </a:lnSpc>
              <a:spcBef>
                <a:spcPts val="0"/>
              </a:spcBef>
              <a:buClr>
                <a:srgbClr val="FFFE99"/>
              </a:buClr>
              <a:buSzPct val="700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Presentation Logic</a:t>
            </a:r>
          </a:p>
        </p:txBody>
      </p:sp>
    </p:spTree>
    <p:extLst>
      <p:ext uri="{BB962C8B-B14F-4D97-AF65-F5344CB8AC3E}">
        <p14:creationId xmlns:p14="http://schemas.microsoft.com/office/powerpoint/2010/main" val="10249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3" grpId="0" animBg="1"/>
      <p:bldP spid="29" grpId="0" animBg="1"/>
      <p:bldP spid="30" grpId="0" animBg="1"/>
      <p:bldP spid="31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01" tIns="45688" rIns="91401" bIns="45688" rtlCol="0" anchor="ctr" anchorCtr="0">
            <a:noAutofit/>
          </a:bodyPr>
          <a:lstStyle/>
          <a:p>
            <a:pPr indent="-380886"/>
            <a:r>
              <a:rPr lang="en-US"/>
              <a:t>Front Controller</a:t>
            </a:r>
          </a:p>
        </p:txBody>
      </p:sp>
      <p:sp>
        <p:nvSpPr>
          <p:cNvPr id="181" name="Shape 181"/>
          <p:cNvSpPr/>
          <p:nvPr/>
        </p:nvSpPr>
        <p:spPr>
          <a:xfrm>
            <a:off x="3584198" y="2881317"/>
            <a:ext cx="2078742" cy="1066522"/>
          </a:xfrm>
          <a:prstGeom prst="roundRect">
            <a:avLst>
              <a:gd name="adj" fmla="val 4727"/>
            </a:avLst>
          </a:prstGeom>
          <a:solidFill>
            <a:srgbClr val="FFFE99">
              <a:alpha val="4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ctr" anchorCtr="0">
            <a:noAutofit/>
          </a:bodyPr>
          <a:lstStyle/>
          <a:p>
            <a:pPr indent="-124423" algn="ctr">
              <a:lnSpc>
                <a:spcPct val="95000"/>
              </a:lnSpc>
              <a:buClr>
                <a:srgbClr val="FFFE99"/>
              </a:buClr>
              <a:buSzPct val="70000"/>
            </a:pPr>
            <a:r>
              <a:rPr lang="en-US" sz="2799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Front Controller</a:t>
            </a:r>
          </a:p>
        </p:txBody>
      </p:sp>
      <p:sp>
        <p:nvSpPr>
          <p:cNvPr id="182" name="Shape 182"/>
          <p:cNvSpPr/>
          <p:nvPr/>
        </p:nvSpPr>
        <p:spPr>
          <a:xfrm>
            <a:off x="1070254" y="2881317"/>
            <a:ext cx="1752144" cy="1066522"/>
          </a:xfrm>
          <a:prstGeom prst="roundRect">
            <a:avLst>
              <a:gd name="adj" fmla="val 4727"/>
            </a:avLst>
          </a:prstGeom>
          <a:solidFill>
            <a:srgbClr val="92D050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ctr" anchorCtr="0">
            <a:noAutofit/>
          </a:bodyPr>
          <a:lstStyle/>
          <a:p>
            <a:pPr indent="-124423" algn="ctr">
              <a:lnSpc>
                <a:spcPct val="95000"/>
              </a:lnSpc>
              <a:buClr>
                <a:srgbClr val="FFFE99"/>
              </a:buClr>
              <a:buSzPct val="70000"/>
            </a:pPr>
            <a:r>
              <a:rPr lang="en-US" sz="2799" b="1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HTTP Request</a:t>
            </a:r>
          </a:p>
        </p:txBody>
      </p:sp>
      <p:cxnSp>
        <p:nvCxnSpPr>
          <p:cNvPr id="183" name="Shape 183"/>
          <p:cNvCxnSpPr>
            <a:stCxn id="182" idx="3"/>
            <a:endCxn id="181" idx="1"/>
          </p:cNvCxnSpPr>
          <p:nvPr/>
        </p:nvCxnSpPr>
        <p:spPr>
          <a:xfrm>
            <a:off x="2822397" y="3414578"/>
            <a:ext cx="761802" cy="0"/>
          </a:xfrm>
          <a:prstGeom prst="straightConnector1">
            <a:avLst/>
          </a:prstGeom>
          <a:noFill/>
          <a:ln w="38100" cap="flat" cmpd="sng">
            <a:solidFill>
              <a:srgbClr val="C7D8EB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4" name="Shape 184"/>
          <p:cNvSpPr/>
          <p:nvPr/>
        </p:nvSpPr>
        <p:spPr>
          <a:xfrm>
            <a:off x="6475412" y="2057400"/>
            <a:ext cx="2312782" cy="711717"/>
          </a:xfrm>
          <a:prstGeom prst="roundRect">
            <a:avLst>
              <a:gd name="adj" fmla="val 4727"/>
            </a:avLst>
          </a:prstGeom>
          <a:solidFill>
            <a:srgbClr val="5BD4FF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ctr" anchorCtr="0">
            <a:noAutofit/>
          </a:bodyPr>
          <a:lstStyle/>
          <a:p>
            <a:pPr indent="-124423" algn="ctr">
              <a:lnSpc>
                <a:spcPct val="95000"/>
              </a:lnSpc>
              <a:buClr>
                <a:srgbClr val="FFFE99"/>
              </a:buClr>
              <a:buSzPct val="70000"/>
            </a:pPr>
            <a:r>
              <a:rPr lang="en-US" sz="2799" b="1" dirty="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ControllerA</a:t>
            </a:r>
            <a:endParaRPr lang="en-US" sz="2799" b="1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6475412" y="3058720"/>
            <a:ext cx="2312782" cy="711717"/>
          </a:xfrm>
          <a:prstGeom prst="roundRect">
            <a:avLst>
              <a:gd name="adj" fmla="val 4727"/>
            </a:avLst>
          </a:prstGeom>
          <a:solidFill>
            <a:srgbClr val="5BD4FF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ctr" anchorCtr="0">
            <a:noAutofit/>
          </a:bodyPr>
          <a:lstStyle/>
          <a:p>
            <a:pPr indent="-124423" algn="ctr">
              <a:lnSpc>
                <a:spcPct val="95000"/>
              </a:lnSpc>
              <a:buClr>
                <a:srgbClr val="FFFE99"/>
              </a:buClr>
              <a:buSzPct val="70000"/>
            </a:pPr>
            <a:r>
              <a:rPr lang="en-US" sz="2799" b="1" dirty="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ControllerB</a:t>
            </a:r>
            <a:endParaRPr lang="en-US" sz="2799" b="1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475412" y="4042516"/>
            <a:ext cx="2312782" cy="711717"/>
          </a:xfrm>
          <a:prstGeom prst="roundRect">
            <a:avLst>
              <a:gd name="adj" fmla="val 4727"/>
            </a:avLst>
          </a:prstGeom>
          <a:solidFill>
            <a:srgbClr val="5BD4FF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ctr" anchorCtr="0">
            <a:noAutofit/>
          </a:bodyPr>
          <a:lstStyle/>
          <a:p>
            <a:pPr indent="-124423" algn="ctr">
              <a:lnSpc>
                <a:spcPct val="95000"/>
              </a:lnSpc>
              <a:buClr>
                <a:srgbClr val="FFFE99"/>
              </a:buClr>
              <a:buSzPct val="70000"/>
            </a:pPr>
            <a:r>
              <a:rPr lang="en-US" sz="2799" b="1" dirty="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ControllerC</a:t>
            </a:r>
            <a:endParaRPr lang="en-US" sz="2799" b="1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87" name="Shape 187"/>
          <p:cNvCxnSpPr>
            <a:cxnSpLocks/>
            <a:stCxn id="181" idx="3"/>
            <a:endCxn id="185" idx="1"/>
          </p:cNvCxnSpPr>
          <p:nvPr/>
        </p:nvCxnSpPr>
        <p:spPr>
          <a:xfrm>
            <a:off x="5662940" y="3414578"/>
            <a:ext cx="812472" cy="1"/>
          </a:xfrm>
          <a:prstGeom prst="straightConnector1">
            <a:avLst/>
          </a:prstGeom>
          <a:noFill/>
          <a:ln w="38100" cap="flat" cmpd="sng">
            <a:solidFill>
              <a:srgbClr val="C7D8EB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88" name="Shape 188"/>
          <p:cNvCxnSpPr>
            <a:cxnSpLocks/>
            <a:stCxn id="181" idx="3"/>
            <a:endCxn id="184" idx="1"/>
          </p:cNvCxnSpPr>
          <p:nvPr/>
        </p:nvCxnSpPr>
        <p:spPr>
          <a:xfrm flipV="1">
            <a:off x="5662940" y="2413259"/>
            <a:ext cx="812472" cy="1001319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7D8EB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89" name="Shape 189"/>
          <p:cNvCxnSpPr>
            <a:cxnSpLocks/>
            <a:stCxn id="181" idx="3"/>
            <a:endCxn id="186" idx="1"/>
          </p:cNvCxnSpPr>
          <p:nvPr/>
        </p:nvCxnSpPr>
        <p:spPr>
          <a:xfrm>
            <a:off x="5662940" y="3414578"/>
            <a:ext cx="812472" cy="983797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7D8EB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0" name="Shape 190"/>
          <p:cNvSpPr/>
          <p:nvPr/>
        </p:nvSpPr>
        <p:spPr>
          <a:xfrm>
            <a:off x="9424561" y="2057400"/>
            <a:ext cx="1777654" cy="711717"/>
          </a:xfrm>
          <a:prstGeom prst="roundRect">
            <a:avLst>
              <a:gd name="adj" fmla="val 4727"/>
            </a:avLst>
          </a:prstGeom>
          <a:solidFill>
            <a:srgbClr val="FFAD5B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ctr" anchorCtr="0">
            <a:noAutofit/>
          </a:bodyPr>
          <a:lstStyle/>
          <a:p>
            <a:pPr indent="-124423" algn="ctr">
              <a:lnSpc>
                <a:spcPct val="95000"/>
              </a:lnSpc>
              <a:buClr>
                <a:srgbClr val="FFFE99"/>
              </a:buClr>
              <a:buSzPct val="70000"/>
            </a:pPr>
            <a:r>
              <a:rPr lang="en-US" sz="2799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View</a:t>
            </a:r>
          </a:p>
        </p:txBody>
      </p:sp>
      <p:sp>
        <p:nvSpPr>
          <p:cNvPr id="191" name="Shape 191"/>
          <p:cNvSpPr/>
          <p:nvPr/>
        </p:nvSpPr>
        <p:spPr>
          <a:xfrm>
            <a:off x="9424561" y="3058720"/>
            <a:ext cx="1777654" cy="711717"/>
          </a:xfrm>
          <a:prstGeom prst="roundRect">
            <a:avLst>
              <a:gd name="adj" fmla="val 4727"/>
            </a:avLst>
          </a:prstGeom>
          <a:solidFill>
            <a:srgbClr val="FFAD5B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ctr" anchorCtr="0">
            <a:noAutofit/>
          </a:bodyPr>
          <a:lstStyle/>
          <a:p>
            <a:pPr indent="-124423" algn="ctr">
              <a:lnSpc>
                <a:spcPct val="95000"/>
              </a:lnSpc>
              <a:buClr>
                <a:srgbClr val="FFFE99"/>
              </a:buClr>
              <a:buSzPct val="70000"/>
            </a:pPr>
            <a:r>
              <a:rPr lang="en-US" sz="2799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View</a:t>
            </a:r>
          </a:p>
        </p:txBody>
      </p:sp>
      <p:sp>
        <p:nvSpPr>
          <p:cNvPr id="192" name="Shape 192"/>
          <p:cNvSpPr/>
          <p:nvPr/>
        </p:nvSpPr>
        <p:spPr>
          <a:xfrm>
            <a:off x="9424561" y="4042516"/>
            <a:ext cx="1777654" cy="711717"/>
          </a:xfrm>
          <a:prstGeom prst="roundRect">
            <a:avLst>
              <a:gd name="adj" fmla="val 4727"/>
            </a:avLst>
          </a:prstGeom>
          <a:solidFill>
            <a:srgbClr val="FFAD5B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ctr" anchorCtr="0">
            <a:noAutofit/>
          </a:bodyPr>
          <a:lstStyle/>
          <a:p>
            <a:pPr indent="-124423" algn="ctr">
              <a:lnSpc>
                <a:spcPct val="95000"/>
              </a:lnSpc>
              <a:buClr>
                <a:srgbClr val="FFFE99"/>
              </a:buClr>
              <a:buSzPct val="70000"/>
            </a:pPr>
            <a:r>
              <a:rPr lang="en-US" sz="2799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View</a:t>
            </a:r>
          </a:p>
        </p:txBody>
      </p:sp>
      <p:cxnSp>
        <p:nvCxnSpPr>
          <p:cNvPr id="193" name="Shape 193"/>
          <p:cNvCxnSpPr>
            <a:cxnSpLocks/>
            <a:stCxn id="184" idx="3"/>
            <a:endCxn id="190" idx="1"/>
          </p:cNvCxnSpPr>
          <p:nvPr/>
        </p:nvCxnSpPr>
        <p:spPr>
          <a:xfrm>
            <a:off x="8788194" y="2413259"/>
            <a:ext cx="636367" cy="0"/>
          </a:xfrm>
          <a:prstGeom prst="straightConnector1">
            <a:avLst/>
          </a:prstGeom>
          <a:noFill/>
          <a:ln w="38100" cap="flat" cmpd="sng">
            <a:solidFill>
              <a:srgbClr val="C7D8EB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4" name="Shape 194"/>
          <p:cNvCxnSpPr>
            <a:cxnSpLocks/>
            <a:stCxn id="185" idx="3"/>
            <a:endCxn id="191" idx="1"/>
          </p:cNvCxnSpPr>
          <p:nvPr/>
        </p:nvCxnSpPr>
        <p:spPr>
          <a:xfrm>
            <a:off x="8788194" y="3414579"/>
            <a:ext cx="636367" cy="0"/>
          </a:xfrm>
          <a:prstGeom prst="straightConnector1">
            <a:avLst/>
          </a:prstGeom>
          <a:noFill/>
          <a:ln w="38100" cap="flat" cmpd="sng">
            <a:solidFill>
              <a:srgbClr val="C7D8EB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5" name="Shape 195"/>
          <p:cNvCxnSpPr>
            <a:cxnSpLocks/>
            <a:stCxn id="186" idx="3"/>
            <a:endCxn id="192" idx="1"/>
          </p:cNvCxnSpPr>
          <p:nvPr/>
        </p:nvCxnSpPr>
        <p:spPr>
          <a:xfrm>
            <a:off x="8788194" y="4398375"/>
            <a:ext cx="636367" cy="0"/>
          </a:xfrm>
          <a:prstGeom prst="straightConnector1">
            <a:avLst/>
          </a:prstGeom>
          <a:noFill/>
          <a:ln w="38100" cap="flat" cmpd="sng">
            <a:solidFill>
              <a:srgbClr val="C7D8EB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6" name="Shape 196"/>
          <p:cNvCxnSpPr>
            <a:stCxn id="182" idx="0"/>
          </p:cNvCxnSpPr>
          <p:nvPr/>
        </p:nvCxnSpPr>
        <p:spPr>
          <a:xfrm rot="-5400000">
            <a:off x="3887870" y="293741"/>
            <a:ext cx="646032" cy="4529120"/>
          </a:xfrm>
          <a:prstGeom prst="curvedConnector2">
            <a:avLst/>
          </a:prstGeom>
          <a:noFill/>
          <a:ln w="38100" cap="flat" cmpd="sng">
            <a:solidFill>
              <a:srgbClr val="C7D8EB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97" name="Shape 197" descr="http://anvpc.org/wp-content/uploads/2014/09/x-mark-5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262" y="1901331"/>
            <a:ext cx="827609" cy="82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4" grpId="0" animBg="1"/>
      <p:bldP spid="185" grpId="0" animBg="1"/>
      <p:bldP spid="186" grpId="0" animBg="1"/>
      <p:bldP spid="190" grpId="0" animBg="1"/>
      <p:bldP spid="191" grpId="0" animBg="1"/>
      <p:bldP spid="1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01" tIns="45688" rIns="91401" bIns="45688" rtlCol="0" anchor="ctr" anchorCtr="0">
            <a:noAutofit/>
          </a:bodyPr>
          <a:lstStyle/>
          <a:p>
            <a:pPr indent="-380886"/>
            <a:r>
              <a:rPr lang="en-US"/>
              <a:t>Data Access</a:t>
            </a:r>
          </a:p>
        </p:txBody>
      </p:sp>
      <p:sp>
        <p:nvSpPr>
          <p:cNvPr id="152" name="Shape 152"/>
          <p:cNvSpPr/>
          <p:nvPr/>
        </p:nvSpPr>
        <p:spPr>
          <a:xfrm>
            <a:off x="2250754" y="1503837"/>
            <a:ext cx="7448860" cy="800011"/>
          </a:xfrm>
          <a:prstGeom prst="rect">
            <a:avLst/>
          </a:prstGeom>
          <a:solidFill>
            <a:schemeClr val="dk1">
              <a:alpha val="14901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t" anchorCtr="0">
            <a:noAutofit/>
          </a:bodyPr>
          <a:lstStyle/>
          <a:p>
            <a:pPr algn="ctr">
              <a:buSzPct val="25000"/>
            </a:pPr>
            <a:r>
              <a:rPr lang="en-US" sz="4599" b="1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Database Access Logic</a:t>
            </a:r>
          </a:p>
        </p:txBody>
      </p:sp>
      <p:sp>
        <p:nvSpPr>
          <p:cNvPr id="153" name="Shape 153"/>
          <p:cNvSpPr/>
          <p:nvPr/>
        </p:nvSpPr>
        <p:spPr>
          <a:xfrm>
            <a:off x="464541" y="2845568"/>
            <a:ext cx="4922444" cy="800011"/>
          </a:xfrm>
          <a:prstGeom prst="rect">
            <a:avLst/>
          </a:prstGeom>
          <a:solidFill>
            <a:srgbClr val="FFA000">
              <a:alpha val="14901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t" anchorCtr="0">
            <a:noAutofit/>
          </a:bodyPr>
          <a:lstStyle/>
          <a:p>
            <a:pPr algn="ctr">
              <a:buSzPct val="25000"/>
            </a:pPr>
            <a:r>
              <a:rPr lang="en-US" sz="4599" b="1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ORM Approach</a:t>
            </a:r>
          </a:p>
        </p:txBody>
      </p:sp>
      <p:sp>
        <p:nvSpPr>
          <p:cNvPr id="154" name="Shape 154"/>
          <p:cNvSpPr/>
          <p:nvPr/>
        </p:nvSpPr>
        <p:spPr>
          <a:xfrm>
            <a:off x="6801840" y="2845568"/>
            <a:ext cx="4922444" cy="800011"/>
          </a:xfrm>
          <a:prstGeom prst="rect">
            <a:avLst/>
          </a:prstGeom>
          <a:solidFill>
            <a:schemeClr val="lt2">
              <a:alpha val="14901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t" anchorCtr="0">
            <a:noAutofit/>
          </a:bodyPr>
          <a:lstStyle/>
          <a:p>
            <a:pPr algn="ctr">
              <a:buSzPct val="25000"/>
            </a:pPr>
            <a:r>
              <a:rPr lang="en-US" sz="4599" b="1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Direct Access</a:t>
            </a:r>
          </a:p>
        </p:txBody>
      </p:sp>
      <p:sp>
        <p:nvSpPr>
          <p:cNvPr id="155" name="Shape 155"/>
          <p:cNvSpPr/>
          <p:nvPr/>
        </p:nvSpPr>
        <p:spPr>
          <a:xfrm>
            <a:off x="1969715" y="4406156"/>
            <a:ext cx="2753098" cy="1281191"/>
          </a:xfrm>
          <a:prstGeom prst="wedgeRoundRectCallout">
            <a:avLst>
              <a:gd name="adj1" fmla="val -28199"/>
              <a:gd name="adj2" fmla="val -89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tserrat Light"/>
              </a:rPr>
              <a:t>Map Tables to Classes</a:t>
            </a:r>
          </a:p>
        </p:txBody>
      </p:sp>
      <p:sp>
        <p:nvSpPr>
          <p:cNvPr id="156" name="Shape 156"/>
          <p:cNvSpPr/>
          <p:nvPr/>
        </p:nvSpPr>
        <p:spPr>
          <a:xfrm>
            <a:off x="7466012" y="4406156"/>
            <a:ext cx="2753098" cy="1281191"/>
          </a:xfrm>
          <a:prstGeom prst="wedgeRoundRectCallout">
            <a:avLst>
              <a:gd name="adj1" fmla="val 31742"/>
              <a:gd name="adj2" fmla="val -89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tserrat Light"/>
              </a:rPr>
              <a:t>Data Access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245066" y="1503837"/>
            <a:ext cx="7448860" cy="800011"/>
          </a:xfrm>
          <a:prstGeom prst="rect">
            <a:avLst/>
          </a:prstGeom>
          <a:solidFill>
            <a:schemeClr val="dk1">
              <a:alpha val="14901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t" anchorCtr="0">
            <a:noAutofit/>
          </a:bodyPr>
          <a:lstStyle/>
          <a:p>
            <a:pPr algn="ctr">
              <a:buSzPct val="25000"/>
            </a:pPr>
            <a:r>
              <a:rPr lang="en-US" sz="4599" b="1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Data Binding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01" tIns="45688" rIns="91401" bIns="45688" rtlCol="0" anchor="ctr" anchorCtr="0">
            <a:noAutofit/>
          </a:bodyPr>
          <a:lstStyle/>
          <a:p>
            <a:pPr indent="-380886"/>
            <a:r>
              <a:rPr lang="en-US"/>
              <a:t>Data Binding</a:t>
            </a:r>
          </a:p>
        </p:txBody>
      </p:sp>
      <p:sp>
        <p:nvSpPr>
          <p:cNvPr id="164" name="Shape 164"/>
          <p:cNvSpPr/>
          <p:nvPr/>
        </p:nvSpPr>
        <p:spPr>
          <a:xfrm>
            <a:off x="1316138" y="3037396"/>
            <a:ext cx="3711475" cy="800010"/>
          </a:xfrm>
          <a:prstGeom prst="rect">
            <a:avLst/>
          </a:prstGeom>
          <a:solidFill>
            <a:srgbClr val="FFA000">
              <a:alpha val="14901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t" anchorCtr="0">
            <a:noAutofit/>
          </a:bodyPr>
          <a:lstStyle/>
          <a:p>
            <a:pPr algn="ctr">
              <a:buSzPct val="25000"/>
            </a:pPr>
            <a:r>
              <a:rPr lang="en-US" sz="4599" b="1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Form Data</a:t>
            </a:r>
          </a:p>
        </p:txBody>
      </p:sp>
      <p:sp>
        <p:nvSpPr>
          <p:cNvPr id="165" name="Shape 165"/>
          <p:cNvSpPr/>
          <p:nvPr/>
        </p:nvSpPr>
        <p:spPr>
          <a:xfrm>
            <a:off x="7161212" y="3020593"/>
            <a:ext cx="3580165" cy="816813"/>
          </a:xfrm>
          <a:prstGeom prst="rect">
            <a:avLst/>
          </a:prstGeom>
          <a:solidFill>
            <a:schemeClr val="lt2">
              <a:alpha val="14901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01" tIns="45688" rIns="91401" bIns="45688" anchor="t" anchorCtr="0">
            <a:noAutofit/>
          </a:bodyPr>
          <a:lstStyle/>
          <a:p>
            <a:pPr algn="ctr">
              <a:buSzPct val="25000"/>
            </a:pPr>
            <a:r>
              <a:rPr lang="en-US" sz="4599" b="1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View Data</a:t>
            </a:r>
          </a:p>
        </p:txBody>
      </p:sp>
      <p:sp>
        <p:nvSpPr>
          <p:cNvPr id="166" name="Shape 166"/>
          <p:cNvSpPr/>
          <p:nvPr/>
        </p:nvSpPr>
        <p:spPr>
          <a:xfrm>
            <a:off x="2350715" y="4599529"/>
            <a:ext cx="2753098" cy="1281191"/>
          </a:xfrm>
          <a:prstGeom prst="wedgeRoundRectCallout">
            <a:avLst>
              <a:gd name="adj1" fmla="val -28199"/>
              <a:gd name="adj2" fmla="val -89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tserrat Light"/>
              </a:rPr>
              <a:t>Map Form Data to Objects</a:t>
            </a:r>
          </a:p>
        </p:txBody>
      </p:sp>
      <p:sp>
        <p:nvSpPr>
          <p:cNvPr id="167" name="Shape 167"/>
          <p:cNvSpPr/>
          <p:nvPr/>
        </p:nvSpPr>
        <p:spPr>
          <a:xfrm>
            <a:off x="7085012" y="4610957"/>
            <a:ext cx="2753098" cy="1281191"/>
          </a:xfrm>
          <a:prstGeom prst="wedgeRoundRectCallout">
            <a:avLst>
              <a:gd name="adj1" fmla="val 31742"/>
              <a:gd name="adj2" fmla="val -89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tserrat Light"/>
              </a:rPr>
              <a:t>Map Variables to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ontserrat Light"/>
              </a:rPr>
              <a:t>ViewModels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Montserrat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MVC Design Pattern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Web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PHP Structure</a:t>
            </a:r>
            <a:endParaRPr lang="en-US" sz="36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https://softuni.bg/courses/php-mvc-frameworks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/>
          </a:bodyPr>
          <a:lstStyle/>
          <a:p>
            <a:r>
              <a:rPr lang="en-US" sz="3600" dirty="0"/>
              <a:t>MVC Concepts - MVC Pattern Explained</a:t>
            </a:r>
          </a:p>
          <a:p>
            <a:pPr lvl="1"/>
            <a:r>
              <a:rPr lang="en-US" sz="3400" dirty="0"/>
              <a:t>Overview, Purpose</a:t>
            </a:r>
          </a:p>
          <a:p>
            <a:r>
              <a:rPr lang="en-US" sz="3600" dirty="0"/>
              <a:t>Web App Structure</a:t>
            </a:r>
          </a:p>
          <a:p>
            <a:pPr lvl="1"/>
            <a:r>
              <a:rPr lang="en-US" dirty="0"/>
              <a:t>Front Controller</a:t>
            </a:r>
            <a:endParaRPr lang="en-US" sz="3200" dirty="0"/>
          </a:p>
          <a:p>
            <a:pPr lvl="1"/>
            <a:r>
              <a:rPr lang="en-US" sz="3400" dirty="0"/>
              <a:t>Data 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#php-web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6D580-F727-4FA4-8CD8-1DBF18E4C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MVC Pattern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5DC46C-5F8E-409D-8158-B453375718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Model-View-Controller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6F7E6-D94C-421C-80ED-46AA628080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C37F5-6AE7-4688-82DD-C0A7722B0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381000"/>
            <a:ext cx="4629150" cy="44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AF3FB8-7F42-46E7-AD6D-F001F34F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MVC Concept Explained</a:t>
            </a:r>
            <a:endParaRPr lang="en-US" dirty="0"/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2364CC1D-1A50-4093-B185-7B33F488AAE1}"/>
              </a:ext>
            </a:extLst>
          </p:cNvPr>
          <p:cNvSpPr/>
          <p:nvPr/>
        </p:nvSpPr>
        <p:spPr>
          <a:xfrm>
            <a:off x="2925763" y="1547481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14F8BB-FCCE-4A48-BA62-928B074C240E}"/>
              </a:ext>
            </a:extLst>
          </p:cNvPr>
          <p:cNvSpPr/>
          <p:nvPr/>
        </p:nvSpPr>
        <p:spPr>
          <a:xfrm>
            <a:off x="5195107" y="3336630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B3FD9-2E0B-4840-9016-08CCB080A671}"/>
              </a:ext>
            </a:extLst>
          </p:cNvPr>
          <p:cNvSpPr/>
          <p:nvPr/>
        </p:nvSpPr>
        <p:spPr>
          <a:xfrm>
            <a:off x="2925763" y="1371600"/>
            <a:ext cx="2209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80E3E62-3C41-4054-9AB1-C89207F41B4F}"/>
              </a:ext>
            </a:extLst>
          </p:cNvPr>
          <p:cNvSpPr/>
          <p:nvPr/>
        </p:nvSpPr>
        <p:spPr>
          <a:xfrm>
            <a:off x="6225494" y="1472243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2AA2491B-6D11-4CF1-B27D-B4F9D4800567}"/>
              </a:ext>
            </a:extLst>
          </p:cNvPr>
          <p:cNvSpPr/>
          <p:nvPr/>
        </p:nvSpPr>
        <p:spPr>
          <a:xfrm>
            <a:off x="6714055" y="2782642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FF9F039D-F2CC-46DF-862E-9326E576C6CF}"/>
              </a:ext>
            </a:extLst>
          </p:cNvPr>
          <p:cNvSpPr/>
          <p:nvPr/>
        </p:nvSpPr>
        <p:spPr>
          <a:xfrm>
            <a:off x="7832159" y="5139601"/>
            <a:ext cx="2362200" cy="1257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DB7676CF-E93D-4819-B1A3-7C054DAA2059}"/>
              </a:ext>
            </a:extLst>
          </p:cNvPr>
          <p:cNvSpPr/>
          <p:nvPr/>
        </p:nvSpPr>
        <p:spPr>
          <a:xfrm>
            <a:off x="2102400" y="5139601"/>
            <a:ext cx="2428650" cy="1257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7A1C2749-AE56-4CD4-A663-ADD6A5E593D1}"/>
              </a:ext>
            </a:extLst>
          </p:cNvPr>
          <p:cNvSpPr/>
          <p:nvPr/>
        </p:nvSpPr>
        <p:spPr>
          <a:xfrm rot="10800000">
            <a:off x="4872757" y="5476653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ction Button: Home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F0B1DF-6AD7-46F1-93D4-C7D5832286A9}"/>
              </a:ext>
            </a:extLst>
          </p:cNvPr>
          <p:cNvSpPr/>
          <p:nvPr/>
        </p:nvSpPr>
        <p:spPr>
          <a:xfrm>
            <a:off x="1401762" y="1695006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25A46-CE4C-49EB-B61E-5E23A473390D}"/>
              </a:ext>
            </a:extLst>
          </p:cNvPr>
          <p:cNvSpPr/>
          <p:nvPr/>
        </p:nvSpPr>
        <p:spPr>
          <a:xfrm>
            <a:off x="1401762" y="1244742"/>
            <a:ext cx="9144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4567F319-EE94-4FD9-A433-15B2A9FD9105}"/>
              </a:ext>
            </a:extLst>
          </p:cNvPr>
          <p:cNvSpPr/>
          <p:nvPr/>
        </p:nvSpPr>
        <p:spPr>
          <a:xfrm rot="12958387">
            <a:off x="7837413" y="4529241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860489CE-AD7C-4B08-9F7B-8112BE224575}"/>
              </a:ext>
            </a:extLst>
          </p:cNvPr>
          <p:cNvSpPr/>
          <p:nvPr/>
        </p:nvSpPr>
        <p:spPr>
          <a:xfrm rot="19037990">
            <a:off x="4245860" y="45691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921A2721-5E61-43B3-BD59-F755E9EB9EE1}"/>
              </a:ext>
            </a:extLst>
          </p:cNvPr>
          <p:cNvSpPr/>
          <p:nvPr/>
        </p:nvSpPr>
        <p:spPr>
          <a:xfrm rot="10073138">
            <a:off x="2013595" y="2575864"/>
            <a:ext cx="495852" cy="24136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BF8D4B-FB74-467F-AB24-5E45A51A1110}"/>
              </a:ext>
            </a:extLst>
          </p:cNvPr>
          <p:cNvSpPr/>
          <p:nvPr/>
        </p:nvSpPr>
        <p:spPr>
          <a:xfrm>
            <a:off x="2517246" y="3221904"/>
            <a:ext cx="1598957" cy="103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410C9-5D67-4A25-878F-158EED7B8B42}"/>
              </a:ext>
            </a:extLst>
          </p:cNvPr>
          <p:cNvSpPr/>
          <p:nvPr/>
        </p:nvSpPr>
        <p:spPr>
          <a:xfrm>
            <a:off x="7033837" y="2787405"/>
            <a:ext cx="259752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B45EF5-C272-48B6-9B12-B844C0C6A2C0}"/>
              </a:ext>
            </a:extLst>
          </p:cNvPr>
          <p:cNvSpPr/>
          <p:nvPr/>
        </p:nvSpPr>
        <p:spPr>
          <a:xfrm>
            <a:off x="5179813" y="4280545"/>
            <a:ext cx="201713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view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2BE28-7F81-4358-A27D-5A6186361016}"/>
              </a:ext>
            </a:extLst>
          </p:cNvPr>
          <p:cNvSpPr/>
          <p:nvPr/>
        </p:nvSpPr>
        <p:spPr>
          <a:xfrm>
            <a:off x="4800179" y="5921377"/>
            <a:ext cx="2590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data from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9EF0BC-0B2A-4C3A-9824-F5A08AE8439A}"/>
              </a:ext>
            </a:extLst>
          </p:cNvPr>
          <p:cNvSpPr/>
          <p:nvPr/>
        </p:nvSpPr>
        <p:spPr>
          <a:xfrm>
            <a:off x="8869362" y="4287736"/>
            <a:ext cx="1524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23799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B2E12-7482-40FC-B34E-13B5E1973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2412" y="1168772"/>
            <a:ext cx="10469698" cy="52760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Design pattern</a:t>
            </a:r>
            <a:r>
              <a:rPr lang="en-US" sz="3200" dirty="0"/>
              <a:t> with three independent components:</a:t>
            </a:r>
          </a:p>
          <a:p>
            <a:pPr lvl="1">
              <a:buClr>
                <a:schemeClr val="tx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Model</a:t>
            </a:r>
            <a:r>
              <a:rPr lang="en-US" sz="3200" dirty="0"/>
              <a:t> (data)</a:t>
            </a:r>
          </a:p>
          <a:p>
            <a:pPr lvl="2">
              <a:buClr>
                <a:schemeClr val="tx2"/>
              </a:buClr>
            </a:pPr>
            <a:r>
              <a:rPr lang="en-US" sz="3200" dirty="0"/>
              <a:t>Manages </a:t>
            </a:r>
            <a:r>
              <a:rPr lang="en-US" sz="3200" b="1" dirty="0">
                <a:solidFill>
                  <a:schemeClr val="accent1"/>
                </a:solidFill>
              </a:rPr>
              <a:t>data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database</a:t>
            </a:r>
            <a:r>
              <a:rPr lang="en-US" sz="3200" dirty="0"/>
              <a:t> logic</a:t>
            </a:r>
          </a:p>
          <a:p>
            <a:pPr lvl="1">
              <a:buClr>
                <a:schemeClr val="tx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View</a:t>
            </a:r>
            <a:r>
              <a:rPr lang="en-US" sz="3200" dirty="0"/>
              <a:t> (UI)</a:t>
            </a:r>
          </a:p>
          <a:p>
            <a:pPr lvl="2">
              <a:buClr>
                <a:schemeClr val="tx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Presentation</a:t>
            </a:r>
            <a:r>
              <a:rPr lang="en-US" sz="3200" dirty="0"/>
              <a:t> layer (renders the UI)</a:t>
            </a:r>
          </a:p>
          <a:p>
            <a:pPr lvl="1">
              <a:buClr>
                <a:schemeClr val="tx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Controller</a:t>
            </a:r>
            <a:r>
              <a:rPr lang="en-US" sz="3200" dirty="0"/>
              <a:t> (logic)</a:t>
            </a:r>
          </a:p>
          <a:p>
            <a:pPr lvl="2">
              <a:buClr>
                <a:schemeClr val="tx2"/>
              </a:buClr>
            </a:pPr>
            <a:r>
              <a:rPr lang="en-US" sz="3200" dirty="0"/>
              <a:t>Implements the </a:t>
            </a:r>
            <a:r>
              <a:rPr lang="en-US" sz="3200" b="1" dirty="0">
                <a:solidFill>
                  <a:schemeClr val="accent1"/>
                </a:solidFill>
              </a:rPr>
              <a:t>application logic</a:t>
            </a:r>
          </a:p>
          <a:p>
            <a:pPr lvl="2">
              <a:buClr>
                <a:schemeClr val="tx2"/>
              </a:buClr>
            </a:pPr>
            <a:r>
              <a:rPr lang="en-US" sz="3200" dirty="0"/>
              <a:t>Processes user request, performs an </a:t>
            </a:r>
            <a:r>
              <a:rPr lang="en-US" sz="3200" b="1" dirty="0">
                <a:solidFill>
                  <a:schemeClr val="accent1"/>
                </a:solidFill>
              </a:rPr>
              <a:t>action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</a:rPr>
              <a:t>updates</a:t>
            </a:r>
            <a:r>
              <a:rPr lang="en-US" sz="3200" dirty="0"/>
              <a:t> the data model and </a:t>
            </a:r>
            <a:r>
              <a:rPr lang="en-US" sz="3200" b="1" dirty="0">
                <a:solidFill>
                  <a:schemeClr val="accent1"/>
                </a:solidFill>
              </a:rPr>
              <a:t>invokes</a:t>
            </a:r>
            <a:r>
              <a:rPr lang="en-US" sz="3200" dirty="0"/>
              <a:t> a view to render some UI</a:t>
            </a:r>
          </a:p>
          <a:p>
            <a:pPr>
              <a:buClr>
                <a:schemeClr val="tx2"/>
              </a:buClr>
            </a:pP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C7FE7-8CEB-434C-B5BD-0A6270C4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57E8B-F002-4B92-971B-FDFBCA298C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3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that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we are working with</a:t>
            </a:r>
          </a:p>
          <a:p>
            <a:pPr>
              <a:lnSpc>
                <a:spcPct val="120000"/>
              </a:lnSpc>
            </a:pPr>
            <a:r>
              <a:rPr lang="en-US" dirty="0"/>
              <a:t>Rules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US" dirty="0"/>
              <a:t> the data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changed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manipulated</a:t>
            </a:r>
          </a:p>
          <a:p>
            <a:pPr>
              <a:lnSpc>
                <a:spcPct val="120000"/>
              </a:lnSpc>
            </a:pPr>
            <a:r>
              <a:rPr lang="en-US" dirty="0"/>
              <a:t>May contain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validation</a:t>
            </a:r>
            <a:r>
              <a:rPr lang="en-US" dirty="0"/>
              <a:t> rules</a:t>
            </a:r>
          </a:p>
          <a:p>
            <a:pPr>
              <a:lnSpc>
                <a:spcPct val="120000"/>
              </a:lnSpc>
            </a:pPr>
            <a:r>
              <a:rPr lang="en-US" dirty="0"/>
              <a:t>Often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encapsulates</a:t>
            </a:r>
            <a:r>
              <a:rPr lang="en-US" dirty="0"/>
              <a:t> data stored in </a:t>
            </a:r>
            <a:br>
              <a:rPr lang="en-US" dirty="0"/>
            </a:br>
            <a:r>
              <a:rPr lang="en-US" dirty="0"/>
              <a:t>a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 well as code used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manipulate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data</a:t>
            </a:r>
          </a:p>
          <a:p>
            <a:pPr>
              <a:lnSpc>
                <a:spcPct val="12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Access Layer </a:t>
            </a:r>
            <a:r>
              <a:rPr lang="en-US" dirty="0"/>
              <a:t>of some kind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9269" y="2562944"/>
            <a:ext cx="4654131" cy="3833476"/>
          </a:xfrm>
          <a:prstGeom prst="roundRect">
            <a:avLst>
              <a:gd name="adj" fmla="val 143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6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Defines how the application’s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user interface </a:t>
            </a:r>
            <a:r>
              <a:rPr lang="en-US" sz="3199" dirty="0"/>
              <a:t>(UI) will be displayed</a:t>
            </a:r>
          </a:p>
          <a:p>
            <a:r>
              <a:rPr lang="en-US" sz="3199" dirty="0"/>
              <a:t>May support master views (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layouts</a:t>
            </a:r>
            <a:r>
              <a:rPr lang="en-US" sz="3199" dirty="0"/>
              <a:t>) </a:t>
            </a:r>
          </a:p>
          <a:p>
            <a:r>
              <a:rPr lang="en-US" sz="3199" dirty="0"/>
              <a:t>May support sub-views (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partial views </a:t>
            </a:r>
            <a:r>
              <a:rPr lang="en-US" sz="3199" dirty="0"/>
              <a:t>or controls)</a:t>
            </a:r>
          </a:p>
          <a:p>
            <a:r>
              <a:rPr lang="en-US" sz="3199" dirty="0"/>
              <a:t>May use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sz="3199" dirty="0"/>
              <a:t> to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dynamically</a:t>
            </a:r>
            <a:r>
              <a:rPr lang="en-US" sz="3199" dirty="0"/>
              <a:t> 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generate</a:t>
            </a:r>
            <a:r>
              <a:rPr lang="en-US" sz="3199" dirty="0"/>
              <a:t>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(UI)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2" descr="UI">
            <a:extLst>
              <a:ext uri="{FF2B5EF4-FFF2-40B4-BE49-F238E27FC236}">
                <a16:creationId xmlns:a16="http://schemas.microsoft.com/office/drawing/2014/main" id="{157B5ACD-89A9-4EE8-9CEE-A5695E8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260" y="4024500"/>
            <a:ext cx="2190522" cy="21905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form icon">
            <a:extLst>
              <a:ext uri="{FF2B5EF4-FFF2-40B4-BE49-F238E27FC236}">
                <a16:creationId xmlns:a16="http://schemas.microsoft.com/office/drawing/2014/main" id="{98C88D39-EEEF-4AF2-8136-DE47143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4114622"/>
            <a:ext cx="2257604" cy="212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83EE5-A03C-4134-86B3-BB69B1D0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787" y="4053845"/>
            <a:ext cx="2775969" cy="21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en-US" dirty="0"/>
              <a:t> MVC component – holds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Communication</a:t>
            </a:r>
            <a:r>
              <a:rPr lang="en-US" dirty="0"/>
              <a:t> from the user</a:t>
            </a:r>
          </a:p>
          <a:p>
            <a:pPr lvl="1"/>
            <a:r>
              <a:rPr lang="en-US" dirty="0"/>
              <a:t>Overall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</a:t>
            </a:r>
          </a:p>
          <a:p>
            <a:pPr lvl="1"/>
            <a:r>
              <a:rPr lang="en-US" dirty="0"/>
              <a:t>Application-specific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 </a:t>
            </a:r>
            <a:r>
              <a:rPr lang="en-US" dirty="0"/>
              <a:t>(business logic)</a:t>
            </a:r>
          </a:p>
          <a:p>
            <a:r>
              <a:rPr lang="en-US" dirty="0"/>
              <a:t>Every controller has one or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"actions"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(Logic)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998" y="2819560"/>
            <a:ext cx="2982252" cy="1986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667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7C86D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3346</TotalTime>
  <Words>784</Words>
  <Application>Microsoft Office PowerPoint</Application>
  <PresentationFormat>Custom</PresentationFormat>
  <Paragraphs>189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Courier New</vt:lpstr>
      <vt:lpstr>Montserrat</vt:lpstr>
      <vt:lpstr>Montserrat Light</vt:lpstr>
      <vt:lpstr>Noto Sans Symbols</vt:lpstr>
      <vt:lpstr>Wingdings</vt:lpstr>
      <vt:lpstr>Wingdings 2</vt:lpstr>
      <vt:lpstr>SoftUni3_1</vt:lpstr>
      <vt:lpstr>MVC Introduction</vt:lpstr>
      <vt:lpstr>Table of Contents</vt:lpstr>
      <vt:lpstr>Have a Question?</vt:lpstr>
      <vt:lpstr>PowerPoint Presentation</vt:lpstr>
      <vt:lpstr>MVC Concept Explained</vt:lpstr>
      <vt:lpstr>The MVC Pattern</vt:lpstr>
      <vt:lpstr>Model (Data)</vt:lpstr>
      <vt:lpstr>View (UI)</vt:lpstr>
      <vt:lpstr>Controller (Logic)</vt:lpstr>
      <vt:lpstr>PowerPoint Presentation</vt:lpstr>
      <vt:lpstr>Web and PHP App Architecture</vt:lpstr>
      <vt:lpstr>Front Controller</vt:lpstr>
      <vt:lpstr>Data Access</vt:lpstr>
      <vt:lpstr>Data Binding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Development Basics - MVC Introduction</dc:title>
  <dc:subject>C# Advanced – Practical Training Course @ SoftUni</dc:subject>
  <dc:creator>Software University Foundation</dc:creator>
  <cp:keywords>PHP, Web Development, MVC, Software University, SoftUni, programming, coding, software development, education, training, course</cp:keywords>
  <dc:description>C# Advanced Course @ SoftUni – https://softuni.bg/courses/csharp-advanced</dc:description>
  <cp:lastModifiedBy>Alen Paunov</cp:lastModifiedBy>
  <cp:revision>391</cp:revision>
  <dcterms:created xsi:type="dcterms:W3CDTF">2014-01-02T17:00:34Z</dcterms:created>
  <dcterms:modified xsi:type="dcterms:W3CDTF">2018-11-11T19:29:44Z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