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Image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Image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ultimodal Storytelling via Generative Adversarial Imitation Lear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1682159">
              <a:defRPr b="1" sz="5888">
                <a:solidFill>
                  <a:srgbClr val="212121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pPr/>
            <a:r>
              <a:t>Multimodal Storytelling via Generative Adversarial Imitation Learning</a:t>
            </a:r>
          </a:p>
        </p:txBody>
      </p:sp>
      <p:sp>
        <p:nvSpPr>
          <p:cNvPr id="128" name="Zhiqian Chen, Xuchao Zhang, Arnold Boedihardjo, Jing Dai, Chang-Tien Lu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1517600">
              <a:defRPr sz="1992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Zhiqian Chen, Xuchao Zhang, Arnold Boedihardjo, Jing Dai, Chang-Tien Lu</a:t>
            </a:r>
          </a:p>
          <a:p>
            <a:pPr algn="ctr" defTabSz="1517600">
              <a:defRPr sz="1992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Computer Science Department</a:t>
            </a:r>
          </a:p>
          <a:p>
            <a:pPr algn="ctr" defTabSz="1517600">
              <a:defRPr sz="1992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Virginia Tech</a:t>
            </a:r>
          </a:p>
        </p:txBody>
      </p:sp>
      <p:pic>
        <p:nvPicPr>
          <p:cNvPr id="12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3441" y="8154469"/>
            <a:ext cx="5994401" cy="106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96" name="In this paper, we proposed a multimodal imitation learning approach for generating storyline on unseen ev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8911" indent="-438911" defTabSz="560831">
              <a:spcBef>
                <a:spcPts val="4000"/>
              </a:spcBef>
              <a:defRPr sz="3455">
                <a:solidFill>
                  <a:srgbClr val="000000"/>
                </a:solidFill>
              </a:defRPr>
            </a:pPr>
            <a:r>
              <a:t>In this paper, we proposed a multimodal imitation learning approach for generating storyline on unseen events.</a:t>
            </a:r>
          </a:p>
          <a:p>
            <a:pPr marL="646175" indent="-646175" defTabSz="560831">
              <a:spcBef>
                <a:spcPts val="4000"/>
              </a:spcBef>
              <a:buSzPct val="100000"/>
              <a:buFontTx/>
              <a:buAutoNum type="arabicPeriod" startAt="1"/>
              <a:defRPr sz="3455">
                <a:solidFill>
                  <a:srgbClr val="000000"/>
                </a:solidFill>
              </a:defRPr>
            </a:pPr>
            <a:r>
              <a:t>To avoid the reward function designing,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GAN based imitation learning</a:t>
            </a:r>
            <a:r>
              <a:t> is introduced to learn the latent policy given users’ demonstrations. </a:t>
            </a:r>
          </a:p>
          <a:p>
            <a:pPr marL="646175" indent="-646175" defTabSz="560831">
              <a:spcBef>
                <a:spcPts val="4000"/>
              </a:spcBef>
              <a:buSzPct val="100000"/>
              <a:buFontTx/>
              <a:buAutoNum type="arabicPeriod" startAt="1"/>
              <a:defRPr sz="3455">
                <a:solidFill>
                  <a:srgbClr val="000000"/>
                </a:solidFill>
              </a:defRPr>
            </a:pPr>
            <a:r>
              <a:t>To bridge the information gap between text and image, our model effectively integrates generative adversarial nets and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multimodal learning</a:t>
            </a:r>
            <a:r>
              <a:t> via deterministic policy gradient. The different modalities learn from each other and potentially resolve confusion from each single modality.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Thank you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b="1"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32" name="Backgrou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Background</a:t>
            </a:r>
          </a:p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Related works</a:t>
            </a:r>
          </a:p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Intuitive example</a:t>
            </a:r>
          </a:p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Challenge</a:t>
            </a:r>
          </a:p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Method</a:t>
            </a:r>
          </a:p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Evaluation</a:t>
            </a:r>
          </a:p>
          <a:p>
            <a:pPr marL="425195" indent="-425195" defTabSz="543305">
              <a:spcBef>
                <a:spcPts val="3900"/>
              </a:spcBef>
              <a:defRPr sz="3348">
                <a:solidFill>
                  <a:srgbClr val="000000"/>
                </a:solidFill>
              </a:defRPr>
            </a:pPr>
            <a:r>
              <a:t>Conclusion</a:t>
            </a:r>
          </a:p>
        </p:txBody>
      </p:sp>
      <p:pic>
        <p:nvPicPr>
          <p:cNvPr id="13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0890" y="2876420"/>
            <a:ext cx="5418667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36" name="Issue: Information Overloa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Issue: Information Overload</a:t>
            </a:r>
          </a:p>
          <a:p>
            <a:pPr lvl="1"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Too many document </a:t>
            </a:r>
          </a:p>
          <a:p>
            <a:pPr lvl="1"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Too much time for reading</a:t>
            </a:r>
          </a:p>
          <a:p>
            <a: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Solution: Entity Storytelling</a:t>
            </a:r>
          </a:p>
          <a:p>
            <a:pPr lvl="1"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Extract the key entities</a:t>
            </a:r>
          </a:p>
          <a:p>
            <a:pPr lvl="1"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Connect them to represent the original story</a:t>
            </a:r>
          </a:p>
        </p:txBody>
      </p:sp>
      <p:pic>
        <p:nvPicPr>
          <p:cNvPr id="13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7929" y="5502092"/>
            <a:ext cx="4599800" cy="21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ectangle"/>
          <p:cNvSpPr/>
          <p:nvPr/>
        </p:nvSpPr>
        <p:spPr>
          <a:xfrm>
            <a:off x="9502506" y="6286549"/>
            <a:ext cx="850623" cy="2371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3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5710" y="2222500"/>
            <a:ext cx="4484215" cy="2569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lated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Related works</a:t>
            </a:r>
          </a:p>
        </p:txBody>
      </p:sp>
      <p:sp>
        <p:nvSpPr>
          <p:cNvPr id="142" name="What makes a good story?…"/>
          <p:cNvSpPr txBox="1"/>
          <p:nvPr>
            <p:ph type="body" idx="1"/>
          </p:nvPr>
        </p:nvSpPr>
        <p:spPr>
          <a:xfrm>
            <a:off x="762000" y="2273300"/>
            <a:ext cx="11861800" cy="7148414"/>
          </a:xfrm>
          <a:prstGeom prst="rect">
            <a:avLst/>
          </a:prstGeom>
        </p:spPr>
        <p:txBody>
          <a:bodyPr/>
          <a:lstStyle/>
          <a:p>
            <a:pPr marL="301752" indent="-301752" defTabSz="385572">
              <a:spcBef>
                <a:spcPts val="2700"/>
              </a:spcBef>
              <a:defRPr b="1" sz="2376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What makes a good story?</a:t>
            </a:r>
          </a:p>
          <a:p>
            <a:pPr marL="301752" indent="-301752" defTabSz="385572">
              <a:spcBef>
                <a:spcPts val="2700"/>
              </a:spcBef>
              <a:defRPr b="1" sz="2376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[1] Definition of storyline pattern</a:t>
            </a:r>
          </a:p>
          <a:p>
            <a:pPr lvl="1" marL="603504" indent="-301752" defTabSz="385572">
              <a:spcBef>
                <a:spcPts val="2700"/>
              </a:spcBef>
              <a:defRPr sz="2376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E.g., sum of link-wise coherence makes a good story (maximizing the weakest link makes good storylines). Merely keeping strong coherence on link dose not necessarily generate good story.</a:t>
            </a:r>
          </a:p>
          <a:p>
            <a:pPr lvl="1" marL="603504" indent="-301752" defTabSz="385572">
              <a:spcBef>
                <a:spcPts val="2700"/>
              </a:spcBef>
              <a:defRPr sz="2376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 Issue ]: Current works employ strict assumptions on link, they cannot model users’ preference (real and complex patterns)</a:t>
            </a:r>
          </a:p>
          <a:p>
            <a:pPr marL="301752" indent="-301752" defTabSz="385572">
              <a:spcBef>
                <a:spcPts val="2700"/>
              </a:spcBef>
              <a:defRPr b="1" sz="2376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[2] Diversity of information</a:t>
            </a:r>
          </a:p>
          <a:p>
            <a:pPr lvl="1" marL="603504" indent="-301752" defTabSz="385572">
              <a:spcBef>
                <a:spcPts val="2700"/>
              </a:spcBef>
              <a:defRPr sz="2376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Current works only focus on textual modeling.</a:t>
            </a:r>
          </a:p>
          <a:p>
            <a:pPr lvl="1" marL="603504" indent="-301752" defTabSz="385572">
              <a:spcBef>
                <a:spcPts val="2700"/>
              </a:spcBef>
              <a:defRPr sz="2376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inherent benefit of utilizing multimodal data is that humans often make inferences between the images and texts so as to resolve ambiguities.</a:t>
            </a:r>
          </a:p>
          <a:p>
            <a:pPr lvl="1" marL="603504" indent="-301752" defTabSz="385572">
              <a:spcBef>
                <a:spcPts val="2700"/>
              </a:spcBef>
              <a:defRPr sz="2376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 Issue ]: No multimodal storytelling has been reported.</a:t>
            </a:r>
          </a:p>
        </p:txBody>
      </p:sp>
      <p:pic>
        <p:nvPicPr>
          <p:cNvPr id="14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0" t="15365" r="0" b="15365"/>
          <a:stretch>
            <a:fillRect/>
          </a:stretch>
        </p:blipFill>
        <p:spPr>
          <a:xfrm>
            <a:off x="6023549" y="2020714"/>
            <a:ext cx="3444357" cy="1734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38047" t="729" r="0" b="729"/>
          <a:stretch>
            <a:fillRect/>
          </a:stretch>
        </p:blipFill>
        <p:spPr>
          <a:xfrm>
            <a:off x="7806618" y="5715093"/>
            <a:ext cx="1860055" cy="1865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ntuitive example [ story pattern 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Intuitive example [ story pattern ]</a:t>
            </a:r>
          </a:p>
        </p:txBody>
      </p:sp>
      <p:sp>
        <p:nvSpPr>
          <p:cNvPr id="147" name="We argue that similar storylines share the same structure in a certain embedding space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91440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 argue that similar storylines share the same structure in a certain embedding space:</a:t>
            </a:r>
          </a:p>
        </p:txBody>
      </p:sp>
      <p:pic>
        <p:nvPicPr>
          <p:cNvPr id="14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49939" b="0"/>
          <a:stretch>
            <a:fillRect/>
          </a:stretch>
        </p:blipFill>
        <p:spPr>
          <a:xfrm>
            <a:off x="756844" y="4993407"/>
            <a:ext cx="2359880" cy="1782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itation.png" descr="imit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4224" y="3570412"/>
            <a:ext cx="7982376" cy="4903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rcRect l="54615" t="0" r="0" b="0"/>
          <a:stretch>
            <a:fillRect/>
          </a:stretch>
        </p:blipFill>
        <p:spPr>
          <a:xfrm>
            <a:off x="751088" y="6840216"/>
            <a:ext cx="2139430" cy="178238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[king] - [man]…"/>
          <p:cNvSpPr txBox="1"/>
          <p:nvPr/>
        </p:nvSpPr>
        <p:spPr>
          <a:xfrm>
            <a:off x="525236" y="3376835"/>
            <a:ext cx="2823419" cy="155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1" sz="2400">
                <a:solidFill>
                  <a:srgbClr val="40444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[king] - [man] </a:t>
            </a:r>
          </a:p>
          <a:p>
            <a:pPr defTabSz="457200">
              <a:defRPr b="1" sz="2400">
                <a:solidFill>
                  <a:srgbClr val="40444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= </a:t>
            </a:r>
          </a:p>
          <a:p>
            <a:pPr defTabSz="457200">
              <a:defRPr b="1" sz="2400">
                <a:solidFill>
                  <a:srgbClr val="40444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[queen] - [woman]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cause - attacker - victims - aftermath"/>
          <p:cNvSpPr txBox="1"/>
          <p:nvPr/>
        </p:nvSpPr>
        <p:spPr>
          <a:xfrm>
            <a:off x="5732735" y="2901950"/>
            <a:ext cx="5399634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cause - attacker - victims - aftermath</a:t>
            </a:r>
          </a:p>
        </p:txBody>
      </p:sp>
      <p:sp>
        <p:nvSpPr>
          <p:cNvPr id="153" name="Arrow"/>
          <p:cNvSpPr/>
          <p:nvPr/>
        </p:nvSpPr>
        <p:spPr>
          <a:xfrm>
            <a:off x="3352800" y="5080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96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uitive example [ multimodal info 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Intuitive example [ multimodal info ]</a:t>
            </a:r>
          </a:p>
        </p:txBody>
      </p:sp>
      <p:sp>
        <p:nvSpPr>
          <p:cNvPr id="156" name="The inherent beneﬁt of utilizing multimodal data is that humans often make inferences between the images and texts so as to resolve ambiguities.…"/>
          <p:cNvSpPr txBox="1"/>
          <p:nvPr>
            <p:ph type="body" sz="half" idx="1"/>
          </p:nvPr>
        </p:nvSpPr>
        <p:spPr>
          <a:xfrm>
            <a:off x="571500" y="2222500"/>
            <a:ext cx="6195219" cy="6667500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inherent beneﬁt of utilizing multimodal data is that humans often make inferences between the images and texts so as to resolve ambiguities.</a:t>
            </a:r>
          </a:p>
          <a:p>
            <a:pPr marL="0" indent="0" defTabSz="91440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91440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Multimodal learning </a:t>
            </a:r>
          </a:p>
          <a:p>
            <a:pPr defTabSz="914400">
              <a:spcBef>
                <a:spcPts val="0"/>
              </a:spcBef>
              <a:defRPr b="1"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Extracts representations separately</a:t>
            </a:r>
          </a:p>
          <a:p>
            <a:pPr defTabSz="914400">
              <a:spcBef>
                <a:spcPts val="0"/>
              </a:spcBef>
              <a:defRPr b="1"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Derives the relationship between</a:t>
            </a:r>
          </a:p>
        </p:txBody>
      </p:sp>
      <p:pic>
        <p:nvPicPr>
          <p:cNvPr id="15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6035" b="0"/>
          <a:stretch>
            <a:fillRect/>
          </a:stretch>
        </p:blipFill>
        <p:spPr>
          <a:xfrm>
            <a:off x="1336954" y="5459610"/>
            <a:ext cx="3256615" cy="3068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v_coref_2.png" descr="v_coref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4700" y="2588091"/>
            <a:ext cx="4292600" cy="252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v_coref.png" descr="v_coref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72300" y="5861050"/>
            <a:ext cx="4368800" cy="25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halle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Challenge</a:t>
            </a:r>
          </a:p>
        </p:txBody>
      </p:sp>
      <p:sp>
        <p:nvSpPr>
          <p:cNvPr id="162" name="How to model story pattern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0604" indent="-260604" defTabSz="332993">
              <a:spcBef>
                <a:spcPts val="2300"/>
              </a:spcBef>
              <a:defRPr b="1" sz="2052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to model story patterns?</a:t>
            </a: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  <a:r>
              <a:t>Imitation Learning (Inverse Reinforcement Learning)</a:t>
            </a: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  <a:r>
              <a:t>Issue: instability and implicit policy [1]</a:t>
            </a: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  <a:r>
              <a:t>Solution: generative adversarial learning</a:t>
            </a:r>
          </a:p>
          <a:p>
            <a:pPr marL="260604" indent="-260604" defTabSz="332993">
              <a:spcBef>
                <a:spcPts val="2300"/>
              </a:spcBef>
              <a:defRPr b="1" sz="2052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to make use of multimodal information?</a:t>
            </a: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  <a:r>
              <a:t>Additive / Multiplicative neural language models[2]</a:t>
            </a:r>
          </a:p>
          <a:p>
            <a:pPr marL="260604" indent="-260604" defTabSz="332993">
              <a:spcBef>
                <a:spcPts val="2300"/>
              </a:spcBef>
              <a:defRPr b="1" sz="2052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to learn with GAN and multimodal info?</a:t>
            </a: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  <a:r>
              <a:t>Following policy gradient[3], we have multimodal policy gradient:</a:t>
            </a: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</a:p>
          <a:p>
            <a:pPr lvl="1" marL="521208" indent="-260604" defTabSz="332993">
              <a:spcBef>
                <a:spcPts val="2300"/>
              </a:spcBef>
              <a:defRPr sz="2052">
                <a:solidFill>
                  <a:srgbClr val="000000"/>
                </a:solidFill>
              </a:defRPr>
            </a:pPr>
          </a:p>
        </p:txBody>
      </p:sp>
      <p:pic>
        <p:nvPicPr>
          <p:cNvPr id="16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835" y="7231145"/>
            <a:ext cx="5057533" cy="144348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[1] Unifying Visual-Semantic Embeddings with Multimodal Neural Language Models. TACL 2015. Ryan Kiros et al.…"/>
          <p:cNvSpPr txBox="1"/>
          <p:nvPr/>
        </p:nvSpPr>
        <p:spPr>
          <a:xfrm>
            <a:off x="716578" y="8985002"/>
            <a:ext cx="11868106" cy="744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1400"/>
            </a:pPr>
            <a:r>
              <a:t>[1] Unifying Visual-Semantic Embeddings with Multimodal Neural Language Models. TACL 2015. Ryan Kiros et al.</a:t>
            </a:r>
          </a:p>
          <a:p>
            <a:pPr algn="l">
              <a:defRPr sz="1400"/>
            </a:pPr>
            <a:r>
              <a:t>[2] Generative adversarial imitation learning. NIPS 2016. Jonathan Ho et al.</a:t>
            </a:r>
          </a:p>
          <a:p>
            <a:pPr algn="l">
              <a:defRPr sz="1400"/>
            </a:pPr>
            <a:r>
              <a:t>[3] Reinforcement learning: An introduction. Richard  Sutton et al. Cambridge: MIT press, 1998.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allout"/>
          <p:cNvSpPr/>
          <p:nvPr/>
        </p:nvSpPr>
        <p:spPr>
          <a:xfrm>
            <a:off x="6758156" y="5467389"/>
            <a:ext cx="3973910" cy="3306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263" y="0"/>
                </a:moveTo>
                <a:lnTo>
                  <a:pt x="10106" y="7682"/>
                </a:lnTo>
                <a:lnTo>
                  <a:pt x="578" y="7682"/>
                </a:lnTo>
                <a:cubicBezTo>
                  <a:pt x="258" y="7682"/>
                  <a:pt x="0" y="7993"/>
                  <a:pt x="0" y="8377"/>
                </a:cubicBezTo>
                <a:lnTo>
                  <a:pt x="0" y="20905"/>
                </a:lnTo>
                <a:cubicBezTo>
                  <a:pt x="0" y="21290"/>
                  <a:pt x="258" y="21600"/>
                  <a:pt x="578" y="21600"/>
                </a:cubicBezTo>
                <a:lnTo>
                  <a:pt x="21020" y="21600"/>
                </a:lnTo>
                <a:cubicBezTo>
                  <a:pt x="21340" y="21600"/>
                  <a:pt x="21600" y="21290"/>
                  <a:pt x="21600" y="20905"/>
                </a:cubicBezTo>
                <a:lnTo>
                  <a:pt x="21600" y="8377"/>
                </a:lnTo>
                <a:cubicBezTo>
                  <a:pt x="21600" y="7993"/>
                  <a:pt x="21340" y="7682"/>
                  <a:pt x="21020" y="7682"/>
                </a:cubicBezTo>
                <a:lnTo>
                  <a:pt x="12421" y="7682"/>
                </a:lnTo>
                <a:lnTo>
                  <a:pt x="11263" y="0"/>
                </a:ln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Method</a:t>
            </a:r>
          </a:p>
        </p:txBody>
      </p:sp>
      <p:pic>
        <p:nvPicPr>
          <p:cNvPr id="168" name="mmm.png" descr="mm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3656" y="2485831"/>
            <a:ext cx="8477488" cy="331998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* Large arrows show the data ﬂow in GAN training"/>
          <p:cNvSpPr txBox="1"/>
          <p:nvPr/>
        </p:nvSpPr>
        <p:spPr>
          <a:xfrm>
            <a:off x="8425925" y="1437590"/>
            <a:ext cx="59462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* Large arrows show the data ﬂow in GAN training</a:t>
            </a:r>
          </a:p>
        </p:txBody>
      </p:sp>
      <p:sp>
        <p:nvSpPr>
          <p:cNvPr id="170" name="* Small arrows indicate the process inside policy gradient"/>
          <p:cNvSpPr txBox="1"/>
          <p:nvPr/>
        </p:nvSpPr>
        <p:spPr>
          <a:xfrm>
            <a:off x="8433699" y="1668053"/>
            <a:ext cx="396002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* Small arrows indicate the process inside policy gradient</a:t>
            </a:r>
          </a:p>
        </p:txBody>
      </p:sp>
      <p:pic>
        <p:nvPicPr>
          <p:cNvPr id="17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1599" y="6847482"/>
            <a:ext cx="3141046" cy="1772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rcRect l="4923" t="1826" r="0" b="10726"/>
          <a:stretch>
            <a:fillRect/>
          </a:stretch>
        </p:blipFill>
        <p:spPr>
          <a:xfrm>
            <a:off x="930566" y="6101837"/>
            <a:ext cx="4788416" cy="365938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tangle"/>
          <p:cNvSpPr/>
          <p:nvPr/>
        </p:nvSpPr>
        <p:spPr>
          <a:xfrm>
            <a:off x="1221442" y="6481696"/>
            <a:ext cx="4206545" cy="1596748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Rectangle"/>
          <p:cNvSpPr/>
          <p:nvPr/>
        </p:nvSpPr>
        <p:spPr>
          <a:xfrm>
            <a:off x="1234142" y="8152794"/>
            <a:ext cx="4181145" cy="1346201"/>
          </a:xfrm>
          <a:prstGeom prst="rect">
            <a:avLst/>
          </a:prstGeom>
          <a:ln w="508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Rectangle"/>
          <p:cNvSpPr/>
          <p:nvPr/>
        </p:nvSpPr>
        <p:spPr>
          <a:xfrm>
            <a:off x="2388327" y="4702955"/>
            <a:ext cx="3074571" cy="1207291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Rectangle"/>
          <p:cNvSpPr/>
          <p:nvPr/>
        </p:nvSpPr>
        <p:spPr>
          <a:xfrm>
            <a:off x="7219314" y="2436037"/>
            <a:ext cx="3051595" cy="1077464"/>
          </a:xfrm>
          <a:prstGeom prst="rect">
            <a:avLst/>
          </a:prstGeom>
          <a:ln w="508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7" name="TextBox 5"/>
          <p:cNvSpPr txBox="1"/>
          <p:nvPr/>
        </p:nvSpPr>
        <p:spPr>
          <a:xfrm>
            <a:off x="2558381" y="2159064"/>
            <a:ext cx="33036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18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input</a:t>
            </a:r>
            <a:r>
              <a:t>: User-provided storylines</a:t>
            </a:r>
          </a:p>
        </p:txBody>
      </p:sp>
      <p:sp>
        <p:nvSpPr>
          <p:cNvPr id="178" name="TextBox 6"/>
          <p:cNvSpPr txBox="1"/>
          <p:nvPr/>
        </p:nvSpPr>
        <p:spPr>
          <a:xfrm>
            <a:off x="7352128" y="5706085"/>
            <a:ext cx="310239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18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output</a:t>
            </a:r>
            <a:r>
              <a:t>: Generated storylines</a:t>
            </a:r>
          </a:p>
        </p:txBody>
      </p:sp>
      <p:sp>
        <p:nvSpPr>
          <p:cNvPr id="179" name="TextBox 5"/>
          <p:cNvSpPr txBox="1"/>
          <p:nvPr/>
        </p:nvSpPr>
        <p:spPr>
          <a:xfrm>
            <a:off x="3613242" y="5870007"/>
            <a:ext cx="6247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180" name="TextBox 5"/>
          <p:cNvSpPr txBox="1"/>
          <p:nvPr/>
        </p:nvSpPr>
        <p:spPr>
          <a:xfrm>
            <a:off x="13138371" y="3117579"/>
            <a:ext cx="96674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TextCNN</a:t>
            </a:r>
          </a:p>
        </p:txBody>
      </p:sp>
      <p:sp>
        <p:nvSpPr>
          <p:cNvPr id="181" name="TextBox 5"/>
          <p:cNvSpPr txBox="1"/>
          <p:nvPr/>
        </p:nvSpPr>
        <p:spPr>
          <a:xfrm>
            <a:off x="8046793" y="2037572"/>
            <a:ext cx="96674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TextCNN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Evaluation</a:t>
            </a:r>
          </a:p>
        </p:txBody>
      </p:sp>
      <p:sp>
        <p:nvSpPr>
          <p:cNvPr id="184" name="Semi-supervised task: 10 events in training:1310 Homicide storylines, while Protest chooses 934 storylin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Semi-supervised task: 10 events in training:1310 Homicide storylines, while Protest chooses 934 storylines.</a:t>
            </a:r>
          </a:p>
          <a:p>
            <a:pPr>
              <a:defRPr b="1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Similarity Test in the same event</a:t>
            </a:r>
          </a:p>
          <a:p>
            <a:pPr/>
          </a:p>
          <a:p>
            <a:pPr>
              <a:defRPr b="1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Transferring Test in different event</a:t>
            </a:r>
          </a:p>
        </p:txBody>
      </p:sp>
      <p:pic>
        <p:nvPicPr>
          <p:cNvPr id="18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7733" y="3183486"/>
            <a:ext cx="4657733" cy="1175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16884" r="0" b="0"/>
          <a:stretch>
            <a:fillRect/>
          </a:stretch>
        </p:blipFill>
        <p:spPr>
          <a:xfrm>
            <a:off x="1175009" y="4253952"/>
            <a:ext cx="4292601" cy="781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016" y="4720013"/>
            <a:ext cx="4357086" cy="734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06481" y="5556249"/>
            <a:ext cx="4654156" cy="4112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3097" y="6018766"/>
            <a:ext cx="5842001" cy="34417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s: schedule sampling…"/>
          <p:cNvSpPr txBox="1"/>
          <p:nvPr/>
        </p:nvSpPr>
        <p:spPr>
          <a:xfrm>
            <a:off x="10091257" y="2657598"/>
            <a:ext cx="1859408" cy="5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ss: schedule sampling</a:t>
            </a:r>
          </a:p>
          <a:p>
            <a:pPr algn="l">
              <a:defRPr sz="1400"/>
            </a:pPr>
            <a:r>
              <a:t>pg: policy gradient</a:t>
            </a:r>
          </a:p>
        </p:txBody>
      </p:sp>
      <p:sp>
        <p:nvSpPr>
          <p:cNvPr id="191" name="Rectangle"/>
          <p:cNvSpPr/>
          <p:nvPr/>
        </p:nvSpPr>
        <p:spPr>
          <a:xfrm>
            <a:off x="9410700" y="6111329"/>
            <a:ext cx="1350963" cy="302171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8597899" y="7461530"/>
            <a:ext cx="1035448" cy="302172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Rectangle"/>
          <p:cNvSpPr/>
          <p:nvPr/>
        </p:nvSpPr>
        <p:spPr>
          <a:xfrm>
            <a:off x="8686799" y="8583148"/>
            <a:ext cx="951063" cy="285454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