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anchor="b"/>
          <a:lstStyle>
            <a:lvl1pPr algn="l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 anchor="t"/>
          <a:lstStyle>
            <a:lvl1pPr marL="457200" indent="-457200"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indent="-457200"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indent="-457200"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indent="-457200"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indent="-457200">
              <a:buSzPct val="75000"/>
              <a:buFont typeface="Helvetica Neue"/>
              <a:defRPr sz="36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1.gif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toryt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Storytelling </a:t>
            </a:r>
          </a:p>
        </p:txBody>
      </p:sp>
      <p:sp>
        <p:nvSpPr>
          <p:cNvPr id="139" name="Multimodal Storytel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Multimodal Storytelling</a:t>
            </a:r>
          </a:p>
          <a:p>
            <a:pPr lvl="1"/>
            <a:r>
              <a:t>Imitation learning by generative adversarial nets</a:t>
            </a:r>
          </a:p>
          <a:p>
            <a:pPr lvl="1"/>
            <a:r>
              <a:t>multimodal learning</a:t>
            </a:r>
          </a:p>
          <a:p>
            <a:pPr>
              <a:defRPr b="1"/>
            </a:pPr>
            <a:r>
              <a:t>Graph modeling (ref.pdf)</a:t>
            </a:r>
          </a:p>
          <a:p>
            <a:pPr lvl="1"/>
            <a:r>
              <a:t>spectral graph theory + approximation theory</a:t>
            </a:r>
          </a:p>
          <a:p>
            <a:pPr lvl="1"/>
            <a:r>
              <a:t>entity/relation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ntuitive example [ story pattern 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Intuitive example [ story pattern ]</a:t>
            </a:r>
          </a:p>
        </p:txBody>
      </p:sp>
      <p:sp>
        <p:nvSpPr>
          <p:cNvPr id="142" name="similar storylines share the similar structure in a embedding space"/>
          <p:cNvSpPr txBox="1"/>
          <p:nvPr>
            <p:ph type="body" sz="quarter" idx="1"/>
          </p:nvPr>
        </p:nvSpPr>
        <p:spPr>
          <a:xfrm>
            <a:off x="5351884" y="2098610"/>
            <a:ext cx="7982348" cy="1100392"/>
          </a:xfrm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FontTx/>
              <a:buNone/>
              <a:defRPr b="1"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similar storylines share the similar structure in a embedding space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49939" b="0"/>
          <a:stretch>
            <a:fillRect/>
          </a:stretch>
        </p:blipFill>
        <p:spPr>
          <a:xfrm>
            <a:off x="476767" y="4200096"/>
            <a:ext cx="2687941" cy="203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itation.png" descr="imit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6315" y="3110904"/>
            <a:ext cx="7982376" cy="4903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54615" t="0" r="0" b="0"/>
          <a:stretch>
            <a:fillRect/>
          </a:stretch>
        </p:blipFill>
        <p:spPr>
          <a:xfrm>
            <a:off x="449023" y="6592565"/>
            <a:ext cx="2436692" cy="203003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[king] - [man]…"/>
          <p:cNvSpPr txBox="1"/>
          <p:nvPr/>
        </p:nvSpPr>
        <p:spPr>
          <a:xfrm>
            <a:off x="521471" y="2360835"/>
            <a:ext cx="2823420" cy="155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[king] - [man] </a:t>
            </a:r>
          </a:p>
          <a:p>
            <a:pPr defTabSz="457200"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= </a:t>
            </a:r>
          </a:p>
          <a:p>
            <a:pPr defTabSz="457200"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[queen] - [woman]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cause -&gt; attacker -&gt; victims -&gt; aftermath"/>
          <p:cNvSpPr txBox="1"/>
          <p:nvPr/>
        </p:nvSpPr>
        <p:spPr>
          <a:xfrm>
            <a:off x="5957366" y="8453546"/>
            <a:ext cx="59336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cause -&gt; attacker -&gt; victims -&gt; aftermath</a:t>
            </a:r>
          </a:p>
        </p:txBody>
      </p:sp>
      <p:sp>
        <p:nvSpPr>
          <p:cNvPr id="148" name="Arrow"/>
          <p:cNvSpPr/>
          <p:nvPr/>
        </p:nvSpPr>
        <p:spPr>
          <a:xfrm>
            <a:off x="3352800" y="5080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96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tuitive example [ multimodal info 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Intuitive example [ multimodal info ]</a:t>
            </a:r>
          </a:p>
        </p:txBody>
      </p:sp>
      <p:sp>
        <p:nvSpPr>
          <p:cNvPr id="151" name="Multimodal data…"/>
          <p:cNvSpPr txBox="1"/>
          <p:nvPr>
            <p:ph type="body" sz="half" idx="1"/>
          </p:nvPr>
        </p:nvSpPr>
        <p:spPr>
          <a:xfrm>
            <a:off x="571500" y="2222500"/>
            <a:ext cx="11861801" cy="2295992"/>
          </a:xfrm>
          <a:prstGeom prst="rect">
            <a:avLst/>
          </a:prstGeom>
        </p:spPr>
        <p:txBody>
          <a:bodyPr/>
          <a:lstStyle>
            <a:lvl1pPr defTabSz="914400">
              <a:spcBef>
                <a:spcPts val="2400"/>
              </a:spcBef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defTabSz="914400">
              <a:spcBef>
                <a:spcPts val="240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</a:lstStyle>
          <a:p>
            <a:pPr/>
            <a:r>
              <a:t>Multimodal data </a:t>
            </a:r>
          </a:p>
          <a:p>
            <a:pPr lvl="1"/>
            <a:r>
              <a:t>humans often make inferences between the images and texts so as to resolve ambiguities.</a:t>
            </a:r>
          </a:p>
        </p:txBody>
      </p:sp>
      <p:pic>
        <p:nvPicPr>
          <p:cNvPr id="152" name="v_coref_2.png" descr="v_coref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805" y="6039315"/>
            <a:ext cx="4421346" cy="260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v_coref.png" descr="v_core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1396" y="6039313"/>
            <a:ext cx="4454871" cy="260299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onnect img by txt"/>
          <p:cNvSpPr txBox="1"/>
          <p:nvPr/>
        </p:nvSpPr>
        <p:spPr>
          <a:xfrm>
            <a:off x="1631837" y="5013791"/>
            <a:ext cx="377235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connect img by txt</a:t>
            </a:r>
          </a:p>
        </p:txBody>
      </p:sp>
      <p:sp>
        <p:nvSpPr>
          <p:cNvPr id="155" name="connect txt by img"/>
          <p:cNvSpPr txBox="1"/>
          <p:nvPr/>
        </p:nvSpPr>
        <p:spPr>
          <a:xfrm>
            <a:off x="8062678" y="5013791"/>
            <a:ext cx="377235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connect txt by img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allout"/>
          <p:cNvSpPr/>
          <p:nvPr/>
        </p:nvSpPr>
        <p:spPr>
          <a:xfrm>
            <a:off x="7859421" y="7218257"/>
            <a:ext cx="2532858" cy="1735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118" y="0"/>
                </a:moveTo>
                <a:lnTo>
                  <a:pt x="11565" y="2657"/>
                </a:lnTo>
                <a:lnTo>
                  <a:pt x="775" y="2657"/>
                </a:lnTo>
                <a:cubicBezTo>
                  <a:pt x="346" y="2657"/>
                  <a:pt x="0" y="3162"/>
                  <a:pt x="0" y="3788"/>
                </a:cubicBezTo>
                <a:lnTo>
                  <a:pt x="0" y="20469"/>
                </a:lnTo>
                <a:cubicBezTo>
                  <a:pt x="0" y="21095"/>
                  <a:pt x="346" y="21600"/>
                  <a:pt x="775" y="21600"/>
                </a:cubicBezTo>
                <a:lnTo>
                  <a:pt x="20825" y="21600"/>
                </a:lnTo>
                <a:cubicBezTo>
                  <a:pt x="21254" y="21600"/>
                  <a:pt x="21600" y="21095"/>
                  <a:pt x="21600" y="20469"/>
                </a:cubicBezTo>
                <a:lnTo>
                  <a:pt x="21600" y="3788"/>
                </a:lnTo>
                <a:cubicBezTo>
                  <a:pt x="21600" y="3162"/>
                  <a:pt x="21254" y="2657"/>
                  <a:pt x="20825" y="2657"/>
                </a:cubicBezTo>
                <a:lnTo>
                  <a:pt x="14675" y="2657"/>
                </a:lnTo>
                <a:lnTo>
                  <a:pt x="13118" y="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58" name="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59" name="mmm.png" descr="mm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0856" y="2860168"/>
            <a:ext cx="10483081" cy="410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399" y="7579003"/>
            <a:ext cx="2228748" cy="125798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5"/>
          <p:cNvSpPr txBox="1"/>
          <p:nvPr/>
        </p:nvSpPr>
        <p:spPr>
          <a:xfrm>
            <a:off x="1897981" y="2425764"/>
            <a:ext cx="33036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b="0" sz="18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input</a:t>
            </a:r>
            <a:r>
              <a:t>: User-provided storylines</a:t>
            </a:r>
          </a:p>
        </p:txBody>
      </p:sp>
      <p:sp>
        <p:nvSpPr>
          <p:cNvPr id="162" name="TextBox 6"/>
          <p:cNvSpPr txBox="1"/>
          <p:nvPr/>
        </p:nvSpPr>
        <p:spPr>
          <a:xfrm>
            <a:off x="1998608" y="7380892"/>
            <a:ext cx="310239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b="0" sz="18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output</a:t>
            </a:r>
            <a:r>
              <a:t>: Generated storylines</a:t>
            </a:r>
          </a:p>
        </p:txBody>
      </p:sp>
      <p:sp>
        <p:nvSpPr>
          <p:cNvPr id="163" name="TextBox 5"/>
          <p:cNvSpPr txBox="1"/>
          <p:nvPr/>
        </p:nvSpPr>
        <p:spPr>
          <a:xfrm>
            <a:off x="3109074" y="7040854"/>
            <a:ext cx="6247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b="0"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164" name="TextBox 5"/>
          <p:cNvSpPr txBox="1"/>
          <p:nvPr/>
        </p:nvSpPr>
        <p:spPr>
          <a:xfrm>
            <a:off x="8973893" y="2425764"/>
            <a:ext cx="9667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b="0" sz="18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TextCNN</a:t>
            </a:r>
          </a:p>
        </p:txBody>
      </p:sp>
      <p:sp>
        <p:nvSpPr>
          <p:cNvPr id="165" name="Rectangle"/>
          <p:cNvSpPr/>
          <p:nvPr/>
        </p:nvSpPr>
        <p:spPr>
          <a:xfrm>
            <a:off x="2344230" y="8321133"/>
            <a:ext cx="820927" cy="530737"/>
          </a:xfrm>
          <a:prstGeom prst="rect">
            <a:avLst/>
          </a:prstGeom>
          <a:solidFill>
            <a:srgbClr val="41C9E8"/>
          </a:solidFill>
          <a:ln w="127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600">
                <a:solidFill>
                  <a:srgbClr val="0096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66" name="Rectangle"/>
          <p:cNvSpPr/>
          <p:nvPr/>
        </p:nvSpPr>
        <p:spPr>
          <a:xfrm>
            <a:off x="2471230" y="8448133"/>
            <a:ext cx="820927" cy="530737"/>
          </a:xfrm>
          <a:prstGeom prst="rect">
            <a:avLst/>
          </a:prstGeom>
          <a:solidFill>
            <a:srgbClr val="D4B4D4"/>
          </a:solidFill>
          <a:ln w="127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2646365" y="8551596"/>
            <a:ext cx="820927" cy="530737"/>
          </a:xfrm>
          <a:prstGeom prst="rect">
            <a:avLst/>
          </a:prstGeom>
          <a:solidFill>
            <a:srgbClr val="F1ECB7"/>
          </a:solidFill>
          <a:ln w="127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68" name="multiple modalities"/>
          <p:cNvSpPr txBox="1"/>
          <p:nvPr/>
        </p:nvSpPr>
        <p:spPr>
          <a:xfrm>
            <a:off x="3581622" y="8545246"/>
            <a:ext cx="1925956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multiple modalities</a:t>
            </a:r>
          </a:p>
        </p:txBody>
      </p:sp>
      <p:sp>
        <p:nvSpPr>
          <p:cNvPr id="169" name="Multimodal policy gradient"/>
          <p:cNvSpPr txBox="1"/>
          <p:nvPr/>
        </p:nvSpPr>
        <p:spPr>
          <a:xfrm>
            <a:off x="7789978" y="6800690"/>
            <a:ext cx="30122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Multimodal policy gradient</a:t>
            </a:r>
          </a:p>
        </p:txBody>
      </p:sp>
      <p:sp>
        <p:nvSpPr>
          <p:cNvPr id="170" name="1"/>
          <p:cNvSpPr/>
          <p:nvPr/>
        </p:nvSpPr>
        <p:spPr>
          <a:xfrm>
            <a:off x="5380037" y="5966841"/>
            <a:ext cx="573942" cy="573942"/>
          </a:xfrm>
          <a:prstGeom prst="ellipse">
            <a:avLst/>
          </a:prstGeom>
          <a:solidFill>
            <a:srgbClr val="7A81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" name="2"/>
          <p:cNvSpPr/>
          <p:nvPr/>
        </p:nvSpPr>
        <p:spPr>
          <a:xfrm>
            <a:off x="11315354" y="4344928"/>
            <a:ext cx="573942" cy="573941"/>
          </a:xfrm>
          <a:prstGeom prst="ellipse">
            <a:avLst/>
          </a:prstGeom>
          <a:solidFill>
            <a:srgbClr val="7A81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2" name="3"/>
          <p:cNvSpPr/>
          <p:nvPr/>
        </p:nvSpPr>
        <p:spPr>
          <a:xfrm>
            <a:off x="7239905" y="6445472"/>
            <a:ext cx="573942" cy="573942"/>
          </a:xfrm>
          <a:prstGeom prst="ellipse">
            <a:avLst/>
          </a:prstGeom>
          <a:solidFill>
            <a:srgbClr val="7A81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" name="4"/>
          <p:cNvSpPr/>
          <p:nvPr/>
        </p:nvSpPr>
        <p:spPr>
          <a:xfrm>
            <a:off x="6859472" y="3862789"/>
            <a:ext cx="573942" cy="573942"/>
          </a:xfrm>
          <a:prstGeom prst="ellipse">
            <a:avLst/>
          </a:prstGeom>
          <a:solidFill>
            <a:srgbClr val="7A81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 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Graph CNN </a:t>
            </a:r>
          </a:p>
        </p:txBody>
      </p:sp>
      <p:sp>
        <p:nvSpPr>
          <p:cNvPr id="176" name="Motivation: Capture graph structure is complex; CNN is very successfully in image(grid) domain; graph is similar to image.…"/>
          <p:cNvSpPr txBox="1"/>
          <p:nvPr/>
        </p:nvSpPr>
        <p:spPr>
          <a:xfrm>
            <a:off x="571500" y="2209928"/>
            <a:ext cx="11861800" cy="6083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Motivation</a:t>
            </a:r>
            <a:r>
              <a:t>: Capture graph structure is complex; CNN is very successfully in image(grid) domain; graph is similar to image.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 expect it to be powerful in scenarios where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adjacency matrix</a:t>
            </a:r>
            <a:r>
              <a:t> contains information not present in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entity node X 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Graph structure(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adjacency matrix</a:t>
            </a:r>
            <a:r>
              <a:t>) in freq +  node feat -&gt; new node feat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To avoid the high complexity of eigenvalue decomposition, Chebyshev polynomials is applied to approximate the true values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0116" y="5308293"/>
            <a:ext cx="4284785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dding_strides.gif" descr="padding_strides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845" y="5335792"/>
            <a:ext cx="838244" cy="808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3479" y="8144143"/>
            <a:ext cx="1966923" cy="1232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80574" y="8021311"/>
            <a:ext cx="1966923" cy="147840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he 3-layer GCN now performs three propagation steps during the forward pass and effectively convolves the 3rd-order neighborhood of every node (all nodes up to 3 &quot;hops&quot; away). Remarkably, the model produces an embedding of these nodes that closely resembles the community-structure of the graph"/>
          <p:cNvSpPr txBox="1"/>
          <p:nvPr/>
        </p:nvSpPr>
        <p:spPr>
          <a:xfrm>
            <a:off x="662103" y="8597219"/>
            <a:ext cx="7511203" cy="63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The 3-layer GCN now performs three propagation steps during the forward pass and effectively convolves the 3rd-order neighborhood of every node (all nodes up to 3 "hops" away). Remarkably, the model produces an embedding of these nodes that closely resembles the community-structure of the graph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odeling Relational Data with GC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Modeling Relational Data with GCN</a:t>
            </a:r>
          </a:p>
        </p:txBody>
      </p:sp>
      <p:sp>
        <p:nvSpPr>
          <p:cNvPr id="184" name="Motivation…"/>
          <p:cNvSpPr txBox="1"/>
          <p:nvPr/>
        </p:nvSpPr>
        <p:spPr>
          <a:xfrm>
            <a:off x="609600" y="2195017"/>
            <a:ext cx="11785600" cy="3712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00"/>
              </a:spcBef>
              <a:buSzPct val="145000"/>
              <a:buChar char="•"/>
            </a:pPr>
            <a:r>
              <a:t>Motivation </a:t>
            </a:r>
          </a:p>
          <a:p>
            <a:pPr lvl="1" marL="889000" indent="-444500" algn="l">
              <a:spcBef>
                <a:spcPts val="400"/>
              </a:spcBef>
              <a:buSzPct val="145000"/>
              <a:buChar char="•"/>
              <a:defRPr b="0"/>
            </a:pPr>
            <a:r>
              <a:t>consider relation and entity classification at the same time</a:t>
            </a:r>
          </a:p>
          <a:p>
            <a:pPr marL="444500" indent="-444500" algn="l">
              <a:spcBef>
                <a:spcPts val="400"/>
              </a:spcBef>
              <a:buSzPct val="145000"/>
              <a:buChar char="•"/>
            </a:pPr>
            <a:r>
              <a:t>Example:</a:t>
            </a:r>
          </a:p>
          <a:p>
            <a:pPr lvl="1" marL="889000" indent="-444500" algn="l">
              <a:spcBef>
                <a:spcPts val="400"/>
              </a:spcBef>
              <a:buSzPct val="145000"/>
              <a:buChar char="•"/>
            </a:pPr>
            <a:r>
              <a:t>Entity helps relation</a:t>
            </a:r>
          </a:p>
          <a:p>
            <a:pPr lvl="2" marL="1333500" indent="-444500" algn="l">
              <a:spcBef>
                <a:spcPts val="400"/>
              </a:spcBef>
              <a:buSzPct val="145000"/>
              <a:buChar char="•"/>
              <a:defRPr b="0"/>
            </a:pPr>
            <a:r>
              <a:t>Vilcek prize (an award honoring contributions of immigrants to the US society) implies having the US citizenship</a:t>
            </a:r>
          </a:p>
          <a:p>
            <a:pPr lvl="1" marL="889000" indent="-444500" algn="l">
              <a:spcBef>
                <a:spcPts val="400"/>
              </a:spcBef>
              <a:buSzPct val="145000"/>
              <a:buChar char="•"/>
            </a:pPr>
            <a:r>
              <a:t>Relation helps entity</a:t>
            </a:r>
          </a:p>
          <a:p>
            <a:pPr lvl="2" marL="1333500" indent="-444500" algn="l">
              <a:spcBef>
                <a:spcPts val="400"/>
              </a:spcBef>
              <a:buSzPct val="145000"/>
              <a:buChar char="•"/>
              <a:defRPr b="0"/>
            </a:pPr>
            <a:r>
              <a:t>graduating from the Vaganova Academy probably means that the entity is a ballet dancer.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5872" t="8946" r="2738" b="3230"/>
          <a:stretch>
            <a:fillRect/>
          </a:stretch>
        </p:blipFill>
        <p:spPr>
          <a:xfrm>
            <a:off x="2509043" y="5965694"/>
            <a:ext cx="6530390" cy="3121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