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tif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ultimodal Storytelling via Generative Adversarial Imitation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1682159">
              <a:defRPr b="1" sz="5888">
                <a:solidFill>
                  <a:srgbClr val="212121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Multimodal Storytelling via Generative Adversarial Imitation Learning</a:t>
            </a:r>
          </a:p>
        </p:txBody>
      </p:sp>
      <p:sp>
        <p:nvSpPr>
          <p:cNvPr id="128" name="Zhiqian Chen, Xuchao Zhang, Arnold Boedihardjo, Jing Dai, Chang-Tien Lu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1517600">
              <a:defRPr sz="1992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Zhiqian Chen, Xuchao Zhang, Arnold Boedihardjo, Jing Dai, Chang-Tien Lu</a:t>
            </a:r>
          </a:p>
          <a:p>
            <a:pPr algn="ctr" defTabSz="1517600">
              <a:defRPr sz="1992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Computer Science Department</a:t>
            </a:r>
          </a:p>
          <a:p>
            <a:pPr algn="ctr" defTabSz="1517600">
              <a:defRPr sz="1992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Virginia Tech</a:t>
            </a:r>
          </a:p>
        </p:txBody>
      </p:sp>
      <p:pic>
        <p:nvPicPr>
          <p:cNvPr id="12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3441" y="8154469"/>
            <a:ext cx="5994401" cy="106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191" name="Semi-supervised task: 10 events in training:1310 Homicide storylines, while Protest chooses 934 storylin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Semi-supervised task: 10 events in training:1310 Homicide storylines, while Protest chooses 934 storylines.</a:t>
            </a:r>
          </a:p>
          <a:p>
            <a:pPr>
              <a:defRPr b="1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Similarity Test in the same event</a:t>
            </a:r>
          </a:p>
          <a:p>
            <a:pPr/>
          </a:p>
          <a:p>
            <a:pPr>
              <a:defRPr b="1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Transferring Test in different event</a:t>
            </a:r>
          </a:p>
        </p:txBody>
      </p:sp>
      <p:pic>
        <p:nvPicPr>
          <p:cNvPr id="19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733" y="3183486"/>
            <a:ext cx="4657733" cy="1175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16884" r="0" b="0"/>
          <a:stretch>
            <a:fillRect/>
          </a:stretch>
        </p:blipFill>
        <p:spPr>
          <a:xfrm>
            <a:off x="1175009" y="4253952"/>
            <a:ext cx="4292601" cy="781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016" y="4720013"/>
            <a:ext cx="4357086" cy="734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06481" y="5556249"/>
            <a:ext cx="4654156" cy="411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3097" y="6018766"/>
            <a:ext cx="5842001" cy="344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s: schedule sampling…"/>
          <p:cNvSpPr txBox="1"/>
          <p:nvPr/>
        </p:nvSpPr>
        <p:spPr>
          <a:xfrm>
            <a:off x="10091257" y="2657598"/>
            <a:ext cx="1859408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ss: schedule sampling</a:t>
            </a:r>
          </a:p>
          <a:p>
            <a:pPr algn="l">
              <a:defRPr sz="1400"/>
            </a:pPr>
            <a:r>
              <a:t>pg: policy gradient</a:t>
            </a:r>
          </a:p>
        </p:txBody>
      </p:sp>
      <p:sp>
        <p:nvSpPr>
          <p:cNvPr id="198" name="Rectangle"/>
          <p:cNvSpPr/>
          <p:nvPr/>
        </p:nvSpPr>
        <p:spPr>
          <a:xfrm>
            <a:off x="9410700" y="6111329"/>
            <a:ext cx="1350963" cy="30217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Rectangle"/>
          <p:cNvSpPr/>
          <p:nvPr/>
        </p:nvSpPr>
        <p:spPr>
          <a:xfrm>
            <a:off x="8597899" y="7461530"/>
            <a:ext cx="1035448" cy="302172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8686799" y="8583148"/>
            <a:ext cx="951063" cy="285454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03" name="In this paper, we proposed a multimodal imitation learning approach for generating storyline on unseen ev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1" indent="-438911" defTabSz="560831">
              <a:spcBef>
                <a:spcPts val="4000"/>
              </a:spcBef>
              <a:defRPr sz="3455">
                <a:solidFill>
                  <a:srgbClr val="000000"/>
                </a:solidFill>
              </a:defRPr>
            </a:pPr>
            <a:r>
              <a:t>In this paper, we proposed a multimodal imitation learning approach for generating storyline on unseen events.</a:t>
            </a:r>
          </a:p>
          <a:p>
            <a:pPr marL="646175" indent="-646175" defTabSz="560831">
              <a:spcBef>
                <a:spcPts val="4000"/>
              </a:spcBef>
              <a:buSzPct val="100000"/>
              <a:buFontTx/>
              <a:buAutoNum type="arabicPeriod" startAt="1"/>
              <a:defRPr sz="3455">
                <a:solidFill>
                  <a:srgbClr val="000000"/>
                </a:solidFill>
              </a:defRPr>
            </a:pPr>
            <a:r>
              <a:t>To avoid the reward function designing,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GAN based imitation learning</a:t>
            </a:r>
            <a:r>
              <a:t> is introduced to learn the latent policy given users’ demonstrations. </a:t>
            </a:r>
          </a:p>
          <a:p>
            <a:pPr marL="646175" indent="-646175" defTabSz="560831">
              <a:spcBef>
                <a:spcPts val="4000"/>
              </a:spcBef>
              <a:buSzPct val="100000"/>
              <a:buFontTx/>
              <a:buAutoNum type="arabicPeriod" startAt="1"/>
              <a:defRPr sz="3455">
                <a:solidFill>
                  <a:srgbClr val="000000"/>
                </a:solidFill>
              </a:defRPr>
            </a:pPr>
            <a:r>
              <a:t>To bridge the information gap between text and image, our model effectively integrates generative adversarial nets and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multimodal learning</a:t>
            </a:r>
            <a:r>
              <a:t> via deterministic policy gradient. The different modalities learn from each other and potentially resolve confusion from each single modality.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Thank you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b="1"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32" name="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Background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Related works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Intuitive example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Challenge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Method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Evaluation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0890" y="2876420"/>
            <a:ext cx="5418667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36" name="Issue: Information Overloa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Issue: Information Overload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Too many document 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Too much time for reading</a:t>
            </a:r>
          </a:p>
          <a:p>
            <a: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Solution: Entity Storytelling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Extract the key entities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Connect them to represent the original story</a:t>
            </a:r>
          </a:p>
        </p:txBody>
      </p:sp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7929" y="5502092"/>
            <a:ext cx="4599800" cy="21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angle"/>
          <p:cNvSpPr/>
          <p:nvPr/>
        </p:nvSpPr>
        <p:spPr>
          <a:xfrm>
            <a:off x="9502506" y="6286549"/>
            <a:ext cx="850623" cy="2371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5710" y="2222500"/>
            <a:ext cx="4484215" cy="256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lated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Related works</a:t>
            </a:r>
          </a:p>
        </p:txBody>
      </p:sp>
      <p:sp>
        <p:nvSpPr>
          <p:cNvPr id="142" name="What makes a good stor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6" indent="-288036" defTabSz="368045">
              <a:spcBef>
                <a:spcPts val="2600"/>
              </a:spcBef>
              <a:defRPr b="1"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What makes a good story?</a:t>
            </a:r>
          </a:p>
          <a:p>
            <a:pPr marL="288036" indent="-288036" defTabSz="368045">
              <a:spcBef>
                <a:spcPts val="2600"/>
              </a:spcBef>
              <a:defRPr b="1"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[1] Definition of storyline pattern</a:t>
            </a:r>
          </a:p>
          <a:p>
            <a:pPr lvl="1" marL="576072" indent="-288036" defTabSz="368045">
              <a:spcBef>
                <a:spcPts val="2600"/>
              </a:spcBef>
              <a:defRPr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E.g., sum of link-wise coherence makes a good story (maximizing the weakest link makes good storylines). Merely keeping strong coherence on link dose not necessarily generate good story.</a:t>
            </a:r>
          </a:p>
          <a:p>
            <a:pPr lvl="1" marL="576072" indent="-288036" defTabSz="368045">
              <a:spcBef>
                <a:spcPts val="2600"/>
              </a:spcBef>
              <a:defRPr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 Issue ]: Current works employ strict assumptions on link, they cannot model users’ preference (real and complex patterns)</a:t>
            </a:r>
          </a:p>
          <a:p>
            <a:pPr marL="288036" indent="-288036" defTabSz="368045">
              <a:spcBef>
                <a:spcPts val="2600"/>
              </a:spcBef>
              <a:defRPr b="1"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[2] Diversity of information</a:t>
            </a:r>
          </a:p>
          <a:p>
            <a:pPr lvl="1" marL="576072" indent="-288036" defTabSz="368045">
              <a:spcBef>
                <a:spcPts val="2600"/>
              </a:spcBef>
              <a:defRPr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Current works only focus on textual modeling.</a:t>
            </a:r>
          </a:p>
          <a:p>
            <a:pPr lvl="1" marL="576072" indent="-288036" defTabSz="368045">
              <a:spcBef>
                <a:spcPts val="2600"/>
              </a:spcBef>
              <a:defRPr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inherent benefit of utilizing multimodal data is that humans often make inferences between the images and texts so as to resolve ambiguities.</a:t>
            </a:r>
          </a:p>
          <a:p>
            <a:pPr lvl="1" marL="576072" indent="-288036" defTabSz="368045">
              <a:spcBef>
                <a:spcPts val="2600"/>
              </a:spcBef>
              <a:defRPr sz="226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 Issue ]: No multimodal storytelling has been reported.</a:t>
            </a:r>
          </a:p>
        </p:txBody>
      </p:sp>
      <p:pic>
        <p:nvPicPr>
          <p:cNvPr id="14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15365" r="0" b="15365"/>
          <a:stretch>
            <a:fillRect/>
          </a:stretch>
        </p:blipFill>
        <p:spPr>
          <a:xfrm>
            <a:off x="5693349" y="2020714"/>
            <a:ext cx="3123890" cy="1573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38047" t="729" r="0" b="729"/>
          <a:stretch>
            <a:fillRect/>
          </a:stretch>
        </p:blipFill>
        <p:spPr>
          <a:xfrm>
            <a:off x="7628818" y="5346793"/>
            <a:ext cx="1754854" cy="1760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uitive example [ story pattern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Intuitive example [ story pattern ]</a:t>
            </a:r>
          </a:p>
        </p:txBody>
      </p:sp>
      <p:sp>
        <p:nvSpPr>
          <p:cNvPr id="147" name="We argue that similar storylines share the same structure in a certain embedding space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argue that similar storylines share the same structure in a certain embedding space:</a:t>
            </a:r>
          </a:p>
        </p:txBody>
      </p:sp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49939" b="0"/>
          <a:stretch>
            <a:fillRect/>
          </a:stretch>
        </p:blipFill>
        <p:spPr>
          <a:xfrm>
            <a:off x="756844" y="4993407"/>
            <a:ext cx="2359880" cy="1782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itation.png" descr="imit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4224" y="3570412"/>
            <a:ext cx="7982376" cy="4903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54615" t="0" r="0" b="0"/>
          <a:stretch>
            <a:fillRect/>
          </a:stretch>
        </p:blipFill>
        <p:spPr>
          <a:xfrm>
            <a:off x="751088" y="6840216"/>
            <a:ext cx="2139430" cy="178238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[king] - [man]…"/>
          <p:cNvSpPr txBox="1"/>
          <p:nvPr/>
        </p:nvSpPr>
        <p:spPr>
          <a:xfrm>
            <a:off x="525236" y="3376835"/>
            <a:ext cx="2823419" cy="155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 sz="2400">
                <a:solidFill>
                  <a:srgbClr val="40444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[king] - [man] </a:t>
            </a:r>
          </a:p>
          <a:p>
            <a:pPr defTabSz="457200">
              <a:defRPr b="1" sz="2400">
                <a:solidFill>
                  <a:srgbClr val="40444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= </a:t>
            </a:r>
          </a:p>
          <a:p>
            <a:pPr defTabSz="457200">
              <a:defRPr b="1" sz="2400">
                <a:solidFill>
                  <a:srgbClr val="40444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[queen] - [woman]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cause - attacker - victims - aftermath"/>
          <p:cNvSpPr txBox="1"/>
          <p:nvPr/>
        </p:nvSpPr>
        <p:spPr>
          <a:xfrm>
            <a:off x="5732735" y="2901950"/>
            <a:ext cx="5399634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cause - attacker - victims - aftermath</a:t>
            </a:r>
          </a:p>
        </p:txBody>
      </p:sp>
      <p:sp>
        <p:nvSpPr>
          <p:cNvPr id="153" name="Arrow"/>
          <p:cNvSpPr/>
          <p:nvPr/>
        </p:nvSpPr>
        <p:spPr>
          <a:xfrm>
            <a:off x="3352800" y="5080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96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uitive example [ multimodal info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Intuitive example [ multimodal info ]</a:t>
            </a:r>
          </a:p>
        </p:txBody>
      </p:sp>
      <p:sp>
        <p:nvSpPr>
          <p:cNvPr id="156" name="The inherent beneﬁt of utilizing multimodal data is that humans often make inferences between the images and texts so as to resolve ambiguities.…"/>
          <p:cNvSpPr txBox="1"/>
          <p:nvPr>
            <p:ph type="body" sz="half" idx="1"/>
          </p:nvPr>
        </p:nvSpPr>
        <p:spPr>
          <a:xfrm>
            <a:off x="571500" y="2222500"/>
            <a:ext cx="6195219" cy="6667500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inherent beneﬁt of utilizing multimodal data is that humans often make inferences between the images and texts so as to resolve ambiguities.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Multimodal learning </a:t>
            </a:r>
          </a:p>
          <a:p>
            <a:pPr defTabSz="914400">
              <a:spcBef>
                <a:spcPts val="0"/>
              </a:spcBef>
              <a:defRPr b="1"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Extracts representations separately</a:t>
            </a:r>
          </a:p>
          <a:p>
            <a:pPr defTabSz="914400">
              <a:spcBef>
                <a:spcPts val="0"/>
              </a:spcBef>
              <a:defRPr b="1"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Derives the relationship between</a:t>
            </a:r>
          </a:p>
        </p:txBody>
      </p:sp>
      <p:pic>
        <p:nvPicPr>
          <p:cNvPr id="15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6035" b="0"/>
          <a:stretch>
            <a:fillRect/>
          </a:stretch>
        </p:blipFill>
        <p:spPr>
          <a:xfrm>
            <a:off x="1336954" y="5459610"/>
            <a:ext cx="3256615" cy="3068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3717" y="-12829"/>
            <a:ext cx="1862667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v_coref_2.png" descr="v_coref_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24700" y="2588091"/>
            <a:ext cx="4292600" cy="252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v_coref.png" descr="v_coref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2300" y="5861050"/>
            <a:ext cx="4368800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halle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Challenge</a:t>
            </a:r>
          </a:p>
        </p:txBody>
      </p:sp>
      <p:sp>
        <p:nvSpPr>
          <p:cNvPr id="163" name="How to model story pattern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332993">
              <a:spcBef>
                <a:spcPts val="2300"/>
              </a:spcBef>
              <a:defRPr b="1" sz="2052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model story patterns?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Imitation Learning (Inverse Reinforcement Learning)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Issue: instability and implicit policy [1]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Solution: generative adversarial learning</a:t>
            </a:r>
          </a:p>
          <a:p>
            <a:pPr marL="260604" indent="-260604" defTabSz="332993">
              <a:spcBef>
                <a:spcPts val="2300"/>
              </a:spcBef>
              <a:defRPr b="1" sz="2052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make use of multimodal information?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Additive / Multiplicative neural language models[2]</a:t>
            </a:r>
          </a:p>
          <a:p>
            <a:pPr marL="260604" indent="-260604" defTabSz="332993">
              <a:spcBef>
                <a:spcPts val="2300"/>
              </a:spcBef>
              <a:defRPr b="1" sz="2052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learn with GAN and multimodal info?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Following policy gradient[3], we have multimodal policy gradient: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</a:p>
        </p:txBody>
      </p:sp>
      <p:pic>
        <p:nvPicPr>
          <p:cNvPr id="1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835" y="7231145"/>
            <a:ext cx="5057533" cy="144348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[1] Unifying Visual-Semantic Embeddings with Multimodal Neural Language Models. TACL 2015. Ryan Kiros et al.…"/>
          <p:cNvSpPr txBox="1"/>
          <p:nvPr/>
        </p:nvSpPr>
        <p:spPr>
          <a:xfrm>
            <a:off x="716578" y="8985002"/>
            <a:ext cx="11868106" cy="744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1400"/>
            </a:pPr>
            <a:r>
              <a:t>[1] Unifying Visual-Semantic Embeddings with Multimodal Neural Language Models. TACL 2015. Ryan Kiros et al.</a:t>
            </a:r>
          </a:p>
          <a:p>
            <a:pPr algn="l">
              <a:defRPr sz="1400"/>
            </a:pPr>
            <a:r>
              <a:t>[2] Generative adversarial imitation learning. NIPS 2016. Jonathan Ho et al.</a:t>
            </a:r>
          </a:p>
          <a:p>
            <a:pPr algn="l">
              <a:defRPr sz="1400"/>
            </a:pPr>
            <a:r>
              <a:t>[3] Reinforcement learning: An introduction. Richard  Sutton et al. Cambridge: MIT press, 1998.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llout"/>
          <p:cNvSpPr/>
          <p:nvPr/>
        </p:nvSpPr>
        <p:spPr>
          <a:xfrm>
            <a:off x="7444038" y="2973030"/>
            <a:ext cx="4656933" cy="2130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61" y="0"/>
                </a:moveTo>
                <a:cubicBezTo>
                  <a:pt x="3388" y="0"/>
                  <a:pt x="3168" y="482"/>
                  <a:pt x="3168" y="1078"/>
                </a:cubicBezTo>
                <a:lnTo>
                  <a:pt x="3168" y="17918"/>
                </a:lnTo>
                <a:lnTo>
                  <a:pt x="0" y="19532"/>
                </a:lnTo>
                <a:lnTo>
                  <a:pt x="3290" y="21206"/>
                </a:lnTo>
                <a:cubicBezTo>
                  <a:pt x="3380" y="21442"/>
                  <a:pt x="3509" y="21600"/>
                  <a:pt x="3661" y="21600"/>
                </a:cubicBezTo>
                <a:lnTo>
                  <a:pt x="21105" y="21600"/>
                </a:lnTo>
                <a:cubicBezTo>
                  <a:pt x="21378" y="21600"/>
                  <a:pt x="21600" y="21118"/>
                  <a:pt x="21600" y="20522"/>
                </a:cubicBezTo>
                <a:lnTo>
                  <a:pt x="21600" y="1078"/>
                </a:lnTo>
                <a:cubicBezTo>
                  <a:pt x="21600" y="482"/>
                  <a:pt x="21378" y="0"/>
                  <a:pt x="21105" y="0"/>
                </a:cubicBezTo>
                <a:lnTo>
                  <a:pt x="3661" y="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69" name="mmm.png" descr="mm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79" y="2597644"/>
            <a:ext cx="7357895" cy="288152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* Large arrows show the data ﬂow in GAN training"/>
          <p:cNvSpPr txBox="1"/>
          <p:nvPr/>
        </p:nvSpPr>
        <p:spPr>
          <a:xfrm>
            <a:off x="5035025" y="2103841"/>
            <a:ext cx="59462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 Large arrows show the data ﬂow in GAN training</a:t>
            </a:r>
          </a:p>
        </p:txBody>
      </p:sp>
      <p:sp>
        <p:nvSpPr>
          <p:cNvPr id="171" name="Generator training:…"/>
          <p:cNvSpPr txBox="1"/>
          <p:nvPr/>
        </p:nvSpPr>
        <p:spPr>
          <a:xfrm>
            <a:off x="585265" y="6642374"/>
            <a:ext cx="6588240" cy="177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0000"/>
              </a:lnSpc>
              <a:spcBef>
                <a:spcPts val="2700"/>
              </a:spcBef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Generator training:</a:t>
            </a:r>
          </a:p>
          <a:p>
            <a:pPr algn="l">
              <a:lnSpc>
                <a:spcPct val="10000"/>
              </a:lnSpc>
              <a:spcBef>
                <a:spcPts val="27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Use MC sampling, generate sequence S</a:t>
            </a:r>
          </a:p>
          <a:p>
            <a:pPr algn="l">
              <a:lnSpc>
                <a:spcPct val="10000"/>
              </a:lnSpc>
              <a:spcBef>
                <a:spcPts val="27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Treat the rating of S from discriminator as reward</a:t>
            </a:r>
          </a:p>
          <a:p>
            <a:pPr algn="l">
              <a:spcBef>
                <a:spcPts val="27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Conduct reward based policy gradient to update generator’s parameters</a:t>
            </a:r>
          </a:p>
        </p:txBody>
      </p:sp>
      <p:sp>
        <p:nvSpPr>
          <p:cNvPr id="172" name="Discriminator training:…"/>
          <p:cNvSpPr txBox="1"/>
          <p:nvPr/>
        </p:nvSpPr>
        <p:spPr>
          <a:xfrm>
            <a:off x="6899136" y="6623473"/>
            <a:ext cx="507196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200"/>
              </a:spcBef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Discriminator training:</a:t>
            </a:r>
          </a:p>
          <a:p>
            <a:pPr algn="l">
              <a:spcBef>
                <a:spcPts val="1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User-provided storylines are treated as positive data to discriminator</a:t>
            </a:r>
          </a:p>
          <a:p>
            <a:pPr algn="l">
              <a:spcBef>
                <a:spcPts val="1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Generated storylines are treated as negative data to discriminator</a:t>
            </a:r>
          </a:p>
        </p:txBody>
      </p:sp>
      <p:sp>
        <p:nvSpPr>
          <p:cNvPr id="173" name="GAN iteratively train Discriminator and Generator in turns"/>
          <p:cNvSpPr txBox="1"/>
          <p:nvPr/>
        </p:nvSpPr>
        <p:spPr>
          <a:xfrm>
            <a:off x="568717" y="6101837"/>
            <a:ext cx="75500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GAN iteratively train Discriminator and Generator in turns</a:t>
            </a:r>
          </a:p>
        </p:txBody>
      </p:sp>
      <p:sp>
        <p:nvSpPr>
          <p:cNvPr id="174" name="* Small arrows indicate the process inside policy gradient"/>
          <p:cNvSpPr txBox="1"/>
          <p:nvPr/>
        </p:nvSpPr>
        <p:spPr>
          <a:xfrm>
            <a:off x="5042799" y="2334304"/>
            <a:ext cx="39600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 Small arrows indicate the process inside policy gradient</a:t>
            </a:r>
          </a:p>
        </p:txBody>
      </p:sp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2230" y="3220809"/>
            <a:ext cx="3141046" cy="1772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ethod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Method(cont.)</a:t>
            </a:r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4923" t="1826" r="0" b="0"/>
          <a:stretch>
            <a:fillRect/>
          </a:stretch>
        </p:blipFill>
        <p:spPr>
          <a:xfrm>
            <a:off x="625766" y="2395735"/>
            <a:ext cx="5783809" cy="4962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mm.png" descr="mm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6778" y="4081359"/>
            <a:ext cx="6083301" cy="2382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"/>
          <p:cNvSpPr/>
          <p:nvPr/>
        </p:nvSpPr>
        <p:spPr>
          <a:xfrm>
            <a:off x="967442" y="2839495"/>
            <a:ext cx="4994007" cy="1951207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Rectangle"/>
          <p:cNvSpPr/>
          <p:nvPr/>
        </p:nvSpPr>
        <p:spPr>
          <a:xfrm>
            <a:off x="967442" y="4852139"/>
            <a:ext cx="4994007" cy="1636956"/>
          </a:xfrm>
          <a:prstGeom prst="rect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Rectangle"/>
          <p:cNvSpPr/>
          <p:nvPr/>
        </p:nvSpPr>
        <p:spPr>
          <a:xfrm>
            <a:off x="6388827" y="5687660"/>
            <a:ext cx="2204621" cy="834375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Rectangle"/>
          <p:cNvSpPr/>
          <p:nvPr/>
        </p:nvSpPr>
        <p:spPr>
          <a:xfrm>
            <a:off x="9852435" y="3978850"/>
            <a:ext cx="2204621" cy="834376"/>
          </a:xfrm>
          <a:prstGeom prst="rect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TextBox 5"/>
          <p:cNvSpPr txBox="1"/>
          <p:nvPr/>
        </p:nvSpPr>
        <p:spPr>
          <a:xfrm>
            <a:off x="6266781" y="3460479"/>
            <a:ext cx="33036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input</a:t>
            </a:r>
            <a:r>
              <a:t>: User-provided storylines</a:t>
            </a:r>
          </a:p>
        </p:txBody>
      </p:sp>
      <p:sp>
        <p:nvSpPr>
          <p:cNvPr id="186" name="TextBox 6"/>
          <p:cNvSpPr txBox="1"/>
          <p:nvPr/>
        </p:nvSpPr>
        <p:spPr>
          <a:xfrm>
            <a:off x="9193628" y="6671284"/>
            <a:ext cx="31023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output</a:t>
            </a:r>
            <a:r>
              <a:t>: Generated storylines</a:t>
            </a:r>
          </a:p>
        </p:txBody>
      </p:sp>
      <p:sp>
        <p:nvSpPr>
          <p:cNvPr id="187" name="TextBox 5"/>
          <p:cNvSpPr txBox="1"/>
          <p:nvPr/>
        </p:nvSpPr>
        <p:spPr>
          <a:xfrm>
            <a:off x="7178767" y="6671284"/>
            <a:ext cx="6247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188" name="TextBox 5"/>
          <p:cNvSpPr txBox="1"/>
          <p:nvPr/>
        </p:nvSpPr>
        <p:spPr>
          <a:xfrm>
            <a:off x="10471371" y="3460479"/>
            <a:ext cx="9667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