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Noto Sans" charset="1" panose="020B0502040504020204"/>
      <p:regular r:id="rId33"/>
    </p:embeddedFont>
    <p:embeddedFont>
      <p:font typeface="Wedges" charset="1" panose="02000500000000000000"/>
      <p:regular r:id="rId34"/>
    </p:embeddedFont>
    <p:embeddedFont>
      <p:font typeface="Extenda 60 Giga" charset="1" panose="020B0003020200000002"/>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6.png" Type="http://schemas.openxmlformats.org/officeDocument/2006/relationships/image"/><Relationship Id="rId15"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0.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15392" y="3299313"/>
            <a:ext cx="10657217" cy="3487329"/>
          </a:xfrm>
          <a:prstGeom prst="rect">
            <a:avLst/>
          </a:prstGeom>
        </p:spPr>
        <p:txBody>
          <a:bodyPr anchor="t" rtlCol="false" tIns="0" lIns="0" bIns="0" rIns="0">
            <a:spAutoFit/>
          </a:bodyPr>
          <a:lstStyle/>
          <a:p>
            <a:pPr algn="ctr">
              <a:lnSpc>
                <a:spcPts val="9046"/>
              </a:lnSpc>
            </a:pPr>
            <a:r>
              <a:rPr lang="en-US" sz="9046">
                <a:solidFill>
                  <a:srgbClr val="B5838D"/>
                </a:solidFill>
                <a:latin typeface="Noto Sans"/>
                <a:ea typeface="Noto Sans"/>
                <a:cs typeface="Noto Sans"/>
                <a:sym typeface="Noto Sans"/>
              </a:rPr>
              <a:t>PHÂN TÍCH KHÁM PHÁ VỀ BỆNH ĐÁI THÁO ĐƯỜNG </a:t>
            </a:r>
          </a:p>
        </p:txBody>
      </p:sp>
      <p:sp>
        <p:nvSpPr>
          <p:cNvPr name="Freeform 5" id="5"/>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4" id="14"/>
          <p:cNvSpPr txBox="true"/>
          <p:nvPr/>
        </p:nvSpPr>
        <p:spPr>
          <a:xfrm rot="0">
            <a:off x="3283182" y="7591428"/>
            <a:ext cx="11721636" cy="2044700"/>
          </a:xfrm>
          <a:prstGeom prst="rect">
            <a:avLst/>
          </a:prstGeom>
        </p:spPr>
        <p:txBody>
          <a:bodyPr anchor="t" rtlCol="false" tIns="0" lIns="0" bIns="0" rIns="0">
            <a:spAutoFit/>
          </a:bodyPr>
          <a:lstStyle/>
          <a:p>
            <a:pPr algn="ctr">
              <a:lnSpc>
                <a:spcPts val="3999"/>
              </a:lnSpc>
            </a:pPr>
          </a:p>
          <a:p>
            <a:pPr algn="ctr">
              <a:lnSpc>
                <a:spcPts val="3999"/>
              </a:lnSpc>
            </a:pPr>
            <a:r>
              <a:rPr lang="en-US" sz="3999">
                <a:solidFill>
                  <a:srgbClr val="805A62"/>
                </a:solidFill>
                <a:latin typeface="Noto Sans"/>
                <a:ea typeface="Noto Sans"/>
                <a:cs typeface="Noto Sans"/>
                <a:sym typeface="Noto Sans"/>
              </a:rPr>
              <a:t>Sinh viên thực hiện: Lương Thanh Tuấn</a:t>
            </a:r>
          </a:p>
          <a:p>
            <a:pPr algn="ctr">
              <a:lnSpc>
                <a:spcPts val="3999"/>
              </a:lnSpc>
            </a:pPr>
          </a:p>
          <a:p>
            <a:pPr algn="ctr">
              <a:lnSpc>
                <a:spcPts val="3999"/>
              </a:lnSpc>
            </a:pPr>
            <a:r>
              <a:rPr lang="en-US" sz="3999">
                <a:solidFill>
                  <a:srgbClr val="805A62"/>
                </a:solidFill>
                <a:latin typeface="Noto Sans"/>
                <a:ea typeface="Noto Sans"/>
                <a:cs typeface="Noto Sans"/>
                <a:sym typeface="Noto Sans"/>
              </a:rPr>
              <a:t>Giảng viên hướng dẫn: Đỗ Ngọc Tài</a:t>
            </a:r>
          </a:p>
        </p:txBody>
      </p:sp>
      <p:sp>
        <p:nvSpPr>
          <p:cNvPr name="Freeform 15" id="15"/>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7486552" y="3267648"/>
            <a:ext cx="9631305" cy="6396911"/>
          </a:xfrm>
          <a:custGeom>
            <a:avLst/>
            <a:gdLst/>
            <a:ahLst/>
            <a:cxnLst/>
            <a:rect r="r" b="b" t="t" l="l"/>
            <a:pathLst>
              <a:path h="6396911" w="9631305">
                <a:moveTo>
                  <a:pt x="0" y="0"/>
                </a:moveTo>
                <a:lnTo>
                  <a:pt x="9631305" y="0"/>
                </a:lnTo>
                <a:lnTo>
                  <a:pt x="9631305" y="6396911"/>
                </a:lnTo>
                <a:lnTo>
                  <a:pt x="0" y="6396911"/>
                </a:lnTo>
                <a:lnTo>
                  <a:pt x="0" y="0"/>
                </a:lnTo>
                <a:close/>
              </a:path>
            </a:pathLst>
          </a:custGeom>
          <a:blipFill>
            <a:blip r:embed="rId14"/>
            <a:stretch>
              <a:fillRect l="0" t="0" r="0" b="0"/>
            </a:stretch>
          </a:blipFill>
        </p:spPr>
      </p:sp>
      <p:sp>
        <p:nvSpPr>
          <p:cNvPr name="TextBox 11" id="11"/>
          <p:cNvSpPr txBox="true"/>
          <p:nvPr/>
        </p:nvSpPr>
        <p:spPr>
          <a:xfrm rot="0">
            <a:off x="1425388" y="1791230"/>
            <a:ext cx="14319673" cy="2867112"/>
          </a:xfrm>
          <a:prstGeom prst="rect">
            <a:avLst/>
          </a:prstGeom>
        </p:spPr>
        <p:txBody>
          <a:bodyPr anchor="t" rtlCol="false" tIns="0" lIns="0" bIns="0" rIns="0">
            <a:spAutoFit/>
          </a:bodyPr>
          <a:lstStyle/>
          <a:p>
            <a:pPr algn="just">
              <a:lnSpc>
                <a:spcPts val="5708"/>
              </a:lnSpc>
            </a:pPr>
            <a:r>
              <a:rPr lang="en-US" sz="4077">
                <a:solidFill>
                  <a:srgbClr val="805A62"/>
                </a:solidFill>
                <a:latin typeface="Noto Sans"/>
                <a:ea typeface="Noto Sans"/>
                <a:cs typeface="Noto Sans"/>
                <a:sym typeface="Noto Sans"/>
              </a:rPr>
              <a:t>Bộ dữ liệu bao gồm 768 dòng, 9 cột. Trong đó có cột BMI và DiabetesPedigreeFunction có kiểu dữ liệu float, còn lại là int. </a:t>
            </a:r>
          </a:p>
          <a:p>
            <a:pPr algn="just">
              <a:lnSpc>
                <a:spcPts val="5708"/>
              </a:lnSpc>
            </a:pPr>
          </a:p>
        </p:txBody>
      </p:sp>
      <p:sp>
        <p:nvSpPr>
          <p:cNvPr name="TextBox 12" id="12"/>
          <p:cNvSpPr txBox="true"/>
          <p:nvPr/>
        </p:nvSpPr>
        <p:spPr>
          <a:xfrm rot="0">
            <a:off x="807596" y="483913"/>
            <a:ext cx="8336404"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THÔNG TIN VỀ DỮ LIỆU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3493371" y="1193381"/>
            <a:ext cx="12251690" cy="6723115"/>
          </a:xfrm>
          <a:custGeom>
            <a:avLst/>
            <a:gdLst/>
            <a:ahLst/>
            <a:cxnLst/>
            <a:rect r="r" b="b" t="t" l="l"/>
            <a:pathLst>
              <a:path h="6723115" w="12251690">
                <a:moveTo>
                  <a:pt x="0" y="0"/>
                </a:moveTo>
                <a:lnTo>
                  <a:pt x="12251690" y="0"/>
                </a:lnTo>
                <a:lnTo>
                  <a:pt x="12251690" y="6723115"/>
                </a:lnTo>
                <a:lnTo>
                  <a:pt x="0" y="6723115"/>
                </a:lnTo>
                <a:lnTo>
                  <a:pt x="0" y="0"/>
                </a:lnTo>
                <a:close/>
              </a:path>
            </a:pathLst>
          </a:custGeom>
          <a:blipFill>
            <a:blip r:embed="rId14"/>
            <a:stretch>
              <a:fillRect l="0" t="0" r="0" b="0"/>
            </a:stretch>
          </a:blipFill>
        </p:spPr>
      </p:sp>
      <p:sp>
        <p:nvSpPr>
          <p:cNvPr name="TextBox 11" id="11"/>
          <p:cNvSpPr txBox="true"/>
          <p:nvPr/>
        </p:nvSpPr>
        <p:spPr>
          <a:xfrm rot="0">
            <a:off x="2829095" y="8191500"/>
            <a:ext cx="14197547" cy="1331754"/>
          </a:xfrm>
          <a:prstGeom prst="rect">
            <a:avLst/>
          </a:prstGeom>
        </p:spPr>
        <p:txBody>
          <a:bodyPr anchor="t" rtlCol="false" tIns="0" lIns="0" bIns="0" rIns="0">
            <a:spAutoFit/>
          </a:bodyPr>
          <a:lstStyle/>
          <a:p>
            <a:pPr algn="just">
              <a:lnSpc>
                <a:spcPts val="5346"/>
              </a:lnSpc>
            </a:pPr>
            <a:r>
              <a:rPr lang="en-US" sz="3818">
                <a:solidFill>
                  <a:srgbClr val="7ED957"/>
                </a:solidFill>
                <a:latin typeface="Noto Sans"/>
                <a:ea typeface="Noto Sans"/>
                <a:cs typeface="Noto Sans"/>
                <a:sym typeface="Noto Sans"/>
              </a:rPr>
              <a:t>Dữ liệu không bị trùng và không có giá trị rỗng (NaN, Null).</a:t>
            </a:r>
          </a:p>
          <a:p>
            <a:pPr algn="just">
              <a:lnSpc>
                <a:spcPts val="5346"/>
              </a:lnSpc>
            </a:pPr>
          </a:p>
        </p:txBody>
      </p:sp>
      <p:sp>
        <p:nvSpPr>
          <p:cNvPr name="TextBox 12" id="12"/>
          <p:cNvSpPr txBox="true"/>
          <p:nvPr/>
        </p:nvSpPr>
        <p:spPr>
          <a:xfrm rot="0">
            <a:off x="535914" y="274775"/>
            <a:ext cx="9391955"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TÍNH TOÀN VẸN DỮ LIỆU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403958" y="1365797"/>
            <a:ext cx="17480084" cy="4391871"/>
          </a:xfrm>
          <a:custGeom>
            <a:avLst/>
            <a:gdLst/>
            <a:ahLst/>
            <a:cxnLst/>
            <a:rect r="r" b="b" t="t" l="l"/>
            <a:pathLst>
              <a:path h="4391871" w="17480084">
                <a:moveTo>
                  <a:pt x="0" y="0"/>
                </a:moveTo>
                <a:lnTo>
                  <a:pt x="17480084" y="0"/>
                </a:lnTo>
                <a:lnTo>
                  <a:pt x="17480084" y="4391871"/>
                </a:lnTo>
                <a:lnTo>
                  <a:pt x="0" y="4391871"/>
                </a:lnTo>
                <a:lnTo>
                  <a:pt x="0" y="0"/>
                </a:lnTo>
                <a:close/>
              </a:path>
            </a:pathLst>
          </a:custGeom>
          <a:blipFill>
            <a:blip r:embed="rId14"/>
            <a:stretch>
              <a:fillRect l="0" t="0" r="0" b="0"/>
            </a:stretch>
          </a:blipFill>
        </p:spPr>
      </p:sp>
      <p:sp>
        <p:nvSpPr>
          <p:cNvPr name="TextBox 11" id="11"/>
          <p:cNvSpPr txBox="true"/>
          <p:nvPr/>
        </p:nvSpPr>
        <p:spPr>
          <a:xfrm rot="0">
            <a:off x="2045226" y="6472021"/>
            <a:ext cx="14197547" cy="2008029"/>
          </a:xfrm>
          <a:prstGeom prst="rect">
            <a:avLst/>
          </a:prstGeom>
        </p:spPr>
        <p:txBody>
          <a:bodyPr anchor="t" rtlCol="false" tIns="0" lIns="0" bIns="0" rIns="0">
            <a:spAutoFit/>
          </a:bodyPr>
          <a:lstStyle/>
          <a:p>
            <a:pPr algn="just">
              <a:lnSpc>
                <a:spcPts val="5346"/>
              </a:lnSpc>
            </a:pPr>
            <a:r>
              <a:rPr lang="en-US" sz="3818">
                <a:solidFill>
                  <a:srgbClr val="FF3131"/>
                </a:solidFill>
                <a:latin typeface="Noto Sans"/>
                <a:ea typeface="Noto Sans"/>
                <a:cs typeface="Noto Sans"/>
                <a:sym typeface="Noto Sans"/>
              </a:rPr>
              <a:t>Các tính chất Glucose, BloodPressure, SkinThickness, Insulin, BMI xuất hiện giá trị 0 bất thường.</a:t>
            </a:r>
          </a:p>
          <a:p>
            <a:pPr algn="just">
              <a:lnSpc>
                <a:spcPts val="5346"/>
              </a:lnSpc>
            </a:pPr>
          </a:p>
        </p:txBody>
      </p:sp>
      <p:sp>
        <p:nvSpPr>
          <p:cNvPr name="TextBox 12" id="12"/>
          <p:cNvSpPr txBox="true"/>
          <p:nvPr/>
        </p:nvSpPr>
        <p:spPr>
          <a:xfrm rot="0">
            <a:off x="535914" y="274775"/>
            <a:ext cx="9391955"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TÍNH CHẤT THỐNG KÊ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410296" y="1829477"/>
            <a:ext cx="15467407" cy="6225631"/>
          </a:xfrm>
          <a:custGeom>
            <a:avLst/>
            <a:gdLst/>
            <a:ahLst/>
            <a:cxnLst/>
            <a:rect r="r" b="b" t="t" l="l"/>
            <a:pathLst>
              <a:path h="6225631" w="15467407">
                <a:moveTo>
                  <a:pt x="0" y="0"/>
                </a:moveTo>
                <a:lnTo>
                  <a:pt x="15467408" y="0"/>
                </a:lnTo>
                <a:lnTo>
                  <a:pt x="15467408" y="6225631"/>
                </a:lnTo>
                <a:lnTo>
                  <a:pt x="0" y="6225631"/>
                </a:lnTo>
                <a:lnTo>
                  <a:pt x="0" y="0"/>
                </a:lnTo>
                <a:close/>
              </a:path>
            </a:pathLst>
          </a:custGeom>
          <a:blipFill>
            <a:blip r:embed="rId14"/>
            <a:stretch>
              <a:fillRect l="0" t="0" r="0" b="0"/>
            </a:stretch>
          </a:blipFill>
        </p:spPr>
      </p:sp>
      <p:sp>
        <p:nvSpPr>
          <p:cNvPr name="TextBox 11" id="11"/>
          <p:cNvSpPr txBox="true"/>
          <p:nvPr/>
        </p:nvSpPr>
        <p:spPr>
          <a:xfrm rot="0">
            <a:off x="535914" y="274775"/>
            <a:ext cx="11838675"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KIỂM TRA CÁC CỘT BẤT THƯỜNG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244507" y="2256889"/>
            <a:ext cx="16273471" cy="2481704"/>
          </a:xfrm>
          <a:custGeom>
            <a:avLst/>
            <a:gdLst/>
            <a:ahLst/>
            <a:cxnLst/>
            <a:rect r="r" b="b" t="t" l="l"/>
            <a:pathLst>
              <a:path h="2481704" w="16273471">
                <a:moveTo>
                  <a:pt x="0" y="0"/>
                </a:moveTo>
                <a:lnTo>
                  <a:pt x="16273471" y="0"/>
                </a:lnTo>
                <a:lnTo>
                  <a:pt x="16273471" y="2481705"/>
                </a:lnTo>
                <a:lnTo>
                  <a:pt x="0" y="2481705"/>
                </a:lnTo>
                <a:lnTo>
                  <a:pt x="0" y="0"/>
                </a:lnTo>
                <a:close/>
              </a:path>
            </a:pathLst>
          </a:custGeom>
          <a:blipFill>
            <a:blip r:embed="rId14"/>
            <a:stretch>
              <a:fillRect l="0" t="0" r="0" b="0"/>
            </a:stretch>
          </a:blipFill>
        </p:spPr>
      </p:sp>
      <p:sp>
        <p:nvSpPr>
          <p:cNvPr name="Freeform 11" id="11"/>
          <p:cNvSpPr/>
          <p:nvPr/>
        </p:nvSpPr>
        <p:spPr>
          <a:xfrm flipH="false" flipV="false" rot="0">
            <a:off x="1244507" y="5976021"/>
            <a:ext cx="16273471" cy="2807174"/>
          </a:xfrm>
          <a:custGeom>
            <a:avLst/>
            <a:gdLst/>
            <a:ahLst/>
            <a:cxnLst/>
            <a:rect r="r" b="b" t="t" l="l"/>
            <a:pathLst>
              <a:path h="2807174" w="16273471">
                <a:moveTo>
                  <a:pt x="0" y="0"/>
                </a:moveTo>
                <a:lnTo>
                  <a:pt x="16273471" y="0"/>
                </a:lnTo>
                <a:lnTo>
                  <a:pt x="16273471" y="2807174"/>
                </a:lnTo>
                <a:lnTo>
                  <a:pt x="0" y="2807174"/>
                </a:lnTo>
                <a:lnTo>
                  <a:pt x="0" y="0"/>
                </a:lnTo>
                <a:close/>
              </a:path>
            </a:pathLst>
          </a:custGeom>
          <a:blipFill>
            <a:blip r:embed="rId15"/>
            <a:stretch>
              <a:fillRect l="0" t="0" r="0" b="0"/>
            </a:stretch>
          </a:blipFill>
        </p:spPr>
      </p:sp>
      <p:sp>
        <p:nvSpPr>
          <p:cNvPr name="TextBox 12" id="12"/>
          <p:cNvSpPr txBox="true"/>
          <p:nvPr/>
        </p:nvSpPr>
        <p:spPr>
          <a:xfrm rot="0">
            <a:off x="1244507" y="1437658"/>
            <a:ext cx="13470673" cy="617961"/>
          </a:xfrm>
          <a:prstGeom prst="rect">
            <a:avLst/>
          </a:prstGeom>
        </p:spPr>
        <p:txBody>
          <a:bodyPr anchor="t" rtlCol="false" tIns="0" lIns="0" bIns="0" rIns="0">
            <a:spAutoFit/>
          </a:bodyPr>
          <a:lstStyle/>
          <a:p>
            <a:pPr algn="just">
              <a:lnSpc>
                <a:spcPts val="5094"/>
              </a:lnSpc>
            </a:pPr>
            <a:r>
              <a:rPr lang="en-US" sz="3639">
                <a:solidFill>
                  <a:srgbClr val="805A62"/>
                </a:solidFill>
                <a:latin typeface="Noto Sans"/>
                <a:ea typeface="Noto Sans"/>
                <a:cs typeface="Noto Sans"/>
                <a:sym typeface="Noto Sans"/>
              </a:rPr>
              <a:t>Với các cột chiếm tỷ lệ cao sẽ thay bằng NaN:</a:t>
            </a:r>
          </a:p>
        </p:txBody>
      </p:sp>
      <p:sp>
        <p:nvSpPr>
          <p:cNvPr name="TextBox 13" id="13"/>
          <p:cNvSpPr txBox="true"/>
          <p:nvPr/>
        </p:nvSpPr>
        <p:spPr>
          <a:xfrm rot="0">
            <a:off x="535914" y="274775"/>
            <a:ext cx="11301500"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KIỂM TRA CÁC CỘT BẤT THƯỜNG</a:t>
            </a:r>
          </a:p>
        </p:txBody>
      </p:sp>
      <p:sp>
        <p:nvSpPr>
          <p:cNvPr name="TextBox 14" id="14"/>
          <p:cNvSpPr txBox="true"/>
          <p:nvPr/>
        </p:nvSpPr>
        <p:spPr>
          <a:xfrm rot="0">
            <a:off x="1244507" y="5132432"/>
            <a:ext cx="13470673" cy="617961"/>
          </a:xfrm>
          <a:prstGeom prst="rect">
            <a:avLst/>
          </a:prstGeom>
        </p:spPr>
        <p:txBody>
          <a:bodyPr anchor="t" rtlCol="false" tIns="0" lIns="0" bIns="0" rIns="0">
            <a:spAutoFit/>
          </a:bodyPr>
          <a:lstStyle/>
          <a:p>
            <a:pPr algn="just">
              <a:lnSpc>
                <a:spcPts val="5094"/>
              </a:lnSpc>
            </a:pPr>
            <a:r>
              <a:rPr lang="en-US" sz="3639">
                <a:solidFill>
                  <a:srgbClr val="805A62"/>
                </a:solidFill>
                <a:latin typeface="Noto Sans"/>
                <a:ea typeface="Noto Sans"/>
                <a:cs typeface="Noto Sans"/>
                <a:sym typeface="Noto Sans"/>
              </a:rPr>
              <a:t>Với các cột chiếm tỷ lệ thấp sẽ thay bằng median: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568385" y="427733"/>
            <a:ext cx="15151230" cy="3885615"/>
          </a:xfrm>
          <a:custGeom>
            <a:avLst/>
            <a:gdLst/>
            <a:ahLst/>
            <a:cxnLst/>
            <a:rect r="r" b="b" t="t" l="l"/>
            <a:pathLst>
              <a:path h="3885615" w="15151230">
                <a:moveTo>
                  <a:pt x="0" y="0"/>
                </a:moveTo>
                <a:lnTo>
                  <a:pt x="15151230" y="0"/>
                </a:lnTo>
                <a:lnTo>
                  <a:pt x="15151230" y="3885615"/>
                </a:lnTo>
                <a:lnTo>
                  <a:pt x="0" y="3885615"/>
                </a:lnTo>
                <a:lnTo>
                  <a:pt x="0" y="0"/>
                </a:lnTo>
                <a:close/>
              </a:path>
            </a:pathLst>
          </a:custGeom>
          <a:blipFill>
            <a:blip r:embed="rId14"/>
            <a:stretch>
              <a:fillRect l="0" t="0" r="0" b="-55485"/>
            </a:stretch>
          </a:blipFill>
        </p:spPr>
      </p:sp>
      <p:sp>
        <p:nvSpPr>
          <p:cNvPr name="TextBox 11" id="11"/>
          <p:cNvSpPr txBox="true"/>
          <p:nvPr/>
        </p:nvSpPr>
        <p:spPr>
          <a:xfrm rot="0">
            <a:off x="1568385" y="4896868"/>
            <a:ext cx="15508711" cy="1617484"/>
          </a:xfrm>
          <a:prstGeom prst="rect">
            <a:avLst/>
          </a:prstGeom>
        </p:spPr>
        <p:txBody>
          <a:bodyPr anchor="t" rtlCol="false" tIns="0" lIns="0" bIns="0" rIns="0">
            <a:spAutoFit/>
          </a:bodyPr>
          <a:lstStyle/>
          <a:p>
            <a:pPr algn="ctr">
              <a:lnSpc>
                <a:spcPts val="4215"/>
              </a:lnSpc>
              <a:spcBef>
                <a:spcPct val="0"/>
              </a:spcBef>
            </a:pPr>
            <a:r>
              <a:rPr lang="en-US" sz="4215">
                <a:solidFill>
                  <a:srgbClr val="B5838D"/>
                </a:solidFill>
                <a:latin typeface="Noto Sans"/>
                <a:ea typeface="Noto Sans"/>
                <a:cs typeface="Noto Sans"/>
                <a:sym typeface="Noto Sans"/>
              </a:rPr>
              <a:t>So với trước khi thay 0 thành NaN và median thì mean của các cột chiếm tỷ lệ 0 thay đổi. Nổi bật nhất là SkinThickness tăng từ ~20.5 → 29.15 và Insulin từ ~79.8 → 155.55. </a:t>
            </a:r>
          </a:p>
        </p:txBody>
      </p:sp>
      <p:sp>
        <p:nvSpPr>
          <p:cNvPr name="TextBox 12" id="12"/>
          <p:cNvSpPr txBox="true"/>
          <p:nvPr/>
        </p:nvSpPr>
        <p:spPr>
          <a:xfrm rot="0">
            <a:off x="1568385" y="6935946"/>
            <a:ext cx="15508711" cy="655479"/>
          </a:xfrm>
          <a:prstGeom prst="rect">
            <a:avLst/>
          </a:prstGeom>
        </p:spPr>
        <p:txBody>
          <a:bodyPr anchor="t" rtlCol="false" tIns="0" lIns="0" bIns="0" rIns="0">
            <a:spAutoFit/>
          </a:bodyPr>
          <a:lstStyle/>
          <a:p>
            <a:pPr algn="ctr">
              <a:lnSpc>
                <a:spcPts val="5346"/>
              </a:lnSpc>
              <a:spcBef>
                <a:spcPct val="0"/>
              </a:spcBef>
            </a:pPr>
            <a:r>
              <a:rPr lang="en-US" sz="3818">
                <a:solidFill>
                  <a:srgbClr val="FF3131"/>
                </a:solidFill>
                <a:latin typeface="Noto Sans"/>
                <a:ea typeface="Noto Sans"/>
                <a:cs typeface="Noto Sans"/>
                <a:sym typeface="Noto Sans"/>
              </a:rPr>
              <a:t>Điều này chứng tỏ giá trị 0 đã kéo lệch trung bình rất mạnh.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2465683" y="1523771"/>
            <a:ext cx="13356635" cy="4807689"/>
          </a:xfrm>
          <a:custGeom>
            <a:avLst/>
            <a:gdLst/>
            <a:ahLst/>
            <a:cxnLst/>
            <a:rect r="r" b="b" t="t" l="l"/>
            <a:pathLst>
              <a:path h="4807689" w="13356635">
                <a:moveTo>
                  <a:pt x="0" y="0"/>
                </a:moveTo>
                <a:lnTo>
                  <a:pt x="13356634" y="0"/>
                </a:lnTo>
                <a:lnTo>
                  <a:pt x="13356634" y="4807689"/>
                </a:lnTo>
                <a:lnTo>
                  <a:pt x="0" y="4807689"/>
                </a:lnTo>
                <a:lnTo>
                  <a:pt x="0" y="0"/>
                </a:lnTo>
                <a:close/>
              </a:path>
            </a:pathLst>
          </a:custGeom>
          <a:blipFill>
            <a:blip r:embed="rId14"/>
            <a:stretch>
              <a:fillRect l="0" t="0" r="0" b="0"/>
            </a:stretch>
          </a:blipFill>
        </p:spPr>
      </p:sp>
      <p:sp>
        <p:nvSpPr>
          <p:cNvPr name="TextBox 11" id="11"/>
          <p:cNvSpPr txBox="true"/>
          <p:nvPr/>
        </p:nvSpPr>
        <p:spPr>
          <a:xfrm rot="0">
            <a:off x="535914" y="274775"/>
            <a:ext cx="13436230"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TẦN SỐ XUẤT HIỆN DỮ LIỆU PHÂN LỚP</a:t>
            </a:r>
          </a:p>
        </p:txBody>
      </p:sp>
      <p:sp>
        <p:nvSpPr>
          <p:cNvPr name="TextBox 12" id="12"/>
          <p:cNvSpPr txBox="true"/>
          <p:nvPr/>
        </p:nvSpPr>
        <p:spPr>
          <a:xfrm rot="0">
            <a:off x="2408664" y="6541010"/>
            <a:ext cx="13470673" cy="3192829"/>
          </a:xfrm>
          <a:prstGeom prst="rect">
            <a:avLst/>
          </a:prstGeom>
        </p:spPr>
        <p:txBody>
          <a:bodyPr anchor="t" rtlCol="false" tIns="0" lIns="0" bIns="0" rIns="0">
            <a:spAutoFit/>
          </a:bodyPr>
          <a:lstStyle/>
          <a:p>
            <a:pPr algn="just">
              <a:lnSpc>
                <a:spcPts val="5094"/>
              </a:lnSpc>
            </a:pPr>
            <a:r>
              <a:rPr lang="en-US" sz="3639">
                <a:solidFill>
                  <a:srgbClr val="B5838D"/>
                </a:solidFill>
                <a:latin typeface="Noto Sans"/>
                <a:ea typeface="Noto Sans"/>
                <a:cs typeface="Noto Sans"/>
                <a:sym typeface="Noto Sans"/>
              </a:rPr>
              <a:t>Dữ liệu phục vụ bài toán phân loại nhị phân (mắc/không mắc đái tháo đường).</a:t>
            </a:r>
          </a:p>
          <a:p>
            <a:pPr algn="just">
              <a:lnSpc>
                <a:spcPts val="5094"/>
              </a:lnSpc>
            </a:pPr>
            <a:r>
              <a:rPr lang="en-US" sz="3639">
                <a:solidFill>
                  <a:srgbClr val="B5838D"/>
                </a:solidFill>
                <a:latin typeface="Noto Sans"/>
                <a:ea typeface="Noto Sans"/>
                <a:cs typeface="Noto Sans"/>
                <a:sym typeface="Noto Sans"/>
              </a:rPr>
              <a:t>Phân bố lớp mất cân bằng, trong đó nhóm không mắc chiếm tỷ trọng lớn khoảng gấp đôi nhóm mắc.</a:t>
            </a:r>
          </a:p>
          <a:p>
            <a:pPr algn="just">
              <a:lnSpc>
                <a:spcPts val="5094"/>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2130700" y="1135482"/>
            <a:ext cx="14026601" cy="8860675"/>
          </a:xfrm>
          <a:custGeom>
            <a:avLst/>
            <a:gdLst/>
            <a:ahLst/>
            <a:cxnLst/>
            <a:rect r="r" b="b" t="t" l="l"/>
            <a:pathLst>
              <a:path h="8860675" w="14026601">
                <a:moveTo>
                  <a:pt x="0" y="0"/>
                </a:moveTo>
                <a:lnTo>
                  <a:pt x="14026600" y="0"/>
                </a:lnTo>
                <a:lnTo>
                  <a:pt x="14026600" y="8860675"/>
                </a:lnTo>
                <a:lnTo>
                  <a:pt x="0" y="8860675"/>
                </a:lnTo>
                <a:lnTo>
                  <a:pt x="0" y="0"/>
                </a:lnTo>
                <a:close/>
              </a:path>
            </a:pathLst>
          </a:custGeom>
          <a:blipFill>
            <a:blip r:embed="rId14"/>
            <a:stretch>
              <a:fillRect l="0" t="0" r="-72" b="0"/>
            </a:stretch>
          </a:blipFill>
        </p:spPr>
      </p:sp>
      <p:sp>
        <p:nvSpPr>
          <p:cNvPr name="TextBox 11" id="11"/>
          <p:cNvSpPr txBox="true"/>
          <p:nvPr/>
        </p:nvSpPr>
        <p:spPr>
          <a:xfrm rot="0">
            <a:off x="320320" y="274775"/>
            <a:ext cx="13436230"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MỐI LIÊN HỆ GIỮA CÁC TÍNH CHẤT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0" y="1504333"/>
            <a:ext cx="18288000" cy="4480560"/>
          </a:xfrm>
          <a:custGeom>
            <a:avLst/>
            <a:gdLst/>
            <a:ahLst/>
            <a:cxnLst/>
            <a:rect r="r" b="b" t="t" l="l"/>
            <a:pathLst>
              <a:path h="4480560" w="18288000">
                <a:moveTo>
                  <a:pt x="0" y="0"/>
                </a:moveTo>
                <a:lnTo>
                  <a:pt x="18288000" y="0"/>
                </a:lnTo>
                <a:lnTo>
                  <a:pt x="18288000" y="4480560"/>
                </a:lnTo>
                <a:lnTo>
                  <a:pt x="0" y="4480560"/>
                </a:lnTo>
                <a:lnTo>
                  <a:pt x="0" y="0"/>
                </a:lnTo>
                <a:close/>
              </a:path>
            </a:pathLst>
          </a:custGeom>
          <a:blipFill>
            <a:blip r:embed="rId14"/>
            <a:stretch>
              <a:fillRect l="0" t="0" r="0" b="0"/>
            </a:stretch>
          </a:blipFill>
        </p:spPr>
      </p:sp>
      <p:sp>
        <p:nvSpPr>
          <p:cNvPr name="TextBox 11" id="11"/>
          <p:cNvSpPr txBox="true"/>
          <p:nvPr/>
        </p:nvSpPr>
        <p:spPr>
          <a:xfrm rot="0">
            <a:off x="320320" y="274775"/>
            <a:ext cx="9863533"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 ĐỘ PHÂN TÁN CỦA CÁC CỘT</a:t>
            </a:r>
          </a:p>
        </p:txBody>
      </p:sp>
      <p:sp>
        <p:nvSpPr>
          <p:cNvPr name="TextBox 12" id="12"/>
          <p:cNvSpPr txBox="true"/>
          <p:nvPr/>
        </p:nvSpPr>
        <p:spPr>
          <a:xfrm rot="0">
            <a:off x="2403951" y="6641456"/>
            <a:ext cx="13480098" cy="566420"/>
          </a:xfrm>
          <a:prstGeom prst="rect">
            <a:avLst/>
          </a:prstGeom>
        </p:spPr>
        <p:txBody>
          <a:bodyPr anchor="t" rtlCol="false" tIns="0" lIns="0" bIns="0" rIns="0">
            <a:spAutoFit/>
          </a:bodyPr>
          <a:lstStyle/>
          <a:p>
            <a:pPr algn="ctr">
              <a:lnSpc>
                <a:spcPts val="4299"/>
              </a:lnSpc>
              <a:spcBef>
                <a:spcPct val="0"/>
              </a:spcBef>
            </a:pPr>
            <a:r>
              <a:rPr lang="en-US" sz="4299">
                <a:solidFill>
                  <a:srgbClr val="B5838D"/>
                </a:solidFill>
                <a:latin typeface="Noto Sans"/>
                <a:ea typeface="Noto Sans"/>
                <a:cs typeface="Noto Sans"/>
                <a:sym typeface="Noto Sans"/>
              </a:rPr>
              <a:t>Độ trải rộng giữa các tính chất khác nhau hoàn toàn.</a:t>
            </a:r>
          </a:p>
        </p:txBody>
      </p:sp>
      <p:sp>
        <p:nvSpPr>
          <p:cNvPr name="TextBox 13" id="13"/>
          <p:cNvSpPr txBox="true"/>
          <p:nvPr/>
        </p:nvSpPr>
        <p:spPr>
          <a:xfrm rot="0">
            <a:off x="1166886" y="7574905"/>
            <a:ext cx="15979934" cy="566420"/>
          </a:xfrm>
          <a:prstGeom prst="rect">
            <a:avLst/>
          </a:prstGeom>
        </p:spPr>
        <p:txBody>
          <a:bodyPr anchor="t" rtlCol="false" tIns="0" lIns="0" bIns="0" rIns="0">
            <a:spAutoFit/>
          </a:bodyPr>
          <a:lstStyle/>
          <a:p>
            <a:pPr algn="ctr">
              <a:lnSpc>
                <a:spcPts val="4299"/>
              </a:lnSpc>
              <a:spcBef>
                <a:spcPct val="0"/>
              </a:spcBef>
            </a:pPr>
            <a:r>
              <a:rPr lang="en-US" sz="4299">
                <a:solidFill>
                  <a:srgbClr val="B5838D"/>
                </a:solidFill>
                <a:latin typeface="Noto Sans"/>
                <a:ea typeface="Noto Sans"/>
                <a:cs typeface="Noto Sans"/>
                <a:sym typeface="Noto Sans"/>
              </a:rPr>
              <a:t>Độ lệch đa số sẽ phân phối lệch phải và theo hướng giá trị lớn.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028700" y="1028700"/>
            <a:ext cx="16119516" cy="8603792"/>
          </a:xfrm>
          <a:custGeom>
            <a:avLst/>
            <a:gdLst/>
            <a:ahLst/>
            <a:cxnLst/>
            <a:rect r="r" b="b" t="t" l="l"/>
            <a:pathLst>
              <a:path h="8603792" w="16119516">
                <a:moveTo>
                  <a:pt x="0" y="0"/>
                </a:moveTo>
                <a:lnTo>
                  <a:pt x="16119516" y="0"/>
                </a:lnTo>
                <a:lnTo>
                  <a:pt x="16119516" y="8603792"/>
                </a:lnTo>
                <a:lnTo>
                  <a:pt x="0" y="8603792"/>
                </a:lnTo>
                <a:lnTo>
                  <a:pt x="0" y="0"/>
                </a:lnTo>
                <a:close/>
              </a:path>
            </a:pathLst>
          </a:custGeom>
          <a:blipFill>
            <a:blip r:embed="rId14"/>
            <a:stretch>
              <a:fillRect l="0" t="0" r="0" b="0"/>
            </a:stretch>
          </a:blipFill>
        </p:spPr>
      </p:sp>
      <p:sp>
        <p:nvSpPr>
          <p:cNvPr name="TextBox 11" id="11"/>
          <p:cNvSpPr txBox="true"/>
          <p:nvPr/>
        </p:nvSpPr>
        <p:spPr>
          <a:xfrm rot="0">
            <a:off x="320320" y="274775"/>
            <a:ext cx="10633510" cy="753925"/>
          </a:xfrm>
          <a:prstGeom prst="rect">
            <a:avLst/>
          </a:prstGeom>
        </p:spPr>
        <p:txBody>
          <a:bodyPr anchor="t" rtlCol="false" tIns="0" lIns="0" bIns="0" rIns="0">
            <a:spAutoFit/>
          </a:bodyPr>
          <a:lstStyle/>
          <a:p>
            <a:pPr algn="ctr">
              <a:lnSpc>
                <a:spcPts val="5682"/>
              </a:lnSpc>
            </a:pPr>
            <a:r>
              <a:rPr lang="en-US" sz="5682">
                <a:solidFill>
                  <a:srgbClr val="B5838D"/>
                </a:solidFill>
                <a:latin typeface="Noto Sans"/>
                <a:ea typeface="Noto Sans"/>
                <a:cs typeface="Noto Sans"/>
                <a:sym typeface="Noto Sans"/>
              </a:rPr>
              <a:t>PHÂN PHỐI TRÊN HISTOGRAM</a:t>
            </a:r>
          </a:p>
        </p:txBody>
      </p:sp>
      <p:sp>
        <p:nvSpPr>
          <p:cNvPr name="TextBox 12" id="12"/>
          <p:cNvSpPr txBox="true"/>
          <p:nvPr/>
        </p:nvSpPr>
        <p:spPr>
          <a:xfrm rot="0">
            <a:off x="6013182" y="6941503"/>
            <a:ext cx="11246118" cy="2738120"/>
          </a:xfrm>
          <a:prstGeom prst="rect">
            <a:avLst/>
          </a:prstGeom>
        </p:spPr>
        <p:txBody>
          <a:bodyPr anchor="t" rtlCol="false" tIns="0" lIns="0" bIns="0" rIns="0">
            <a:spAutoFit/>
          </a:bodyPr>
          <a:lstStyle/>
          <a:p>
            <a:pPr algn="ctr">
              <a:lnSpc>
                <a:spcPts val="4299"/>
              </a:lnSpc>
              <a:spcBef>
                <a:spcPct val="0"/>
              </a:spcBef>
            </a:pPr>
            <a:r>
              <a:rPr lang="en-US" sz="4299">
                <a:solidFill>
                  <a:srgbClr val="B5838D"/>
                </a:solidFill>
                <a:latin typeface="Noto Sans"/>
                <a:ea typeface="Noto Sans"/>
                <a:cs typeface="Noto Sans"/>
                <a:sym typeface="Noto Sans"/>
              </a:rPr>
              <a:t>Hình dạng phân phối của Insulin có "đuôi" dài tới 800.</a:t>
            </a:r>
          </a:p>
          <a:p>
            <a:pPr algn="ctr">
              <a:lnSpc>
                <a:spcPts val="4299"/>
              </a:lnSpc>
              <a:spcBef>
                <a:spcPct val="0"/>
              </a:spcBef>
            </a:pPr>
            <a:r>
              <a:rPr lang="en-US" sz="4299">
                <a:solidFill>
                  <a:srgbClr val="B5838D"/>
                </a:solidFill>
                <a:latin typeface="Noto Sans"/>
                <a:ea typeface="Noto Sans"/>
                <a:cs typeface="Noto Sans"/>
                <a:sym typeface="Noto Sans"/>
              </a:rPr>
              <a:t>Đối với Glucose, BMI, BloodPresure đơn đỉnh, có chú lệt phải nhẹ.</a:t>
            </a:r>
          </a:p>
          <a:p>
            <a:pPr algn="ctr">
              <a:lnSpc>
                <a:spcPts val="429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078155" y="4479694"/>
            <a:ext cx="8131690" cy="2344329"/>
          </a:xfrm>
          <a:prstGeom prst="rect">
            <a:avLst/>
          </a:prstGeom>
        </p:spPr>
        <p:txBody>
          <a:bodyPr anchor="t" rtlCol="false" tIns="0" lIns="0" bIns="0" rIns="0">
            <a:spAutoFit/>
          </a:bodyPr>
          <a:lstStyle/>
          <a:p>
            <a:pPr algn="ctr">
              <a:lnSpc>
                <a:spcPts val="9046"/>
              </a:lnSpc>
            </a:pPr>
            <a:r>
              <a:rPr lang="en-US" sz="9046">
                <a:solidFill>
                  <a:srgbClr val="B5838D"/>
                </a:solidFill>
                <a:latin typeface="Noto Sans"/>
                <a:ea typeface="Noto Sans"/>
                <a:cs typeface="Noto Sans"/>
                <a:sym typeface="Noto Sans"/>
              </a:rPr>
              <a:t>Bệnh đái tháo đường là gì?</a:t>
            </a:r>
          </a:p>
        </p:txBody>
      </p:sp>
      <p:sp>
        <p:nvSpPr>
          <p:cNvPr name="Freeform 5" id="5"/>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4629150"/>
            <a:ext cx="9656288" cy="1200150"/>
          </a:xfrm>
          <a:prstGeom prst="rect">
            <a:avLst/>
          </a:prstGeom>
        </p:spPr>
        <p:txBody>
          <a:bodyPr anchor="t" rtlCol="false" tIns="0" lIns="0" bIns="0" rIns="0">
            <a:spAutoFit/>
          </a:bodyPr>
          <a:lstStyle/>
          <a:p>
            <a:pPr algn="ctr">
              <a:lnSpc>
                <a:spcPts val="9000"/>
              </a:lnSpc>
            </a:pPr>
            <a:r>
              <a:rPr lang="en-US" sz="9000">
                <a:solidFill>
                  <a:srgbClr val="B5838D"/>
                </a:solidFill>
                <a:latin typeface="Noto Sans"/>
                <a:ea typeface="Noto Sans"/>
                <a:cs typeface="Noto Sans"/>
                <a:sym typeface="Noto Sans"/>
              </a:rPr>
              <a:t>CÁC CÂU HỎI?</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4793133"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4926675" y="4550007"/>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227497" y="7936608"/>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5988280" y="109137"/>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335323" y="-1140021"/>
            <a:ext cx="2365310" cy="2890720"/>
          </a:xfrm>
          <a:custGeom>
            <a:avLst/>
            <a:gdLst/>
            <a:ahLst/>
            <a:cxnLst/>
            <a:rect r="r" b="b" t="t" l="l"/>
            <a:pathLst>
              <a:path h="2890720" w="2365310">
                <a:moveTo>
                  <a:pt x="2365310" y="2890721"/>
                </a:moveTo>
                <a:lnTo>
                  <a:pt x="0" y="2890721"/>
                </a:lnTo>
                <a:lnTo>
                  <a:pt x="0" y="0"/>
                </a:lnTo>
                <a:lnTo>
                  <a:pt x="2365310" y="0"/>
                </a:lnTo>
                <a:lnTo>
                  <a:pt x="2365310" y="289072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2222098"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503162" y="1089252"/>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5123560"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1028700" y="2250800"/>
            <a:ext cx="709778" cy="904254"/>
          </a:xfrm>
          <a:prstGeom prst="rect">
            <a:avLst/>
          </a:prstGeom>
        </p:spPr>
        <p:txBody>
          <a:bodyPr anchor="t" rtlCol="false" tIns="0" lIns="0" bIns="0" rIns="0">
            <a:spAutoFit/>
          </a:bodyPr>
          <a:lstStyle/>
          <a:p>
            <a:pPr algn="ctr">
              <a:lnSpc>
                <a:spcPts val="6725"/>
              </a:lnSpc>
            </a:pPr>
            <a:r>
              <a:rPr lang="en-US" sz="6725">
                <a:solidFill>
                  <a:srgbClr val="B5838D"/>
                </a:solidFill>
                <a:latin typeface="Extenda 60 Giga"/>
                <a:ea typeface="Extenda 60 Giga"/>
                <a:cs typeface="Extenda 60 Giga"/>
                <a:sym typeface="Extenda 60 Giga"/>
              </a:rPr>
              <a:t>1.</a:t>
            </a:r>
          </a:p>
        </p:txBody>
      </p:sp>
      <p:sp>
        <p:nvSpPr>
          <p:cNvPr name="TextBox 13" id="13"/>
          <p:cNvSpPr txBox="true"/>
          <p:nvPr/>
        </p:nvSpPr>
        <p:spPr>
          <a:xfrm rot="0">
            <a:off x="1080612" y="3782103"/>
            <a:ext cx="709778" cy="904254"/>
          </a:xfrm>
          <a:prstGeom prst="rect">
            <a:avLst/>
          </a:prstGeom>
        </p:spPr>
        <p:txBody>
          <a:bodyPr anchor="t" rtlCol="false" tIns="0" lIns="0" bIns="0" rIns="0">
            <a:spAutoFit/>
          </a:bodyPr>
          <a:lstStyle/>
          <a:p>
            <a:pPr algn="ctr">
              <a:lnSpc>
                <a:spcPts val="6725"/>
              </a:lnSpc>
            </a:pPr>
            <a:r>
              <a:rPr lang="en-US" sz="6725">
                <a:solidFill>
                  <a:srgbClr val="B5838D"/>
                </a:solidFill>
                <a:latin typeface="Extenda 60 Giga"/>
                <a:ea typeface="Extenda 60 Giga"/>
                <a:cs typeface="Extenda 60 Giga"/>
                <a:sym typeface="Extenda 60 Giga"/>
              </a:rPr>
              <a:t>2.</a:t>
            </a:r>
          </a:p>
        </p:txBody>
      </p:sp>
      <p:sp>
        <p:nvSpPr>
          <p:cNvPr name="Freeform 14" id="14"/>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6286500" y="-712947"/>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1080612" y="5315007"/>
            <a:ext cx="709778" cy="904254"/>
          </a:xfrm>
          <a:prstGeom prst="rect">
            <a:avLst/>
          </a:prstGeom>
        </p:spPr>
        <p:txBody>
          <a:bodyPr anchor="t" rtlCol="false" tIns="0" lIns="0" bIns="0" rIns="0">
            <a:spAutoFit/>
          </a:bodyPr>
          <a:lstStyle/>
          <a:p>
            <a:pPr algn="ctr">
              <a:lnSpc>
                <a:spcPts val="6725"/>
              </a:lnSpc>
            </a:pPr>
            <a:r>
              <a:rPr lang="en-US" sz="6725">
                <a:solidFill>
                  <a:srgbClr val="B5838D"/>
                </a:solidFill>
                <a:latin typeface="Extenda 60 Giga"/>
                <a:ea typeface="Extenda 60 Giga"/>
                <a:cs typeface="Extenda 60 Giga"/>
                <a:sym typeface="Extenda 60 Giga"/>
              </a:rPr>
              <a:t>3.</a:t>
            </a:r>
          </a:p>
        </p:txBody>
      </p:sp>
      <p:sp>
        <p:nvSpPr>
          <p:cNvPr name="TextBox 17" id="17"/>
          <p:cNvSpPr txBox="true"/>
          <p:nvPr/>
        </p:nvSpPr>
        <p:spPr>
          <a:xfrm rot="0">
            <a:off x="1738478" y="2353676"/>
            <a:ext cx="10582557" cy="669925"/>
          </a:xfrm>
          <a:prstGeom prst="rect">
            <a:avLst/>
          </a:prstGeom>
        </p:spPr>
        <p:txBody>
          <a:bodyPr anchor="t" rtlCol="false" tIns="0" lIns="0" bIns="0" rIns="0">
            <a:spAutoFit/>
          </a:bodyPr>
          <a:lstStyle/>
          <a:p>
            <a:pPr algn="ctr">
              <a:lnSpc>
                <a:spcPts val="5000"/>
              </a:lnSpc>
              <a:spcBef>
                <a:spcPct val="0"/>
              </a:spcBef>
            </a:pPr>
            <a:r>
              <a:rPr lang="en-US" sz="5000">
                <a:solidFill>
                  <a:srgbClr val="805A62"/>
                </a:solidFill>
                <a:latin typeface="Extenda 60 Giga"/>
                <a:ea typeface="Extenda 60 Giga"/>
                <a:cs typeface="Extenda 60 Giga"/>
                <a:sym typeface="Extenda 60 Giga"/>
              </a:rPr>
              <a:t>Các cột nào ảnh hưởng lớn đến tỷ lệ mắc bệnh?</a:t>
            </a:r>
          </a:p>
        </p:txBody>
      </p:sp>
      <p:sp>
        <p:nvSpPr>
          <p:cNvPr name="TextBox 18" id="18"/>
          <p:cNvSpPr txBox="true"/>
          <p:nvPr/>
        </p:nvSpPr>
        <p:spPr>
          <a:xfrm rot="0">
            <a:off x="1738478" y="5427076"/>
            <a:ext cx="15520822" cy="669925"/>
          </a:xfrm>
          <a:prstGeom prst="rect">
            <a:avLst/>
          </a:prstGeom>
        </p:spPr>
        <p:txBody>
          <a:bodyPr anchor="t" rtlCol="false" tIns="0" lIns="0" bIns="0" rIns="0">
            <a:spAutoFit/>
          </a:bodyPr>
          <a:lstStyle/>
          <a:p>
            <a:pPr algn="ctr">
              <a:lnSpc>
                <a:spcPts val="5000"/>
              </a:lnSpc>
              <a:spcBef>
                <a:spcPct val="0"/>
              </a:spcBef>
            </a:pPr>
            <a:r>
              <a:rPr lang="en-US" sz="5000">
                <a:solidFill>
                  <a:srgbClr val="805A62"/>
                </a:solidFill>
                <a:latin typeface="Extenda 60 Giga"/>
                <a:ea typeface="Extenda 60 Giga"/>
                <a:cs typeface="Extenda 60 Giga"/>
                <a:sym typeface="Extenda 60 Giga"/>
              </a:rPr>
              <a:t>So sánh phụ nữ mang bầu hay không mang bầu sẽ tỷ lệ mắc bệnh hơn?</a:t>
            </a:r>
          </a:p>
        </p:txBody>
      </p:sp>
      <p:sp>
        <p:nvSpPr>
          <p:cNvPr name="TextBox 19" id="19"/>
          <p:cNvSpPr txBox="true"/>
          <p:nvPr/>
        </p:nvSpPr>
        <p:spPr>
          <a:xfrm rot="0">
            <a:off x="1790391" y="3884980"/>
            <a:ext cx="13657687" cy="669925"/>
          </a:xfrm>
          <a:prstGeom prst="rect">
            <a:avLst/>
          </a:prstGeom>
        </p:spPr>
        <p:txBody>
          <a:bodyPr anchor="t" rtlCol="false" tIns="0" lIns="0" bIns="0" rIns="0">
            <a:spAutoFit/>
          </a:bodyPr>
          <a:lstStyle/>
          <a:p>
            <a:pPr algn="ctr">
              <a:lnSpc>
                <a:spcPts val="5000"/>
              </a:lnSpc>
              <a:spcBef>
                <a:spcPct val="0"/>
              </a:spcBef>
            </a:pPr>
            <a:r>
              <a:rPr lang="en-US" sz="5000">
                <a:solidFill>
                  <a:srgbClr val="805A62"/>
                </a:solidFill>
                <a:latin typeface="Extenda 60 Giga"/>
                <a:ea typeface="Extenda 60 Giga"/>
                <a:cs typeface="Extenda 60 Giga"/>
                <a:sym typeface="Extenda 60 Giga"/>
              </a:rPr>
              <a:t>Glucose tăng thì các biến nào sẽ có xu hướng gia tăng, vì sao?</a:t>
            </a:r>
          </a:p>
        </p:txBody>
      </p:sp>
      <p:sp>
        <p:nvSpPr>
          <p:cNvPr name="TextBox 20" id="20"/>
          <p:cNvSpPr txBox="true"/>
          <p:nvPr/>
        </p:nvSpPr>
        <p:spPr>
          <a:xfrm rot="0">
            <a:off x="1738478" y="6863584"/>
            <a:ext cx="9176204" cy="669925"/>
          </a:xfrm>
          <a:prstGeom prst="rect">
            <a:avLst/>
          </a:prstGeom>
        </p:spPr>
        <p:txBody>
          <a:bodyPr anchor="t" rtlCol="false" tIns="0" lIns="0" bIns="0" rIns="0">
            <a:spAutoFit/>
          </a:bodyPr>
          <a:lstStyle/>
          <a:p>
            <a:pPr algn="ctr">
              <a:lnSpc>
                <a:spcPts val="5000"/>
              </a:lnSpc>
              <a:spcBef>
                <a:spcPct val="0"/>
              </a:spcBef>
            </a:pPr>
            <a:r>
              <a:rPr lang="en-US" sz="5000">
                <a:solidFill>
                  <a:srgbClr val="805A62"/>
                </a:solidFill>
                <a:latin typeface="Extenda 60 Giga"/>
                <a:ea typeface="Extenda 60 Giga"/>
                <a:cs typeface="Extenda 60 Giga"/>
                <a:sym typeface="Extenda 60 Giga"/>
              </a:rPr>
              <a:t> Độ tuổi nào thì sẽ có tỷ lệ mắc bệnh cao?</a:t>
            </a:r>
          </a:p>
        </p:txBody>
      </p:sp>
      <p:sp>
        <p:nvSpPr>
          <p:cNvPr name="TextBox 21" id="21"/>
          <p:cNvSpPr txBox="true"/>
          <p:nvPr/>
        </p:nvSpPr>
        <p:spPr>
          <a:xfrm rot="0">
            <a:off x="1080612" y="6760707"/>
            <a:ext cx="709778" cy="904254"/>
          </a:xfrm>
          <a:prstGeom prst="rect">
            <a:avLst/>
          </a:prstGeom>
        </p:spPr>
        <p:txBody>
          <a:bodyPr anchor="t" rtlCol="false" tIns="0" lIns="0" bIns="0" rIns="0">
            <a:spAutoFit/>
          </a:bodyPr>
          <a:lstStyle/>
          <a:p>
            <a:pPr algn="ctr">
              <a:lnSpc>
                <a:spcPts val="6725"/>
              </a:lnSpc>
            </a:pPr>
            <a:r>
              <a:rPr lang="en-US" sz="6725">
                <a:solidFill>
                  <a:srgbClr val="B5838D"/>
                </a:solidFill>
                <a:latin typeface="Extenda 60 Giga"/>
                <a:ea typeface="Extenda 60 Giga"/>
                <a:cs typeface="Extenda 60 Giga"/>
                <a:sym typeface="Extenda 60 Giga"/>
              </a:rPr>
              <a:t>4.</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8128824"/>
            <a:ext cx="1792971" cy="3071470"/>
          </a:xfrm>
          <a:custGeom>
            <a:avLst/>
            <a:gdLst/>
            <a:ahLst/>
            <a:cxnLst/>
            <a:rect r="r" b="b" t="t" l="l"/>
            <a:pathLst>
              <a:path h="3071470" w="1792971">
                <a:moveTo>
                  <a:pt x="0" y="0"/>
                </a:moveTo>
                <a:lnTo>
                  <a:pt x="1792970" y="0"/>
                </a:lnTo>
                <a:lnTo>
                  <a:pt x="1792970" y="3071470"/>
                </a:lnTo>
                <a:lnTo>
                  <a:pt x="0" y="30714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0" y="902191"/>
            <a:ext cx="17259300" cy="800100"/>
          </a:xfrm>
          <a:prstGeom prst="rect">
            <a:avLst/>
          </a:prstGeom>
        </p:spPr>
        <p:txBody>
          <a:bodyPr anchor="t" rtlCol="false" tIns="0" lIns="0" bIns="0" rIns="0">
            <a:spAutoFit/>
          </a:bodyPr>
          <a:lstStyle/>
          <a:p>
            <a:pPr algn="ctr">
              <a:lnSpc>
                <a:spcPts val="6000"/>
              </a:lnSpc>
            </a:pPr>
            <a:r>
              <a:rPr lang="en-US" sz="6000">
                <a:solidFill>
                  <a:srgbClr val="B5838D"/>
                </a:solidFill>
                <a:latin typeface="Noto Sans"/>
                <a:ea typeface="Noto Sans"/>
                <a:cs typeface="Noto Sans"/>
                <a:sym typeface="Noto Sans"/>
              </a:rPr>
              <a:t>Các cột nào ảnh hưởng lớn đến tỷ lệ mắc bệnh?</a:t>
            </a:r>
          </a:p>
        </p:txBody>
      </p:sp>
      <p:sp>
        <p:nvSpPr>
          <p:cNvPr name="Freeform 8" id="8"/>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0">
            <a:off x="9496777" y="8830559"/>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3065087" y="2033888"/>
            <a:ext cx="12863378" cy="7962268"/>
          </a:xfrm>
          <a:custGeom>
            <a:avLst/>
            <a:gdLst/>
            <a:ahLst/>
            <a:cxnLst/>
            <a:rect r="r" b="b" t="t" l="l"/>
            <a:pathLst>
              <a:path h="7962268" w="12863378">
                <a:moveTo>
                  <a:pt x="0" y="0"/>
                </a:moveTo>
                <a:lnTo>
                  <a:pt x="12863379" y="0"/>
                </a:lnTo>
                <a:lnTo>
                  <a:pt x="12863379" y="7962269"/>
                </a:lnTo>
                <a:lnTo>
                  <a:pt x="0" y="7962269"/>
                </a:lnTo>
                <a:lnTo>
                  <a:pt x="0" y="0"/>
                </a:lnTo>
                <a:close/>
              </a:path>
            </a:pathLst>
          </a:custGeom>
          <a:blipFill>
            <a:blip r:embed="rId1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8128824"/>
            <a:ext cx="1792971" cy="3071470"/>
          </a:xfrm>
          <a:custGeom>
            <a:avLst/>
            <a:gdLst/>
            <a:ahLst/>
            <a:cxnLst/>
            <a:rect r="r" b="b" t="t" l="l"/>
            <a:pathLst>
              <a:path h="3071470" w="1792971">
                <a:moveTo>
                  <a:pt x="0" y="0"/>
                </a:moveTo>
                <a:lnTo>
                  <a:pt x="1792970" y="0"/>
                </a:lnTo>
                <a:lnTo>
                  <a:pt x="1792970" y="3071470"/>
                </a:lnTo>
                <a:lnTo>
                  <a:pt x="0" y="30714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0" y="380383"/>
            <a:ext cx="13972144" cy="1261868"/>
          </a:xfrm>
          <a:prstGeom prst="rect">
            <a:avLst/>
          </a:prstGeom>
        </p:spPr>
        <p:txBody>
          <a:bodyPr anchor="t" rtlCol="false" tIns="0" lIns="0" bIns="0" rIns="0">
            <a:spAutoFit/>
          </a:bodyPr>
          <a:lstStyle/>
          <a:p>
            <a:pPr algn="ctr">
              <a:lnSpc>
                <a:spcPts val="4857"/>
              </a:lnSpc>
            </a:pPr>
            <a:r>
              <a:rPr lang="en-US" sz="4857">
                <a:solidFill>
                  <a:srgbClr val="B5838D"/>
                </a:solidFill>
                <a:latin typeface="Noto Sans"/>
                <a:ea typeface="Noto Sans"/>
                <a:cs typeface="Noto Sans"/>
                <a:sym typeface="Noto Sans"/>
              </a:rPr>
              <a:t>Glucose tăng thì các biến nào sẽ có xu hướng gia tăng, vì sao?</a:t>
            </a:r>
          </a:p>
        </p:txBody>
      </p:sp>
      <p:sp>
        <p:nvSpPr>
          <p:cNvPr name="Freeform 8" id="8"/>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0">
            <a:off x="9496777" y="8830559"/>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236296" y="1831450"/>
            <a:ext cx="7745579" cy="8455550"/>
          </a:xfrm>
          <a:custGeom>
            <a:avLst/>
            <a:gdLst/>
            <a:ahLst/>
            <a:cxnLst/>
            <a:rect r="r" b="b" t="t" l="l"/>
            <a:pathLst>
              <a:path h="8455550" w="7745579">
                <a:moveTo>
                  <a:pt x="0" y="0"/>
                </a:moveTo>
                <a:lnTo>
                  <a:pt x="7745579" y="0"/>
                </a:lnTo>
                <a:lnTo>
                  <a:pt x="7745579" y="8455550"/>
                </a:lnTo>
                <a:lnTo>
                  <a:pt x="0" y="8455550"/>
                </a:lnTo>
                <a:lnTo>
                  <a:pt x="0" y="0"/>
                </a:lnTo>
                <a:close/>
              </a:path>
            </a:pathLst>
          </a:custGeom>
          <a:blipFill>
            <a:blip r:embed="rId14"/>
            <a:stretch>
              <a:fillRect l="0" t="-400" r="0" b="-400"/>
            </a:stretch>
          </a:blipFill>
        </p:spPr>
      </p:sp>
      <p:sp>
        <p:nvSpPr>
          <p:cNvPr name="TextBox 12" id="12"/>
          <p:cNvSpPr txBox="true"/>
          <p:nvPr/>
        </p:nvSpPr>
        <p:spPr>
          <a:xfrm rot="0">
            <a:off x="7981875" y="3002915"/>
            <a:ext cx="10306125" cy="4366895"/>
          </a:xfrm>
          <a:prstGeom prst="rect">
            <a:avLst/>
          </a:prstGeom>
        </p:spPr>
        <p:txBody>
          <a:bodyPr anchor="t" rtlCol="false" tIns="0" lIns="0" bIns="0" rIns="0">
            <a:spAutoFit/>
          </a:bodyPr>
          <a:lstStyle/>
          <a:p>
            <a:pPr algn="ctr">
              <a:lnSpc>
                <a:spcPts val="4299"/>
              </a:lnSpc>
              <a:spcBef>
                <a:spcPct val="0"/>
              </a:spcBef>
            </a:pPr>
            <a:r>
              <a:rPr lang="en-US" sz="4299">
                <a:solidFill>
                  <a:srgbClr val="B5838D"/>
                </a:solidFill>
                <a:latin typeface="Noto Sans"/>
                <a:ea typeface="Noto Sans"/>
                <a:cs typeface="Noto Sans"/>
                <a:sym typeface="Noto Sans"/>
              </a:rPr>
              <a:t>Đa số các biến đều tương quan khá mạnh với Glucose. Điều này càng làm rõ tầm quan trọng của Glucose ảnh hưởng tương đối với các biến khác.</a:t>
            </a:r>
          </a:p>
          <a:p>
            <a:pPr algn="ctr">
              <a:lnSpc>
                <a:spcPts val="4299"/>
              </a:lnSpc>
              <a:spcBef>
                <a:spcPct val="0"/>
              </a:spcBef>
            </a:pPr>
          </a:p>
          <a:p>
            <a:pPr algn="ctr">
              <a:lnSpc>
                <a:spcPts val="4299"/>
              </a:lnSpc>
              <a:spcBef>
                <a:spcPct val="0"/>
              </a:spcBef>
            </a:pPr>
            <a:r>
              <a:rPr lang="en-US" sz="4299">
                <a:solidFill>
                  <a:srgbClr val="B5838D"/>
                </a:solidFill>
                <a:latin typeface="Noto Sans"/>
                <a:ea typeface="Noto Sans"/>
                <a:cs typeface="Noto Sans"/>
                <a:sym typeface="Noto Sans"/>
              </a:rPr>
              <a:t>Thể hiện rõ ràng cho tương quan mạnh đó là các biến Insulin, BMI và Age.</a:t>
            </a:r>
          </a:p>
          <a:p>
            <a:pPr algn="ctr">
              <a:lnSpc>
                <a:spcPts val="429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8128824"/>
            <a:ext cx="1792971" cy="3071470"/>
          </a:xfrm>
          <a:custGeom>
            <a:avLst/>
            <a:gdLst/>
            <a:ahLst/>
            <a:cxnLst/>
            <a:rect r="r" b="b" t="t" l="l"/>
            <a:pathLst>
              <a:path h="3071470" w="1792971">
                <a:moveTo>
                  <a:pt x="0" y="0"/>
                </a:moveTo>
                <a:lnTo>
                  <a:pt x="1792970" y="0"/>
                </a:lnTo>
                <a:lnTo>
                  <a:pt x="1792970" y="3071470"/>
                </a:lnTo>
                <a:lnTo>
                  <a:pt x="0" y="30714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0" y="380383"/>
            <a:ext cx="13972144" cy="1261868"/>
          </a:xfrm>
          <a:prstGeom prst="rect">
            <a:avLst/>
          </a:prstGeom>
        </p:spPr>
        <p:txBody>
          <a:bodyPr anchor="t" rtlCol="false" tIns="0" lIns="0" bIns="0" rIns="0">
            <a:spAutoFit/>
          </a:bodyPr>
          <a:lstStyle/>
          <a:p>
            <a:pPr algn="ctr">
              <a:lnSpc>
                <a:spcPts val="4857"/>
              </a:lnSpc>
            </a:pPr>
            <a:r>
              <a:rPr lang="en-US" sz="4857">
                <a:solidFill>
                  <a:srgbClr val="B5838D"/>
                </a:solidFill>
                <a:latin typeface="Noto Sans"/>
                <a:ea typeface="Noto Sans"/>
                <a:cs typeface="Noto Sans"/>
                <a:sym typeface="Noto Sans"/>
              </a:rPr>
              <a:t>Glucose tăng thì các biến nào sẽ có xu hướng gia tăng, vì sao?</a:t>
            </a:r>
          </a:p>
        </p:txBody>
      </p:sp>
      <p:sp>
        <p:nvSpPr>
          <p:cNvPr name="Freeform 8" id="8"/>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0">
            <a:off x="9496777" y="8830559"/>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236296" y="1831450"/>
            <a:ext cx="7745579" cy="8455550"/>
          </a:xfrm>
          <a:custGeom>
            <a:avLst/>
            <a:gdLst/>
            <a:ahLst/>
            <a:cxnLst/>
            <a:rect r="r" b="b" t="t" l="l"/>
            <a:pathLst>
              <a:path h="8455550" w="7745579">
                <a:moveTo>
                  <a:pt x="0" y="0"/>
                </a:moveTo>
                <a:lnTo>
                  <a:pt x="7745579" y="0"/>
                </a:lnTo>
                <a:lnTo>
                  <a:pt x="7745579" y="8455550"/>
                </a:lnTo>
                <a:lnTo>
                  <a:pt x="0" y="8455550"/>
                </a:lnTo>
                <a:lnTo>
                  <a:pt x="0" y="0"/>
                </a:lnTo>
                <a:close/>
              </a:path>
            </a:pathLst>
          </a:custGeom>
          <a:blipFill>
            <a:blip r:embed="rId14"/>
            <a:stretch>
              <a:fillRect l="0" t="-400" r="0" b="-400"/>
            </a:stretch>
          </a:blipFill>
        </p:spPr>
      </p:sp>
      <p:sp>
        <p:nvSpPr>
          <p:cNvPr name="TextBox 12" id="12"/>
          <p:cNvSpPr txBox="true"/>
          <p:nvPr/>
        </p:nvSpPr>
        <p:spPr>
          <a:xfrm rot="0">
            <a:off x="7981875" y="2121235"/>
            <a:ext cx="10306125" cy="7081520"/>
          </a:xfrm>
          <a:prstGeom prst="rect">
            <a:avLst/>
          </a:prstGeom>
        </p:spPr>
        <p:txBody>
          <a:bodyPr anchor="t" rtlCol="false" tIns="0" lIns="0" bIns="0" rIns="0">
            <a:spAutoFit/>
          </a:bodyPr>
          <a:lstStyle/>
          <a:p>
            <a:pPr algn="ctr">
              <a:lnSpc>
                <a:spcPts val="4299"/>
              </a:lnSpc>
              <a:spcBef>
                <a:spcPct val="0"/>
              </a:spcBef>
            </a:pPr>
            <a:r>
              <a:rPr lang="en-US" sz="4299">
                <a:solidFill>
                  <a:srgbClr val="B5838D"/>
                </a:solidFill>
                <a:latin typeface="Noto Sans"/>
                <a:ea typeface="Noto Sans"/>
                <a:cs typeface="Noto Sans"/>
                <a:sym typeface="Noto Sans"/>
              </a:rPr>
              <a:t>Insulin và Glucose tương quuan dương rõ rệt do được đo cùng thời điểm 2h sau nghiệm pháp dung nạp glucose.</a:t>
            </a:r>
          </a:p>
          <a:p>
            <a:pPr algn="ctr">
              <a:lnSpc>
                <a:spcPts val="4299"/>
              </a:lnSpc>
              <a:spcBef>
                <a:spcPct val="0"/>
              </a:spcBef>
            </a:pPr>
          </a:p>
          <a:p>
            <a:pPr algn="ctr">
              <a:lnSpc>
                <a:spcPts val="4299"/>
              </a:lnSpc>
              <a:spcBef>
                <a:spcPct val="0"/>
              </a:spcBef>
            </a:pPr>
            <a:r>
              <a:rPr lang="en-US" sz="4299">
                <a:solidFill>
                  <a:srgbClr val="B5838D"/>
                </a:solidFill>
                <a:latin typeface="Noto Sans"/>
                <a:ea typeface="Noto Sans"/>
                <a:cs typeface="Noto Sans"/>
                <a:sym typeface="Noto Sans"/>
              </a:rPr>
              <a:t>Với độ tuổi cao → dung nạp glucose kém, giảm nhạy insulin → Sau phương pháp dung nạp thì sẽ có xu hướng cao.</a:t>
            </a:r>
          </a:p>
          <a:p>
            <a:pPr algn="ctr">
              <a:lnSpc>
                <a:spcPts val="4299"/>
              </a:lnSpc>
              <a:spcBef>
                <a:spcPct val="0"/>
              </a:spcBef>
            </a:pPr>
          </a:p>
          <a:p>
            <a:pPr algn="ctr">
              <a:lnSpc>
                <a:spcPts val="4299"/>
              </a:lnSpc>
              <a:spcBef>
                <a:spcPct val="0"/>
              </a:spcBef>
            </a:pPr>
            <a:r>
              <a:rPr lang="en-US" sz="4299">
                <a:solidFill>
                  <a:srgbClr val="B5838D"/>
                </a:solidFill>
                <a:latin typeface="Noto Sans"/>
                <a:ea typeface="Noto Sans"/>
                <a:cs typeface="Noto Sans"/>
                <a:sym typeface="Noto Sans"/>
              </a:rPr>
              <a:t>BMI cao phản ánh mỡ trên cơ thể cao → dễ kháng insulin ⇒ nên Glucose ảnh hưởng theo do nghiệm pháp dung nạp glucose.</a:t>
            </a:r>
          </a:p>
          <a:p>
            <a:pPr algn="ctr">
              <a:lnSpc>
                <a:spcPts val="4299"/>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8128824"/>
            <a:ext cx="1792971" cy="3071470"/>
          </a:xfrm>
          <a:custGeom>
            <a:avLst/>
            <a:gdLst/>
            <a:ahLst/>
            <a:cxnLst/>
            <a:rect r="r" b="b" t="t" l="l"/>
            <a:pathLst>
              <a:path h="3071470" w="1792971">
                <a:moveTo>
                  <a:pt x="0" y="0"/>
                </a:moveTo>
                <a:lnTo>
                  <a:pt x="1792970" y="0"/>
                </a:lnTo>
                <a:lnTo>
                  <a:pt x="1792970" y="3071470"/>
                </a:lnTo>
                <a:lnTo>
                  <a:pt x="0" y="30714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0" y="380383"/>
            <a:ext cx="13972144" cy="1878739"/>
          </a:xfrm>
          <a:prstGeom prst="rect">
            <a:avLst/>
          </a:prstGeom>
        </p:spPr>
        <p:txBody>
          <a:bodyPr anchor="t" rtlCol="false" tIns="0" lIns="0" bIns="0" rIns="0">
            <a:spAutoFit/>
          </a:bodyPr>
          <a:lstStyle/>
          <a:p>
            <a:pPr algn="ctr">
              <a:lnSpc>
                <a:spcPts val="4857"/>
              </a:lnSpc>
            </a:pPr>
            <a:r>
              <a:rPr lang="en-US" sz="4857">
                <a:solidFill>
                  <a:srgbClr val="B5838D"/>
                </a:solidFill>
                <a:latin typeface="Noto Sans"/>
                <a:ea typeface="Noto Sans"/>
                <a:cs typeface="Noto Sans"/>
                <a:sym typeface="Noto Sans"/>
              </a:rPr>
              <a:t>So sánh phụ nữ mang bầu hay không mang bầu sẽ tỷ lệ mắc bệnh hơn?</a:t>
            </a:r>
          </a:p>
          <a:p>
            <a:pPr algn="ctr">
              <a:lnSpc>
                <a:spcPts val="4857"/>
              </a:lnSpc>
            </a:pPr>
          </a:p>
        </p:txBody>
      </p:sp>
      <p:sp>
        <p:nvSpPr>
          <p:cNvPr name="Freeform 8" id="8"/>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0">
            <a:off x="9496777" y="8830559"/>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0" y="1797240"/>
            <a:ext cx="11235301" cy="8489760"/>
          </a:xfrm>
          <a:custGeom>
            <a:avLst/>
            <a:gdLst/>
            <a:ahLst/>
            <a:cxnLst/>
            <a:rect r="r" b="b" t="t" l="l"/>
            <a:pathLst>
              <a:path h="8489760" w="11235301">
                <a:moveTo>
                  <a:pt x="0" y="0"/>
                </a:moveTo>
                <a:lnTo>
                  <a:pt x="11235301" y="0"/>
                </a:lnTo>
                <a:lnTo>
                  <a:pt x="11235301" y="8489760"/>
                </a:lnTo>
                <a:lnTo>
                  <a:pt x="0" y="8489760"/>
                </a:lnTo>
                <a:lnTo>
                  <a:pt x="0" y="0"/>
                </a:lnTo>
                <a:close/>
              </a:path>
            </a:pathLst>
          </a:custGeom>
          <a:blipFill>
            <a:blip r:embed="rId14"/>
            <a:stretch>
              <a:fillRect l="0" t="0" r="0" b="0"/>
            </a:stretch>
          </a:blipFill>
        </p:spPr>
      </p:sp>
      <p:sp>
        <p:nvSpPr>
          <p:cNvPr name="TextBox 12" id="12"/>
          <p:cNvSpPr txBox="true"/>
          <p:nvPr/>
        </p:nvSpPr>
        <p:spPr>
          <a:xfrm rot="0">
            <a:off x="11282926" y="2815685"/>
            <a:ext cx="7005074" cy="6538595"/>
          </a:xfrm>
          <a:prstGeom prst="rect">
            <a:avLst/>
          </a:prstGeom>
        </p:spPr>
        <p:txBody>
          <a:bodyPr anchor="t" rtlCol="false" tIns="0" lIns="0" bIns="0" rIns="0">
            <a:spAutoFit/>
          </a:bodyPr>
          <a:lstStyle/>
          <a:p>
            <a:pPr algn="ctr">
              <a:lnSpc>
                <a:spcPts val="4299"/>
              </a:lnSpc>
              <a:spcBef>
                <a:spcPct val="0"/>
              </a:spcBef>
            </a:pPr>
            <a:r>
              <a:rPr lang="en-US" sz="4299">
                <a:solidFill>
                  <a:srgbClr val="B5838D"/>
                </a:solidFill>
                <a:latin typeface="Noto Sans"/>
                <a:ea typeface="Noto Sans"/>
                <a:cs typeface="Noto Sans"/>
                <a:sym typeface="Noto Sans"/>
              </a:rPr>
              <a:t>Tỷ lệ mắc bệnh giữa nhóm chưa từng mang thai và đã từng mang thai gần như tương đương, cho thấy không có khác biệt đáng kể ở mức mô tả. </a:t>
            </a:r>
          </a:p>
          <a:p>
            <a:pPr algn="ctr">
              <a:lnSpc>
                <a:spcPts val="4299"/>
              </a:lnSpc>
              <a:spcBef>
                <a:spcPct val="0"/>
              </a:spcBef>
            </a:pPr>
          </a:p>
          <a:p>
            <a:pPr algn="ctr">
              <a:lnSpc>
                <a:spcPts val="4299"/>
              </a:lnSpc>
              <a:spcBef>
                <a:spcPct val="0"/>
              </a:spcBef>
            </a:pPr>
            <a:r>
              <a:rPr lang="en-US" sz="4299">
                <a:solidFill>
                  <a:srgbClr val="B5838D"/>
                </a:solidFill>
                <a:latin typeface="Noto Sans"/>
                <a:ea typeface="Noto Sans"/>
                <a:cs typeface="Noto Sans"/>
                <a:sym typeface="Noto Sans"/>
              </a:rPr>
              <a:t>Kết quả này có thể bị ảnh hưởng bởi yếu tố nhiễu như tuổi và cách gộp nhóm.</a:t>
            </a:r>
          </a:p>
          <a:p>
            <a:pPr algn="ctr">
              <a:lnSpc>
                <a:spcPts val="4299"/>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8128824"/>
            <a:ext cx="1792971" cy="3071470"/>
          </a:xfrm>
          <a:custGeom>
            <a:avLst/>
            <a:gdLst/>
            <a:ahLst/>
            <a:cxnLst/>
            <a:rect r="r" b="b" t="t" l="l"/>
            <a:pathLst>
              <a:path h="3071470" w="1792971">
                <a:moveTo>
                  <a:pt x="0" y="0"/>
                </a:moveTo>
                <a:lnTo>
                  <a:pt x="1792970" y="0"/>
                </a:lnTo>
                <a:lnTo>
                  <a:pt x="1792970" y="3071470"/>
                </a:lnTo>
                <a:lnTo>
                  <a:pt x="0" y="30714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96777" y="8830559"/>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358346" y="1028700"/>
            <a:ext cx="9138430" cy="9125186"/>
          </a:xfrm>
          <a:custGeom>
            <a:avLst/>
            <a:gdLst/>
            <a:ahLst/>
            <a:cxnLst/>
            <a:rect r="r" b="b" t="t" l="l"/>
            <a:pathLst>
              <a:path h="9125186" w="9138430">
                <a:moveTo>
                  <a:pt x="0" y="0"/>
                </a:moveTo>
                <a:lnTo>
                  <a:pt x="9138431" y="0"/>
                </a:lnTo>
                <a:lnTo>
                  <a:pt x="9138431" y="9125186"/>
                </a:lnTo>
                <a:lnTo>
                  <a:pt x="0" y="9125186"/>
                </a:lnTo>
                <a:lnTo>
                  <a:pt x="0" y="0"/>
                </a:lnTo>
                <a:close/>
              </a:path>
            </a:pathLst>
          </a:custGeom>
          <a:blipFill>
            <a:blip r:embed="rId14"/>
            <a:stretch>
              <a:fillRect l="0" t="0" r="0" b="0"/>
            </a:stretch>
          </a:blipFill>
        </p:spPr>
      </p:sp>
      <p:sp>
        <p:nvSpPr>
          <p:cNvPr name="TextBox 11" id="11"/>
          <p:cNvSpPr txBox="true"/>
          <p:nvPr/>
        </p:nvSpPr>
        <p:spPr>
          <a:xfrm rot="0">
            <a:off x="0" y="380383"/>
            <a:ext cx="13972144" cy="644996"/>
          </a:xfrm>
          <a:prstGeom prst="rect">
            <a:avLst/>
          </a:prstGeom>
        </p:spPr>
        <p:txBody>
          <a:bodyPr anchor="t" rtlCol="false" tIns="0" lIns="0" bIns="0" rIns="0">
            <a:spAutoFit/>
          </a:bodyPr>
          <a:lstStyle/>
          <a:p>
            <a:pPr algn="ctr">
              <a:lnSpc>
                <a:spcPts val="4857"/>
              </a:lnSpc>
            </a:pPr>
            <a:r>
              <a:rPr lang="en-US" sz="4857">
                <a:solidFill>
                  <a:srgbClr val="B5838D"/>
                </a:solidFill>
                <a:latin typeface="Noto Sans"/>
                <a:ea typeface="Noto Sans"/>
                <a:cs typeface="Noto Sans"/>
                <a:sym typeface="Noto Sans"/>
              </a:rPr>
              <a:t>Độ tuổi nào thì sẽ có tỷ lệ mắc bệnh cao?</a:t>
            </a:r>
          </a:p>
        </p:txBody>
      </p:sp>
      <p:sp>
        <p:nvSpPr>
          <p:cNvPr name="TextBox 12" id="12"/>
          <p:cNvSpPr txBox="true"/>
          <p:nvPr/>
        </p:nvSpPr>
        <p:spPr>
          <a:xfrm rot="0">
            <a:off x="9496777" y="3545840"/>
            <a:ext cx="8791223" cy="3281045"/>
          </a:xfrm>
          <a:prstGeom prst="rect">
            <a:avLst/>
          </a:prstGeom>
        </p:spPr>
        <p:txBody>
          <a:bodyPr anchor="t" rtlCol="false" tIns="0" lIns="0" bIns="0" rIns="0">
            <a:spAutoFit/>
          </a:bodyPr>
          <a:lstStyle/>
          <a:p>
            <a:pPr algn="ctr">
              <a:lnSpc>
                <a:spcPts val="4299"/>
              </a:lnSpc>
              <a:spcBef>
                <a:spcPct val="0"/>
              </a:spcBef>
            </a:pPr>
            <a:r>
              <a:rPr lang="en-US" sz="4299">
                <a:solidFill>
                  <a:srgbClr val="B5838D"/>
                </a:solidFill>
                <a:latin typeface="Noto Sans"/>
                <a:ea typeface="Noto Sans"/>
                <a:cs typeface="Noto Sans"/>
                <a:sym typeface="Noto Sans"/>
              </a:rPr>
              <a:t>Dễ dàng thấy được các nhóm tuổi từ 30 trở đi tỷ lệ mắc bệnh cao.</a:t>
            </a:r>
          </a:p>
          <a:p>
            <a:pPr algn="ctr">
              <a:lnSpc>
                <a:spcPts val="4299"/>
              </a:lnSpc>
              <a:spcBef>
                <a:spcPct val="0"/>
              </a:spcBef>
            </a:pPr>
          </a:p>
          <a:p>
            <a:pPr algn="ctr">
              <a:lnSpc>
                <a:spcPts val="4299"/>
              </a:lnSpc>
              <a:spcBef>
                <a:spcPct val="0"/>
              </a:spcBef>
            </a:pPr>
            <a:r>
              <a:rPr lang="en-US" sz="4299">
                <a:solidFill>
                  <a:srgbClr val="B5838D"/>
                </a:solidFill>
                <a:latin typeface="Noto Sans"/>
                <a:ea typeface="Noto Sans"/>
                <a:cs typeface="Noto Sans"/>
                <a:sym typeface="Noto Sans"/>
              </a:rPr>
              <a:t>Trong khi đó thì với mức tuổi 25-29 cũng khá cao.</a:t>
            </a:r>
          </a:p>
          <a:p>
            <a:pPr algn="ctr">
              <a:lnSpc>
                <a:spcPts val="4299"/>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449519" y="4650025"/>
            <a:ext cx="16047219" cy="1011715"/>
          </a:xfrm>
          <a:prstGeom prst="rect">
            <a:avLst/>
          </a:prstGeom>
        </p:spPr>
        <p:txBody>
          <a:bodyPr anchor="t" rtlCol="false" tIns="0" lIns="0" bIns="0" rIns="0">
            <a:spAutoFit/>
          </a:bodyPr>
          <a:lstStyle/>
          <a:p>
            <a:pPr algn="ctr">
              <a:lnSpc>
                <a:spcPts val="8286"/>
              </a:lnSpc>
            </a:pPr>
            <a:r>
              <a:rPr lang="en-US" sz="5918">
                <a:solidFill>
                  <a:srgbClr val="805A62"/>
                </a:solidFill>
                <a:latin typeface="Wedges"/>
                <a:ea typeface="Wedges"/>
                <a:cs typeface="Wedges"/>
                <a:sym typeface="Wedges"/>
              </a:rPr>
              <a:t>THANK YOU FOR WATCHING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5526492" y="6464300"/>
            <a:ext cx="11732808" cy="2794000"/>
          </a:xfrm>
          <a:prstGeom prst="rect">
            <a:avLst/>
          </a:prstGeom>
        </p:spPr>
        <p:txBody>
          <a:bodyPr anchor="t" rtlCol="false" tIns="0" lIns="0" bIns="0" rIns="0">
            <a:spAutoFit/>
          </a:bodyPr>
          <a:lstStyle/>
          <a:p>
            <a:pPr algn="just">
              <a:lnSpc>
                <a:spcPts val="5599"/>
              </a:lnSpc>
            </a:pPr>
            <a:r>
              <a:rPr lang="en-US" sz="3999">
                <a:solidFill>
                  <a:srgbClr val="805A62"/>
                </a:solidFill>
                <a:latin typeface="Noto Sans"/>
                <a:ea typeface="Noto Sans"/>
                <a:cs typeface="Noto Sans"/>
                <a:sym typeface="Noto Sans"/>
              </a:rPr>
              <a:t>Bệnh đái tháo đường là bệnh rối loạn chuyển hóa mạn tính, đặc trưng bởi tình trạng đường huyết cao do cơ thể không sản xuất đủ insulin hoặc không sử dụng hiệu quả insulin đã tạo ra.</a:t>
            </a:r>
          </a:p>
        </p:txBody>
      </p:sp>
      <p:sp>
        <p:nvSpPr>
          <p:cNvPr name="Freeform 8" id="8"/>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0">
            <a:off x="9942138" y="92583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028700" y="1028700"/>
            <a:ext cx="5704321" cy="5511800"/>
          </a:xfrm>
          <a:custGeom>
            <a:avLst/>
            <a:gdLst/>
            <a:ahLst/>
            <a:cxnLst/>
            <a:rect r="r" b="b" t="t" l="l"/>
            <a:pathLst>
              <a:path h="5511800" w="5704321">
                <a:moveTo>
                  <a:pt x="0" y="0"/>
                </a:moveTo>
                <a:lnTo>
                  <a:pt x="5704321" y="0"/>
                </a:lnTo>
                <a:lnTo>
                  <a:pt x="5704321" y="5511800"/>
                </a:lnTo>
                <a:lnTo>
                  <a:pt x="0" y="5511800"/>
                </a:lnTo>
                <a:lnTo>
                  <a:pt x="0" y="0"/>
                </a:lnTo>
                <a:close/>
              </a:path>
            </a:pathLst>
          </a:custGeom>
          <a:blipFill>
            <a:blip r:embed="rId1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078155" y="3908194"/>
            <a:ext cx="8131690" cy="3487329"/>
          </a:xfrm>
          <a:prstGeom prst="rect">
            <a:avLst/>
          </a:prstGeom>
        </p:spPr>
        <p:txBody>
          <a:bodyPr anchor="t" rtlCol="false" tIns="0" lIns="0" bIns="0" rIns="0">
            <a:spAutoFit/>
          </a:bodyPr>
          <a:lstStyle/>
          <a:p>
            <a:pPr algn="ctr">
              <a:lnSpc>
                <a:spcPts val="9046"/>
              </a:lnSpc>
            </a:pPr>
            <a:r>
              <a:rPr lang="en-US" sz="9046">
                <a:solidFill>
                  <a:srgbClr val="B5838D"/>
                </a:solidFill>
                <a:latin typeface="Noto Sans"/>
                <a:ea typeface="Noto Sans"/>
                <a:cs typeface="Noto Sans"/>
                <a:sym typeface="Noto Sans"/>
              </a:rPr>
              <a:t>Nguyên nhân hình thành bệnh?</a:t>
            </a:r>
          </a:p>
        </p:txBody>
      </p:sp>
      <p:sp>
        <p:nvSpPr>
          <p:cNvPr name="Freeform 5" id="5"/>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942138" y="92583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85829" y="431428"/>
            <a:ext cx="8435120" cy="6109072"/>
          </a:xfrm>
          <a:custGeom>
            <a:avLst/>
            <a:gdLst/>
            <a:ahLst/>
            <a:cxnLst/>
            <a:rect r="r" b="b" t="t" l="l"/>
            <a:pathLst>
              <a:path h="6109072" w="8435120">
                <a:moveTo>
                  <a:pt x="0" y="0"/>
                </a:moveTo>
                <a:lnTo>
                  <a:pt x="8435120" y="0"/>
                </a:lnTo>
                <a:lnTo>
                  <a:pt x="8435120" y="6109072"/>
                </a:lnTo>
                <a:lnTo>
                  <a:pt x="0" y="6109072"/>
                </a:lnTo>
                <a:lnTo>
                  <a:pt x="0" y="0"/>
                </a:lnTo>
                <a:close/>
              </a:path>
            </a:pathLst>
          </a:custGeom>
          <a:blipFill>
            <a:blip r:embed="rId14"/>
            <a:stretch>
              <a:fillRect l="0" t="0" r="0" b="0"/>
            </a:stretch>
          </a:blipFill>
        </p:spPr>
      </p:sp>
      <p:sp>
        <p:nvSpPr>
          <p:cNvPr name="TextBox 11" id="11"/>
          <p:cNvSpPr txBox="true"/>
          <p:nvPr/>
        </p:nvSpPr>
        <p:spPr>
          <a:xfrm rot="0">
            <a:off x="5526492" y="6464300"/>
            <a:ext cx="11732808" cy="2794000"/>
          </a:xfrm>
          <a:prstGeom prst="rect">
            <a:avLst/>
          </a:prstGeom>
        </p:spPr>
        <p:txBody>
          <a:bodyPr anchor="t" rtlCol="false" tIns="0" lIns="0" bIns="0" rIns="0">
            <a:spAutoFit/>
          </a:bodyPr>
          <a:lstStyle/>
          <a:p>
            <a:pPr algn="just">
              <a:lnSpc>
                <a:spcPts val="5599"/>
              </a:lnSpc>
            </a:pPr>
            <a:r>
              <a:rPr lang="en-US" sz="3999">
                <a:solidFill>
                  <a:srgbClr val="805A62"/>
                </a:solidFill>
                <a:latin typeface="Noto Sans"/>
                <a:ea typeface="Noto Sans"/>
                <a:cs typeface="Noto Sans"/>
                <a:sym typeface="Noto Sans"/>
              </a:rPr>
              <a:t> Các yếu tố nguy cơ bao gồm di truyền, thừa cân/béo phì, chế độ ăn uống không lành mạnh (nhiều đường, chất béo xấu, ít xơ), lối sống ít vận động, căng thẳng kéo dài và tuổi tác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3908783"/>
            <a:ext cx="9656288" cy="3486150"/>
          </a:xfrm>
          <a:prstGeom prst="rect">
            <a:avLst/>
          </a:prstGeom>
        </p:spPr>
        <p:txBody>
          <a:bodyPr anchor="t" rtlCol="false" tIns="0" lIns="0" bIns="0" rIns="0">
            <a:spAutoFit/>
          </a:bodyPr>
          <a:lstStyle/>
          <a:p>
            <a:pPr algn="ctr">
              <a:lnSpc>
                <a:spcPts val="9000"/>
              </a:lnSpc>
            </a:pPr>
            <a:r>
              <a:rPr lang="en-US" sz="9000">
                <a:solidFill>
                  <a:srgbClr val="B5838D"/>
                </a:solidFill>
                <a:latin typeface="Noto Sans"/>
                <a:ea typeface="Noto Sans"/>
                <a:cs typeface="Noto Sans"/>
                <a:sym typeface="Noto Sans"/>
              </a:rPr>
              <a:t>GiỚI THIỆU TỔNG QUAN VỀ DỮ LIỆU</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0881097" y="3387040"/>
            <a:ext cx="7025838" cy="3512919"/>
          </a:xfrm>
          <a:custGeom>
            <a:avLst/>
            <a:gdLst/>
            <a:ahLst/>
            <a:cxnLst/>
            <a:rect r="r" b="b" t="t" l="l"/>
            <a:pathLst>
              <a:path h="3512919" w="7025838">
                <a:moveTo>
                  <a:pt x="0" y="0"/>
                </a:moveTo>
                <a:lnTo>
                  <a:pt x="7025839" y="0"/>
                </a:lnTo>
                <a:lnTo>
                  <a:pt x="7025839" y="3512920"/>
                </a:lnTo>
                <a:lnTo>
                  <a:pt x="0" y="3512920"/>
                </a:lnTo>
                <a:lnTo>
                  <a:pt x="0" y="0"/>
                </a:lnTo>
                <a:close/>
              </a:path>
            </a:pathLst>
          </a:custGeom>
          <a:blipFill>
            <a:blip r:embed="rId14"/>
            <a:stretch>
              <a:fillRect l="0" t="0" r="0" b="0"/>
            </a:stretch>
          </a:blipFill>
        </p:spPr>
      </p:sp>
      <p:sp>
        <p:nvSpPr>
          <p:cNvPr name="TextBox 11" id="11"/>
          <p:cNvSpPr txBox="true"/>
          <p:nvPr/>
        </p:nvSpPr>
        <p:spPr>
          <a:xfrm rot="0">
            <a:off x="807596" y="2651125"/>
            <a:ext cx="9796309" cy="4908550"/>
          </a:xfrm>
          <a:prstGeom prst="rect">
            <a:avLst/>
          </a:prstGeom>
        </p:spPr>
        <p:txBody>
          <a:bodyPr anchor="t" rtlCol="false" tIns="0" lIns="0" bIns="0" rIns="0">
            <a:spAutoFit/>
          </a:bodyPr>
          <a:lstStyle/>
          <a:p>
            <a:pPr algn="l">
              <a:lnSpc>
                <a:spcPts val="5599"/>
              </a:lnSpc>
            </a:pPr>
            <a:r>
              <a:rPr lang="en-US" sz="3999">
                <a:solidFill>
                  <a:srgbClr val="805A62"/>
                </a:solidFill>
                <a:latin typeface="Noto Sans"/>
                <a:ea typeface="Noto Sans"/>
                <a:cs typeface="Noto Sans"/>
                <a:sym typeface="Noto Sans"/>
              </a:rPr>
              <a:t>Bộ dữ liệu gốc thuộc National Institute of Diabetes and Digestive and Kidney Diseases (NIDDK, Hoa Kỳ), thu thập trên phụ nữ người Pima (Akimel O’odham) từ 21 tuổi trở lên, sinh sống khu vực Phoenix, Arizona (Hoa Kỳ).</a:t>
            </a:r>
          </a:p>
          <a:p>
            <a:pPr algn="l">
              <a:lnSpc>
                <a:spcPts val="5599"/>
              </a:lnSpc>
            </a:pPr>
          </a:p>
        </p:txBody>
      </p:sp>
      <p:sp>
        <p:nvSpPr>
          <p:cNvPr name="TextBox 12" id="12"/>
          <p:cNvSpPr txBox="true"/>
          <p:nvPr/>
        </p:nvSpPr>
        <p:spPr>
          <a:xfrm rot="0">
            <a:off x="807596" y="493438"/>
            <a:ext cx="6096449" cy="751653"/>
          </a:xfrm>
          <a:prstGeom prst="rect">
            <a:avLst/>
          </a:prstGeom>
        </p:spPr>
        <p:txBody>
          <a:bodyPr anchor="t" rtlCol="false" tIns="0" lIns="0" bIns="0" rIns="0">
            <a:spAutoFit/>
          </a:bodyPr>
          <a:lstStyle/>
          <a:p>
            <a:pPr algn="ctr">
              <a:lnSpc>
                <a:spcPts val="5682"/>
              </a:lnSpc>
            </a:pPr>
            <a:r>
              <a:rPr lang="en-US" sz="5682">
                <a:solidFill>
                  <a:srgbClr val="B5838D"/>
                </a:solidFill>
                <a:latin typeface="Wedges"/>
                <a:ea typeface="Wedges"/>
                <a:cs typeface="Wedges"/>
                <a:sym typeface="Wedges"/>
              </a:rPr>
              <a:t>giới thiệu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5427051" y="4755902"/>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6393" y="8259692"/>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5943769" y="8208116"/>
            <a:ext cx="1792971" cy="3071470"/>
          </a:xfrm>
          <a:custGeom>
            <a:avLst/>
            <a:gdLst/>
            <a:ahLst/>
            <a:cxnLst/>
            <a:rect r="r" b="b" t="t" l="l"/>
            <a:pathLst>
              <a:path h="3071470" w="1792971">
                <a:moveTo>
                  <a:pt x="0" y="0"/>
                </a:moveTo>
                <a:lnTo>
                  <a:pt x="1792970" y="0"/>
                </a:lnTo>
                <a:lnTo>
                  <a:pt x="1792970" y="3071470"/>
                </a:lnTo>
                <a:lnTo>
                  <a:pt x="0" y="30714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60013" y="7988044"/>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859235" y="9980863"/>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8740539" y="94093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2024746" y="1657803"/>
            <a:ext cx="14815508" cy="7418197"/>
          </a:xfrm>
          <a:prstGeom prst="rect">
            <a:avLst/>
          </a:prstGeom>
        </p:spPr>
        <p:txBody>
          <a:bodyPr anchor="t" rtlCol="false" tIns="0" lIns="0" bIns="0" rIns="0">
            <a:spAutoFit/>
          </a:bodyPr>
          <a:lstStyle/>
          <a:p>
            <a:pPr algn="just">
              <a:lnSpc>
                <a:spcPts val="5347"/>
              </a:lnSpc>
            </a:pPr>
            <a:r>
              <a:rPr lang="en-US" sz="3819">
                <a:solidFill>
                  <a:srgbClr val="805A62"/>
                </a:solidFill>
                <a:latin typeface="Noto Sans"/>
                <a:ea typeface="Noto Sans"/>
                <a:cs typeface="Noto Sans"/>
                <a:sym typeface="Noto Sans"/>
              </a:rPr>
              <a:t>Dữ liệu vào:</a:t>
            </a:r>
          </a:p>
          <a:p>
            <a:pPr algn="just">
              <a:lnSpc>
                <a:spcPts val="5347"/>
              </a:lnSpc>
            </a:pPr>
            <a:r>
              <a:rPr lang="en-US" sz="3819">
                <a:solidFill>
                  <a:srgbClr val="805A62"/>
                </a:solidFill>
                <a:latin typeface="Noto Sans"/>
                <a:ea typeface="Noto Sans"/>
                <a:cs typeface="Noto Sans"/>
                <a:sym typeface="Noto Sans"/>
              </a:rPr>
              <a:t>  + Pregnancies – số lần mang thai</a:t>
            </a:r>
          </a:p>
          <a:p>
            <a:pPr algn="just">
              <a:lnSpc>
                <a:spcPts val="5347"/>
              </a:lnSpc>
            </a:pPr>
            <a:r>
              <a:rPr lang="en-US" sz="3819">
                <a:solidFill>
                  <a:srgbClr val="805A62"/>
                </a:solidFill>
                <a:latin typeface="Noto Sans"/>
                <a:ea typeface="Noto Sans"/>
                <a:cs typeface="Noto Sans"/>
                <a:sym typeface="Noto Sans"/>
              </a:rPr>
              <a:t>  + Glucose – đường huyết 2h/hoặc đo glucose (mg/dL)</a:t>
            </a:r>
          </a:p>
          <a:p>
            <a:pPr algn="just">
              <a:lnSpc>
                <a:spcPts val="5347"/>
              </a:lnSpc>
            </a:pPr>
            <a:r>
              <a:rPr lang="en-US" sz="3819">
                <a:solidFill>
                  <a:srgbClr val="805A62"/>
                </a:solidFill>
                <a:latin typeface="Noto Sans"/>
                <a:ea typeface="Noto Sans"/>
                <a:cs typeface="Noto Sans"/>
                <a:sym typeface="Noto Sans"/>
              </a:rPr>
              <a:t>  + BloodPressure – huyết áp tâm trương (mmHg)</a:t>
            </a:r>
          </a:p>
          <a:p>
            <a:pPr algn="just">
              <a:lnSpc>
                <a:spcPts val="5347"/>
              </a:lnSpc>
            </a:pPr>
            <a:r>
              <a:rPr lang="en-US" sz="3819">
                <a:solidFill>
                  <a:srgbClr val="805A62"/>
                </a:solidFill>
                <a:latin typeface="Noto Sans"/>
                <a:ea typeface="Noto Sans"/>
                <a:cs typeface="Noto Sans"/>
                <a:sym typeface="Noto Sans"/>
              </a:rPr>
              <a:t>  + SkinThickness – bề dày da tam đầu (mm)</a:t>
            </a:r>
          </a:p>
          <a:p>
            <a:pPr algn="just">
              <a:lnSpc>
                <a:spcPts val="5347"/>
              </a:lnSpc>
            </a:pPr>
            <a:r>
              <a:rPr lang="en-US" sz="3819">
                <a:solidFill>
                  <a:srgbClr val="805A62"/>
                </a:solidFill>
                <a:latin typeface="Noto Sans"/>
                <a:ea typeface="Noto Sans"/>
                <a:cs typeface="Noto Sans"/>
                <a:sym typeface="Noto Sans"/>
              </a:rPr>
              <a:t>  + Insulin – insulin huyết tương 2h (U/mL)</a:t>
            </a:r>
          </a:p>
          <a:p>
            <a:pPr algn="just">
              <a:lnSpc>
                <a:spcPts val="5347"/>
              </a:lnSpc>
            </a:pPr>
            <a:r>
              <a:rPr lang="en-US" sz="3819">
                <a:solidFill>
                  <a:srgbClr val="805A62"/>
                </a:solidFill>
                <a:latin typeface="Noto Sans"/>
                <a:ea typeface="Noto Sans"/>
                <a:cs typeface="Noto Sans"/>
                <a:sym typeface="Noto Sans"/>
              </a:rPr>
              <a:t>  + BMI – chỉ số khối cơ thể (kg/m²)</a:t>
            </a:r>
          </a:p>
          <a:p>
            <a:pPr algn="just">
              <a:lnSpc>
                <a:spcPts val="5347"/>
              </a:lnSpc>
            </a:pPr>
            <a:r>
              <a:rPr lang="en-US" sz="3819">
                <a:solidFill>
                  <a:srgbClr val="805A62"/>
                </a:solidFill>
                <a:latin typeface="Noto Sans"/>
                <a:ea typeface="Noto Sans"/>
                <a:cs typeface="Noto Sans"/>
                <a:sym typeface="Noto Sans"/>
              </a:rPr>
              <a:t>  + DiabetesPedigreeFunction – chỉ số phả hệ (nguy cơ di truyền)</a:t>
            </a:r>
          </a:p>
          <a:p>
            <a:pPr algn="just">
              <a:lnSpc>
                <a:spcPts val="5347"/>
              </a:lnSpc>
            </a:pPr>
            <a:r>
              <a:rPr lang="en-US" sz="3819">
                <a:solidFill>
                  <a:srgbClr val="805A62"/>
                </a:solidFill>
                <a:latin typeface="Noto Sans"/>
                <a:ea typeface="Noto Sans"/>
                <a:cs typeface="Noto Sans"/>
                <a:sym typeface="Noto Sans"/>
              </a:rPr>
              <a:t>  + Age – tu</a:t>
            </a:r>
            <a:r>
              <a:rPr lang="en-US" sz="3819">
                <a:solidFill>
                  <a:srgbClr val="805A62"/>
                </a:solidFill>
                <a:latin typeface="Noto Sans"/>
                <a:ea typeface="Noto Sans"/>
                <a:cs typeface="Noto Sans"/>
                <a:sym typeface="Noto Sans"/>
              </a:rPr>
              <a:t>ổi (năm)</a:t>
            </a:r>
          </a:p>
          <a:p>
            <a:pPr algn="just">
              <a:lnSpc>
                <a:spcPts val="5347"/>
              </a:lnSpc>
            </a:pPr>
            <a:r>
              <a:rPr lang="en-US" sz="3819">
                <a:solidFill>
                  <a:srgbClr val="805A62"/>
                </a:solidFill>
                <a:latin typeface="Noto Sans"/>
                <a:ea typeface="Noto Sans"/>
                <a:cs typeface="Noto Sans"/>
                <a:sym typeface="Noto Sans"/>
              </a:rPr>
              <a:t>Kết quả: Outcome (0,1)</a:t>
            </a:r>
          </a:p>
          <a:p>
            <a:pPr algn="just">
              <a:lnSpc>
                <a:spcPts val="5347"/>
              </a:lnSpc>
            </a:pPr>
          </a:p>
        </p:txBody>
      </p:sp>
      <p:sp>
        <p:nvSpPr>
          <p:cNvPr name="TextBox 11" id="11"/>
          <p:cNvSpPr txBox="true"/>
          <p:nvPr/>
        </p:nvSpPr>
        <p:spPr>
          <a:xfrm rot="0">
            <a:off x="807596" y="493438"/>
            <a:ext cx="6096449" cy="751653"/>
          </a:xfrm>
          <a:prstGeom prst="rect">
            <a:avLst/>
          </a:prstGeom>
        </p:spPr>
        <p:txBody>
          <a:bodyPr anchor="t" rtlCol="false" tIns="0" lIns="0" bIns="0" rIns="0">
            <a:spAutoFit/>
          </a:bodyPr>
          <a:lstStyle/>
          <a:p>
            <a:pPr algn="ctr">
              <a:lnSpc>
                <a:spcPts val="5682"/>
              </a:lnSpc>
            </a:pPr>
            <a:r>
              <a:rPr lang="en-US" sz="5682">
                <a:solidFill>
                  <a:srgbClr val="B5838D"/>
                </a:solidFill>
                <a:latin typeface="Wedges"/>
                <a:ea typeface="Wedges"/>
                <a:cs typeface="Wedges"/>
                <a:sym typeface="Wedges"/>
              </a:rPr>
              <a:t>giới thiệu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4057650"/>
            <a:ext cx="9656288" cy="2343150"/>
          </a:xfrm>
          <a:prstGeom prst="rect">
            <a:avLst/>
          </a:prstGeom>
        </p:spPr>
        <p:txBody>
          <a:bodyPr anchor="t" rtlCol="false" tIns="0" lIns="0" bIns="0" rIns="0">
            <a:spAutoFit/>
          </a:bodyPr>
          <a:lstStyle/>
          <a:p>
            <a:pPr algn="ctr">
              <a:lnSpc>
                <a:spcPts val="9000"/>
              </a:lnSpc>
            </a:pPr>
            <a:r>
              <a:rPr lang="en-US" sz="9000">
                <a:solidFill>
                  <a:srgbClr val="B5838D"/>
                </a:solidFill>
                <a:latin typeface="Noto Sans"/>
                <a:ea typeface="Noto Sans"/>
                <a:cs typeface="Noto Sans"/>
                <a:sym typeface="Noto Sans"/>
              </a:rPr>
              <a:t>KHÁM PHÁ DỮ LIỆU</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DAGS8Zz_370</dc:identifier>
  <dcterms:modified xsi:type="dcterms:W3CDTF">2011-08-01T06:04:30Z</dcterms:modified>
  <cp:revision>1</cp:revision>
  <dc:title>Lab03_LuongThanhTuan</dc:title>
</cp:coreProperties>
</file>