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al Bold" panose="020B0704020202020204" pitchFamily="34" charset="0"/>
      <p:regular r:id="rId16"/>
      <p:bold r:id="rId17"/>
    </p:embeddedFont>
    <p:embeddedFont>
      <p:font typeface="Paytone One"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116388" y="2524550"/>
            <a:ext cx="10055225" cy="1739900"/>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PHÂN TÍCH KHÁM PHÁ </a:t>
            </a:r>
          </a:p>
          <a:p>
            <a:pPr algn="ctr">
              <a:lnSpc>
                <a:spcPts val="7000"/>
              </a:lnSpc>
              <a:spcBef>
                <a:spcPct val="0"/>
              </a:spcBef>
            </a:pPr>
            <a:r>
              <a:rPr lang="en-US" sz="5000">
                <a:solidFill>
                  <a:srgbClr val="000000"/>
                </a:solidFill>
                <a:latin typeface="Paytone One"/>
                <a:ea typeface="Paytone One"/>
                <a:cs typeface="Paytone One"/>
                <a:sym typeface="Paytone One"/>
              </a:rPr>
              <a:t>VỀ CHẤT LƯỢNG RƯỢU VANG ĐỎ</a:t>
            </a:r>
          </a:p>
        </p:txBody>
      </p:sp>
      <p:sp>
        <p:nvSpPr>
          <p:cNvPr id="4" name="TextBox 4"/>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5" name="TextBox 5"/>
          <p:cNvSpPr txBox="1"/>
          <p:nvPr/>
        </p:nvSpPr>
        <p:spPr>
          <a:xfrm>
            <a:off x="4864205" y="5076825"/>
            <a:ext cx="8559589" cy="580392"/>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Paytone One"/>
                <a:ea typeface="Paytone One"/>
                <a:cs typeface="Paytone One"/>
                <a:sym typeface="Paytone One"/>
              </a:rPr>
              <a:t>Sinh viên thực hiện: Lương Thanh Tuấn</a:t>
            </a:r>
          </a:p>
        </p:txBody>
      </p:sp>
      <p:sp>
        <p:nvSpPr>
          <p:cNvPr id="6" name="TextBox 6"/>
          <p:cNvSpPr txBox="1"/>
          <p:nvPr/>
        </p:nvSpPr>
        <p:spPr>
          <a:xfrm>
            <a:off x="4947936" y="6466842"/>
            <a:ext cx="8392128" cy="580392"/>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Paytone One"/>
                <a:ea typeface="Paytone One"/>
                <a:cs typeface="Paytone One"/>
                <a:sym typeface="Paytone One"/>
              </a:rPr>
              <a:t>Giảng viên hướng dẫn : TS.Đỗ Ngọc Tài</a:t>
            </a:r>
          </a:p>
        </p:txBody>
      </p:sp>
      <p:sp>
        <p:nvSpPr>
          <p:cNvPr id="7" name="TextBox 7"/>
          <p:cNvSpPr txBox="1"/>
          <p:nvPr/>
        </p:nvSpPr>
        <p:spPr>
          <a:xfrm>
            <a:off x="7472680" y="9210675"/>
            <a:ext cx="3342640" cy="365758"/>
          </a:xfrm>
          <a:prstGeom prst="rect">
            <a:avLst/>
          </a:prstGeom>
        </p:spPr>
        <p:txBody>
          <a:bodyPr lIns="0" tIns="0" rIns="0" bIns="0" rtlCol="0" anchor="t">
            <a:spAutoFit/>
          </a:bodyPr>
          <a:lstStyle/>
          <a:p>
            <a:pPr algn="ctr">
              <a:lnSpc>
                <a:spcPts val="2940"/>
              </a:lnSpc>
              <a:spcBef>
                <a:spcPct val="0"/>
              </a:spcBef>
            </a:pPr>
            <a:r>
              <a:rPr lang="en-US" sz="2100">
                <a:solidFill>
                  <a:srgbClr val="000000"/>
                </a:solidFill>
                <a:latin typeface="Paytone One"/>
                <a:ea typeface="Paytone One"/>
                <a:cs typeface="Paytone One"/>
                <a:sym typeface="Paytone One"/>
              </a:rPr>
              <a:t>TP. HỒ CHÍ MINH, 10/2025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2226553" y="2003604"/>
            <a:ext cx="13834894" cy="8128000"/>
          </a:xfrm>
          <a:custGeom>
            <a:avLst/>
            <a:gdLst/>
            <a:ahLst/>
            <a:cxnLst/>
            <a:rect l="l" t="t" r="r" b="b"/>
            <a:pathLst>
              <a:path w="13834894" h="8128000">
                <a:moveTo>
                  <a:pt x="0" y="0"/>
                </a:moveTo>
                <a:lnTo>
                  <a:pt x="13834894" y="0"/>
                </a:lnTo>
                <a:lnTo>
                  <a:pt x="13834894" y="8128000"/>
                </a:lnTo>
                <a:lnTo>
                  <a:pt x="0" y="8128000"/>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5" name="TextBox 5"/>
          <p:cNvSpPr txBox="1"/>
          <p:nvPr/>
        </p:nvSpPr>
        <p:spPr>
          <a:xfrm>
            <a:off x="3988823" y="933450"/>
            <a:ext cx="10310354"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2. Phân tích khám phá</a:t>
            </a:r>
          </a:p>
        </p:txBody>
      </p:sp>
      <p:sp>
        <p:nvSpPr>
          <p:cNvPr id="6" name="AutoShape 6"/>
          <p:cNvSpPr/>
          <p:nvPr/>
        </p:nvSpPr>
        <p:spPr>
          <a:xfrm flipH="1">
            <a:off x="6544399" y="5633317"/>
            <a:ext cx="987330" cy="0"/>
          </a:xfrm>
          <a:prstGeom prst="line">
            <a:avLst/>
          </a:prstGeom>
          <a:ln w="47625" cap="flat">
            <a:solidFill>
              <a:srgbClr val="FF3131"/>
            </a:solidFill>
            <a:prstDash val="solid"/>
            <a:headEnd type="none" w="sm" len="sm"/>
            <a:tailEnd type="none" w="sm" len="sm"/>
          </a:ln>
        </p:spPr>
        <p:txBody>
          <a:bodyPr/>
          <a:lstStyle/>
          <a:p>
            <a:endParaRPr lang="en-US"/>
          </a:p>
        </p:txBody>
      </p:sp>
      <p:sp>
        <p:nvSpPr>
          <p:cNvPr id="7" name="AutoShape 7"/>
          <p:cNvSpPr/>
          <p:nvPr/>
        </p:nvSpPr>
        <p:spPr>
          <a:xfrm flipH="1">
            <a:off x="10266869" y="5633317"/>
            <a:ext cx="987330" cy="0"/>
          </a:xfrm>
          <a:prstGeom prst="line">
            <a:avLst/>
          </a:prstGeom>
          <a:ln w="47625" cap="flat">
            <a:solidFill>
              <a:srgbClr val="FF3131"/>
            </a:solidFill>
            <a:prstDash val="solid"/>
            <a:headEnd type="none" w="sm" len="sm"/>
            <a:tailEnd type="none" w="sm" len="sm"/>
          </a:ln>
        </p:spPr>
        <p:txBody>
          <a:bodyPr/>
          <a:lstStyle/>
          <a:p>
            <a:endParaRPr lang="en-US"/>
          </a:p>
        </p:txBody>
      </p:sp>
      <p:sp>
        <p:nvSpPr>
          <p:cNvPr id="8" name="AutoShape 8"/>
          <p:cNvSpPr/>
          <p:nvPr/>
        </p:nvSpPr>
        <p:spPr>
          <a:xfrm flipH="1">
            <a:off x="5758729" y="9625259"/>
            <a:ext cx="1598167" cy="0"/>
          </a:xfrm>
          <a:prstGeom prst="line">
            <a:avLst/>
          </a:prstGeom>
          <a:ln w="47625" cap="flat">
            <a:solidFill>
              <a:srgbClr val="FF3131"/>
            </a:solidFill>
            <a:prstDash val="solid"/>
            <a:headEnd type="none" w="sm" len="sm"/>
            <a:tailEnd type="none" w="sm" len="sm"/>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2226553" y="1987909"/>
            <a:ext cx="13834894" cy="8093413"/>
          </a:xfrm>
          <a:custGeom>
            <a:avLst/>
            <a:gdLst/>
            <a:ahLst/>
            <a:cxnLst/>
            <a:rect l="l" t="t" r="r" b="b"/>
            <a:pathLst>
              <a:path w="13834894" h="8093413">
                <a:moveTo>
                  <a:pt x="0" y="0"/>
                </a:moveTo>
                <a:lnTo>
                  <a:pt x="13834894" y="0"/>
                </a:lnTo>
                <a:lnTo>
                  <a:pt x="13834894" y="8093413"/>
                </a:lnTo>
                <a:lnTo>
                  <a:pt x="0" y="8093413"/>
                </a:lnTo>
                <a:lnTo>
                  <a:pt x="0" y="0"/>
                </a:lnTo>
                <a:close/>
              </a:path>
            </a:pathLst>
          </a:custGeom>
          <a:blipFill>
            <a:blip r:embed="rId3"/>
            <a:stretch>
              <a:fillRect/>
            </a:stretch>
          </a:blipFill>
        </p:spPr>
        <p:txBody>
          <a:bodyPr/>
          <a:lstStyle/>
          <a:p>
            <a:endParaRPr lang="en-US"/>
          </a:p>
        </p:txBody>
      </p:sp>
      <p:sp>
        <p:nvSpPr>
          <p:cNvPr id="4" name="AutoShape 4"/>
          <p:cNvSpPr/>
          <p:nvPr/>
        </p:nvSpPr>
        <p:spPr>
          <a:xfrm flipH="1">
            <a:off x="10186238" y="9562670"/>
            <a:ext cx="1203134" cy="0"/>
          </a:xfrm>
          <a:prstGeom prst="line">
            <a:avLst/>
          </a:prstGeom>
          <a:ln w="47625" cap="flat">
            <a:solidFill>
              <a:srgbClr val="FF3131"/>
            </a:solidFill>
            <a:prstDash val="solid"/>
            <a:headEnd type="none" w="sm" len="sm"/>
            <a:tailEnd type="none" w="sm" len="sm"/>
          </a:ln>
        </p:spPr>
        <p:txBody>
          <a:bodyPr/>
          <a:lstStyle/>
          <a:p>
            <a:endParaRPr lang="en-US"/>
          </a:p>
        </p:txBody>
      </p:sp>
      <p:sp>
        <p:nvSpPr>
          <p:cNvPr id="5" name="TextBox 5"/>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6" name="TextBox 6"/>
          <p:cNvSpPr txBox="1"/>
          <p:nvPr/>
        </p:nvSpPr>
        <p:spPr>
          <a:xfrm>
            <a:off x="3988823" y="933450"/>
            <a:ext cx="10310354"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2. Phân tích khám phá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2226553" y="1987909"/>
            <a:ext cx="13776022" cy="8093413"/>
          </a:xfrm>
          <a:custGeom>
            <a:avLst/>
            <a:gdLst/>
            <a:ahLst/>
            <a:cxnLst/>
            <a:rect l="l" t="t" r="r" b="b"/>
            <a:pathLst>
              <a:path w="13776022" h="8093413">
                <a:moveTo>
                  <a:pt x="0" y="0"/>
                </a:moveTo>
                <a:lnTo>
                  <a:pt x="13776022" y="0"/>
                </a:lnTo>
                <a:lnTo>
                  <a:pt x="13776022" y="8093413"/>
                </a:lnTo>
                <a:lnTo>
                  <a:pt x="0" y="8093413"/>
                </a:lnTo>
                <a:lnTo>
                  <a:pt x="0" y="0"/>
                </a:lnTo>
                <a:close/>
              </a:path>
            </a:pathLst>
          </a:custGeom>
          <a:blipFill>
            <a:blip r:embed="rId3"/>
            <a:stretch>
              <a:fillRect/>
            </a:stretch>
          </a:blipFill>
        </p:spPr>
        <p:txBody>
          <a:bodyPr/>
          <a:lstStyle/>
          <a:p>
            <a:endParaRPr lang="en-US"/>
          </a:p>
        </p:txBody>
      </p:sp>
      <p:sp>
        <p:nvSpPr>
          <p:cNvPr id="4" name="AutoShape 4"/>
          <p:cNvSpPr/>
          <p:nvPr/>
        </p:nvSpPr>
        <p:spPr>
          <a:xfrm flipH="1">
            <a:off x="11532872" y="5585742"/>
            <a:ext cx="1408699" cy="0"/>
          </a:xfrm>
          <a:prstGeom prst="line">
            <a:avLst/>
          </a:prstGeom>
          <a:ln w="47625" cap="flat">
            <a:solidFill>
              <a:srgbClr val="FF3131"/>
            </a:solidFill>
            <a:prstDash val="solid"/>
            <a:headEnd type="none" w="sm" len="sm"/>
            <a:tailEnd type="none" w="sm" len="sm"/>
          </a:ln>
        </p:spPr>
        <p:txBody>
          <a:bodyPr/>
          <a:lstStyle/>
          <a:p>
            <a:endParaRPr lang="en-US"/>
          </a:p>
        </p:txBody>
      </p:sp>
      <p:sp>
        <p:nvSpPr>
          <p:cNvPr id="5" name="TextBox 5"/>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6" name="TextBox 6"/>
          <p:cNvSpPr txBox="1"/>
          <p:nvPr/>
        </p:nvSpPr>
        <p:spPr>
          <a:xfrm>
            <a:off x="3988823" y="933450"/>
            <a:ext cx="10310354"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2. Phân tích khám phá</a:t>
            </a:r>
          </a:p>
        </p:txBody>
      </p:sp>
      <p:sp>
        <p:nvSpPr>
          <p:cNvPr id="7" name="AutoShape 7"/>
          <p:cNvSpPr/>
          <p:nvPr/>
        </p:nvSpPr>
        <p:spPr>
          <a:xfrm flipH="1">
            <a:off x="3556663" y="5585742"/>
            <a:ext cx="1357280" cy="0"/>
          </a:xfrm>
          <a:prstGeom prst="line">
            <a:avLst/>
          </a:prstGeom>
          <a:ln w="47625" cap="flat">
            <a:solidFill>
              <a:srgbClr val="FF3131"/>
            </a:solidFill>
            <a:prstDash val="solid"/>
            <a:headEnd type="none" w="sm" len="sm"/>
            <a:tailEnd type="none" w="sm" len="sm"/>
          </a:ln>
        </p:spPr>
        <p:txBody>
          <a:bodyPr/>
          <a:lstStyle/>
          <a:p>
            <a:endParaRPr lang="en-US"/>
          </a:p>
        </p:txBody>
      </p:sp>
      <p:sp>
        <p:nvSpPr>
          <p:cNvPr id="8" name="AutoShape 8"/>
          <p:cNvSpPr/>
          <p:nvPr/>
        </p:nvSpPr>
        <p:spPr>
          <a:xfrm flipH="1">
            <a:off x="5149500" y="9581504"/>
            <a:ext cx="2528844" cy="0"/>
          </a:xfrm>
          <a:prstGeom prst="line">
            <a:avLst/>
          </a:prstGeom>
          <a:ln w="47625" cap="flat">
            <a:solidFill>
              <a:srgbClr val="FF3131"/>
            </a:solidFill>
            <a:prstDash val="solid"/>
            <a:headEnd type="none" w="sm" len="sm"/>
            <a:tailEnd type="none" w="sm" len="sm"/>
          </a:ln>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85468" y="2274568"/>
            <a:ext cx="17117063" cy="6983732"/>
          </a:xfrm>
          <a:prstGeom prst="rect">
            <a:avLst/>
          </a:prstGeom>
        </p:spPr>
        <p:txBody>
          <a:bodyPr lIns="0" tIns="0" rIns="0" bIns="0" rtlCol="0" anchor="t">
            <a:spAutoFit/>
          </a:bodyPr>
          <a:lstStyle/>
          <a:p>
            <a:pPr algn="l">
              <a:lnSpc>
                <a:spcPts val="4619"/>
              </a:lnSpc>
            </a:pPr>
            <a:r>
              <a:rPr lang="en-US" sz="3299">
                <a:solidFill>
                  <a:srgbClr val="000000"/>
                </a:solidFill>
                <a:latin typeface="Arial"/>
                <a:ea typeface="Arial"/>
                <a:cs typeface="Arial"/>
                <a:sym typeface="Arial"/>
              </a:rPr>
              <a:t>Dựa trên các phát hiện sau khi đã khám phá, thì chúng ta cần tập trung quan sát các yếu tố ảnh hưởng mạnh đến chất lượng của rượu (Volatile_acidity, </a:t>
            </a:r>
          </a:p>
          <a:p>
            <a:pPr algn="l">
              <a:lnSpc>
                <a:spcPts val="4619"/>
              </a:lnSpc>
            </a:pPr>
            <a:endParaRPr lang="en-US" sz="3299">
              <a:solidFill>
                <a:srgbClr val="000000"/>
              </a:solidFill>
              <a:latin typeface="Arial"/>
              <a:ea typeface="Arial"/>
              <a:cs typeface="Arial"/>
              <a:sym typeface="Arial"/>
            </a:endParaRPr>
          </a:p>
          <a:p>
            <a:pPr algn="l">
              <a:lnSpc>
                <a:spcPts val="4619"/>
              </a:lnSpc>
            </a:pPr>
            <a:endParaRPr lang="en-US" sz="3299">
              <a:solidFill>
                <a:srgbClr val="000000"/>
              </a:solidFill>
              <a:latin typeface="Arial"/>
              <a:ea typeface="Arial"/>
              <a:cs typeface="Arial"/>
              <a:sym typeface="Arial"/>
            </a:endParaRPr>
          </a:p>
          <a:p>
            <a:pPr algn="l">
              <a:lnSpc>
                <a:spcPts val="4619"/>
              </a:lnSpc>
            </a:pPr>
            <a:endParaRPr lang="en-US" sz="3299">
              <a:solidFill>
                <a:srgbClr val="000000"/>
              </a:solidFill>
              <a:latin typeface="Arial"/>
              <a:ea typeface="Arial"/>
              <a:cs typeface="Arial"/>
              <a:sym typeface="Arial"/>
            </a:endParaRPr>
          </a:p>
          <a:p>
            <a:pPr algn="l">
              <a:lnSpc>
                <a:spcPts val="4619"/>
              </a:lnSpc>
            </a:pPr>
            <a:endParaRPr lang="en-US" sz="3299">
              <a:solidFill>
                <a:srgbClr val="000000"/>
              </a:solidFill>
              <a:latin typeface="Arial"/>
              <a:ea typeface="Arial"/>
              <a:cs typeface="Arial"/>
              <a:sym typeface="Arial"/>
            </a:endParaRPr>
          </a:p>
          <a:p>
            <a:pPr algn="l">
              <a:lnSpc>
                <a:spcPts val="4619"/>
              </a:lnSpc>
            </a:pPr>
            <a:endParaRPr lang="en-US" sz="3299">
              <a:solidFill>
                <a:srgbClr val="000000"/>
              </a:solidFill>
              <a:latin typeface="Arial"/>
              <a:ea typeface="Arial"/>
              <a:cs typeface="Arial"/>
              <a:sym typeface="Arial"/>
            </a:endParaRPr>
          </a:p>
          <a:p>
            <a:pPr algn="l">
              <a:lnSpc>
                <a:spcPts val="4619"/>
              </a:lnSpc>
            </a:pPr>
            <a:endParaRPr lang="en-US" sz="3299">
              <a:solidFill>
                <a:srgbClr val="000000"/>
              </a:solidFill>
              <a:latin typeface="Arial"/>
              <a:ea typeface="Arial"/>
              <a:cs typeface="Arial"/>
              <a:sym typeface="Arial"/>
            </a:endParaRPr>
          </a:p>
          <a:p>
            <a:pPr algn="l">
              <a:lnSpc>
                <a:spcPts val="4619"/>
              </a:lnSpc>
            </a:pPr>
            <a:endParaRPr lang="en-US" sz="3299">
              <a:solidFill>
                <a:srgbClr val="000000"/>
              </a:solidFill>
              <a:latin typeface="Arial"/>
              <a:ea typeface="Arial"/>
              <a:cs typeface="Arial"/>
              <a:sym typeface="Arial"/>
            </a:endParaRPr>
          </a:p>
          <a:p>
            <a:pPr algn="l">
              <a:lnSpc>
                <a:spcPts val="4619"/>
              </a:lnSpc>
            </a:pPr>
            <a:r>
              <a:rPr lang="en-US" sz="3299">
                <a:solidFill>
                  <a:srgbClr val="000000"/>
                </a:solidFill>
                <a:latin typeface="Arial"/>
                <a:ea typeface="Arial"/>
                <a:cs typeface="Arial"/>
                <a:sym typeface="Arial"/>
              </a:rPr>
              <a:t>Ngoài ra cũng cần xem xét các yếu tố ít ảnh hưởng, vì chúng cũng có thể là mối nguy cơ ảnh hưởng đến chất lượng của rượu (giả sử như đảm bảo lượng SO2 phù hợp để đảm bảo sức khỏe người dùng, ...)</a:t>
            </a:r>
          </a:p>
        </p:txBody>
      </p:sp>
      <p:sp>
        <p:nvSpPr>
          <p:cNvPr id="4" name="Freeform 4"/>
          <p:cNvSpPr/>
          <p:nvPr/>
        </p:nvSpPr>
        <p:spPr>
          <a:xfrm>
            <a:off x="3513924" y="4067336"/>
            <a:ext cx="11260151" cy="3004615"/>
          </a:xfrm>
          <a:custGeom>
            <a:avLst/>
            <a:gdLst/>
            <a:ahLst/>
            <a:cxnLst/>
            <a:rect l="l" t="t" r="r" b="b"/>
            <a:pathLst>
              <a:path w="11260151" h="3004615">
                <a:moveTo>
                  <a:pt x="0" y="0"/>
                </a:moveTo>
                <a:lnTo>
                  <a:pt x="11260152" y="0"/>
                </a:lnTo>
                <a:lnTo>
                  <a:pt x="11260152" y="3004615"/>
                </a:lnTo>
                <a:lnTo>
                  <a:pt x="0" y="3004615"/>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6" name="TextBox 6"/>
          <p:cNvSpPr txBox="1"/>
          <p:nvPr/>
        </p:nvSpPr>
        <p:spPr>
          <a:xfrm>
            <a:off x="3988823" y="933450"/>
            <a:ext cx="10310354"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3. Kết luận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4" name="TextBox 4"/>
          <p:cNvSpPr txBox="1"/>
          <p:nvPr/>
        </p:nvSpPr>
        <p:spPr>
          <a:xfrm>
            <a:off x="4251732" y="2400300"/>
            <a:ext cx="9784536" cy="3548182"/>
          </a:xfrm>
          <a:prstGeom prst="rect">
            <a:avLst/>
          </a:prstGeom>
        </p:spPr>
        <p:txBody>
          <a:bodyPr lIns="0" tIns="0" rIns="0" bIns="0" rtlCol="0" anchor="t">
            <a:spAutoFit/>
          </a:bodyPr>
          <a:lstStyle/>
          <a:p>
            <a:pPr algn="ctr">
              <a:lnSpc>
                <a:spcPts val="14374"/>
              </a:lnSpc>
              <a:spcBef>
                <a:spcPct val="0"/>
              </a:spcBef>
            </a:pPr>
            <a:r>
              <a:rPr lang="en-US" sz="10267" dirty="0">
                <a:solidFill>
                  <a:srgbClr val="0389E1"/>
                </a:solidFill>
                <a:latin typeface="Paytone One"/>
                <a:ea typeface="Paytone One"/>
                <a:cs typeface="Paytone One"/>
                <a:sym typeface="Paytone One"/>
              </a:rPr>
              <a:t>THANK YOU</a:t>
            </a:r>
          </a:p>
          <a:p>
            <a:pPr algn="ctr">
              <a:lnSpc>
                <a:spcPts val="14374"/>
              </a:lnSpc>
              <a:spcBef>
                <a:spcPct val="0"/>
              </a:spcBef>
            </a:pPr>
            <a:r>
              <a:rPr lang="en-US" sz="10267" dirty="0">
                <a:solidFill>
                  <a:srgbClr val="0389E1"/>
                </a:solidFill>
                <a:latin typeface="Paytone One"/>
                <a:ea typeface="Paytone One"/>
                <a:cs typeface="Paytone One"/>
                <a:sym typeface="Paytone One"/>
              </a:rPr>
              <a:t>FOR LISTENING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4" name="TextBox 4"/>
          <p:cNvSpPr txBox="1"/>
          <p:nvPr/>
        </p:nvSpPr>
        <p:spPr>
          <a:xfrm>
            <a:off x="6634513" y="933450"/>
            <a:ext cx="5018973"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Nội dung chính</a:t>
            </a:r>
          </a:p>
        </p:txBody>
      </p:sp>
      <p:sp>
        <p:nvSpPr>
          <p:cNvPr id="5" name="TextBox 5"/>
          <p:cNvSpPr txBox="1"/>
          <p:nvPr/>
        </p:nvSpPr>
        <p:spPr>
          <a:xfrm>
            <a:off x="1028700" y="2802979"/>
            <a:ext cx="7291666" cy="580392"/>
          </a:xfrm>
          <a:prstGeom prst="rect">
            <a:avLst/>
          </a:prstGeom>
        </p:spPr>
        <p:txBody>
          <a:bodyPr lIns="0" tIns="0" rIns="0" bIns="0" rtlCol="0" anchor="t">
            <a:spAutoFit/>
          </a:bodyPr>
          <a:lstStyle/>
          <a:p>
            <a:pPr algn="ctr">
              <a:lnSpc>
                <a:spcPts val="4759"/>
              </a:lnSpc>
            </a:pPr>
            <a:r>
              <a:rPr lang="en-US" sz="3399">
                <a:solidFill>
                  <a:srgbClr val="000000"/>
                </a:solidFill>
                <a:latin typeface="Paytone One"/>
                <a:ea typeface="Paytone One"/>
                <a:cs typeface="Paytone One"/>
                <a:sym typeface="Paytone One"/>
              </a:rPr>
              <a:t>1. Giới thiệu tổng quát về dữ liệu</a:t>
            </a:r>
          </a:p>
        </p:txBody>
      </p:sp>
      <p:sp>
        <p:nvSpPr>
          <p:cNvPr id="6" name="AutoShape 6"/>
          <p:cNvSpPr/>
          <p:nvPr/>
        </p:nvSpPr>
        <p:spPr>
          <a:xfrm>
            <a:off x="1028700" y="4060077"/>
            <a:ext cx="16230600" cy="0"/>
          </a:xfrm>
          <a:prstGeom prst="line">
            <a:avLst/>
          </a:prstGeom>
          <a:ln w="66675" cap="flat">
            <a:solidFill>
              <a:srgbClr val="000000"/>
            </a:solidFill>
            <a:prstDash val="sysDash"/>
            <a:headEnd type="diamond" w="lg" len="lg"/>
            <a:tailEnd type="oval" w="lg" len="lg"/>
          </a:ln>
        </p:spPr>
        <p:txBody>
          <a:bodyPr/>
          <a:lstStyle/>
          <a:p>
            <a:endParaRPr lang="en-US"/>
          </a:p>
        </p:txBody>
      </p:sp>
      <p:sp>
        <p:nvSpPr>
          <p:cNvPr id="7" name="AutoShape 7"/>
          <p:cNvSpPr/>
          <p:nvPr/>
        </p:nvSpPr>
        <p:spPr>
          <a:xfrm>
            <a:off x="1028700" y="5935869"/>
            <a:ext cx="16230600" cy="0"/>
          </a:xfrm>
          <a:prstGeom prst="line">
            <a:avLst/>
          </a:prstGeom>
          <a:ln w="66675" cap="flat">
            <a:solidFill>
              <a:srgbClr val="000000"/>
            </a:solidFill>
            <a:prstDash val="sysDash"/>
            <a:headEnd type="diamond" w="lg" len="lg"/>
            <a:tailEnd type="oval" w="lg" len="lg"/>
          </a:ln>
        </p:spPr>
        <p:txBody>
          <a:bodyPr/>
          <a:lstStyle/>
          <a:p>
            <a:endParaRPr lang="en-US"/>
          </a:p>
        </p:txBody>
      </p:sp>
      <p:sp>
        <p:nvSpPr>
          <p:cNvPr id="8" name="TextBox 8"/>
          <p:cNvSpPr txBox="1"/>
          <p:nvPr/>
        </p:nvSpPr>
        <p:spPr>
          <a:xfrm>
            <a:off x="1028700" y="4674440"/>
            <a:ext cx="5306050" cy="580392"/>
          </a:xfrm>
          <a:prstGeom prst="rect">
            <a:avLst/>
          </a:prstGeom>
        </p:spPr>
        <p:txBody>
          <a:bodyPr lIns="0" tIns="0" rIns="0" bIns="0" rtlCol="0" anchor="t">
            <a:spAutoFit/>
          </a:bodyPr>
          <a:lstStyle/>
          <a:p>
            <a:pPr algn="ctr">
              <a:lnSpc>
                <a:spcPts val="4759"/>
              </a:lnSpc>
            </a:pPr>
            <a:r>
              <a:rPr lang="en-US" sz="3399">
                <a:solidFill>
                  <a:srgbClr val="000000"/>
                </a:solidFill>
                <a:latin typeface="Paytone One"/>
                <a:ea typeface="Paytone One"/>
                <a:cs typeface="Paytone One"/>
                <a:sym typeface="Paytone One"/>
              </a:rPr>
              <a:t>2. Phân tích khám phá</a:t>
            </a:r>
          </a:p>
        </p:txBody>
      </p:sp>
      <p:sp>
        <p:nvSpPr>
          <p:cNvPr id="9" name="TextBox 9"/>
          <p:cNvSpPr txBox="1"/>
          <p:nvPr/>
        </p:nvSpPr>
        <p:spPr>
          <a:xfrm>
            <a:off x="1028700" y="6550231"/>
            <a:ext cx="2818050" cy="580392"/>
          </a:xfrm>
          <a:prstGeom prst="rect">
            <a:avLst/>
          </a:prstGeom>
        </p:spPr>
        <p:txBody>
          <a:bodyPr lIns="0" tIns="0" rIns="0" bIns="0" rtlCol="0" anchor="t">
            <a:spAutoFit/>
          </a:bodyPr>
          <a:lstStyle/>
          <a:p>
            <a:pPr algn="ctr">
              <a:lnSpc>
                <a:spcPts val="4759"/>
              </a:lnSpc>
            </a:pPr>
            <a:r>
              <a:rPr lang="en-US" sz="3399">
                <a:solidFill>
                  <a:srgbClr val="000000"/>
                </a:solidFill>
                <a:latin typeface="Paytone One"/>
                <a:ea typeface="Paytone One"/>
                <a:cs typeface="Paytone One"/>
                <a:sym typeface="Paytone One"/>
              </a:rPr>
              <a:t>3. Kết luận</a:t>
            </a:r>
          </a:p>
        </p:txBody>
      </p:sp>
      <p:sp>
        <p:nvSpPr>
          <p:cNvPr id="10" name="AutoShape 10"/>
          <p:cNvSpPr/>
          <p:nvPr/>
        </p:nvSpPr>
        <p:spPr>
          <a:xfrm>
            <a:off x="1028700" y="7811660"/>
            <a:ext cx="16230600" cy="0"/>
          </a:xfrm>
          <a:prstGeom prst="line">
            <a:avLst/>
          </a:prstGeom>
          <a:ln w="66675" cap="flat">
            <a:solidFill>
              <a:srgbClr val="000000"/>
            </a:solidFill>
            <a:prstDash val="sysDash"/>
            <a:headEnd type="diamond" w="lg" len="lg"/>
            <a:tailEnd type="oval" w="lg" len="lg"/>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11777679" y="2305478"/>
            <a:ext cx="5481621" cy="4111215"/>
          </a:xfrm>
          <a:custGeom>
            <a:avLst/>
            <a:gdLst/>
            <a:ahLst/>
            <a:cxnLst/>
            <a:rect l="l" t="t" r="r" b="b"/>
            <a:pathLst>
              <a:path w="5481621" h="4111215">
                <a:moveTo>
                  <a:pt x="0" y="0"/>
                </a:moveTo>
                <a:lnTo>
                  <a:pt x="5481621" y="0"/>
                </a:lnTo>
                <a:lnTo>
                  <a:pt x="5481621" y="4111216"/>
                </a:lnTo>
                <a:lnTo>
                  <a:pt x="0" y="4111216"/>
                </a:lnTo>
                <a:lnTo>
                  <a:pt x="0" y="0"/>
                </a:lnTo>
                <a:close/>
              </a:path>
            </a:pathLst>
          </a:custGeom>
          <a:blipFill>
            <a:blip r:embed="rId3"/>
            <a:stretch>
              <a:fillRect/>
            </a:stretch>
          </a:blipFill>
        </p:spPr>
        <p:txBody>
          <a:bodyPr/>
          <a:lstStyle/>
          <a:p>
            <a:endParaRPr lang="en-US"/>
          </a:p>
        </p:txBody>
      </p:sp>
      <p:sp>
        <p:nvSpPr>
          <p:cNvPr id="4" name="Freeform 4"/>
          <p:cNvSpPr/>
          <p:nvPr/>
        </p:nvSpPr>
        <p:spPr>
          <a:xfrm>
            <a:off x="1028700" y="5514975"/>
            <a:ext cx="11707306" cy="3366289"/>
          </a:xfrm>
          <a:custGeom>
            <a:avLst/>
            <a:gdLst/>
            <a:ahLst/>
            <a:cxnLst/>
            <a:rect l="l" t="t" r="r" b="b"/>
            <a:pathLst>
              <a:path w="11707306" h="3366289">
                <a:moveTo>
                  <a:pt x="0" y="0"/>
                </a:moveTo>
                <a:lnTo>
                  <a:pt x="11707306" y="0"/>
                </a:lnTo>
                <a:lnTo>
                  <a:pt x="11707306" y="3366289"/>
                </a:lnTo>
                <a:lnTo>
                  <a:pt x="0" y="3366289"/>
                </a:lnTo>
                <a:lnTo>
                  <a:pt x="0" y="0"/>
                </a:lnTo>
                <a:close/>
              </a:path>
            </a:pathLst>
          </a:custGeom>
          <a:blipFill>
            <a:blip r:embed="rId4"/>
            <a:stretch>
              <a:fillRect t="-47813" b="-47813"/>
            </a:stretch>
          </a:blipFill>
        </p:spPr>
        <p:txBody>
          <a:bodyPr/>
          <a:lstStyle/>
          <a:p>
            <a:endParaRPr lang="en-US"/>
          </a:p>
        </p:txBody>
      </p:sp>
      <p:sp>
        <p:nvSpPr>
          <p:cNvPr id="5" name="TextBox 5"/>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6" name="TextBox 6"/>
          <p:cNvSpPr txBox="1"/>
          <p:nvPr/>
        </p:nvSpPr>
        <p:spPr>
          <a:xfrm>
            <a:off x="4050821" y="933450"/>
            <a:ext cx="10274779" cy="854075"/>
          </a:xfrm>
          <a:prstGeom prst="rect">
            <a:avLst/>
          </a:prstGeom>
        </p:spPr>
        <p:txBody>
          <a:bodyPr wrap="square" lIns="0" tIns="0" rIns="0" bIns="0" rtlCol="0" anchor="t">
            <a:spAutoFit/>
          </a:bodyPr>
          <a:lstStyle/>
          <a:p>
            <a:pPr algn="ctr">
              <a:lnSpc>
                <a:spcPts val="7000"/>
              </a:lnSpc>
              <a:spcBef>
                <a:spcPct val="0"/>
              </a:spcBef>
            </a:pPr>
            <a:r>
              <a:rPr lang="en-US" sz="5000" dirty="0">
                <a:solidFill>
                  <a:srgbClr val="000000"/>
                </a:solidFill>
                <a:latin typeface="Paytone One"/>
                <a:ea typeface="Paytone One"/>
                <a:cs typeface="Paytone One"/>
                <a:sym typeface="Paytone One"/>
              </a:rPr>
              <a:t>1. </a:t>
            </a:r>
            <a:r>
              <a:rPr lang="en-US" sz="5000" dirty="0" err="1">
                <a:solidFill>
                  <a:srgbClr val="000000"/>
                </a:solidFill>
                <a:latin typeface="Paytone One"/>
                <a:ea typeface="Paytone One"/>
                <a:cs typeface="Paytone One"/>
                <a:sym typeface="Paytone One"/>
              </a:rPr>
              <a:t>Giới</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thiệu</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tổng</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quát</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về</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dữ</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liệu</a:t>
            </a:r>
            <a:endParaRPr lang="en-US" sz="5000" dirty="0">
              <a:solidFill>
                <a:srgbClr val="000000"/>
              </a:solidFill>
              <a:latin typeface="Paytone One"/>
              <a:ea typeface="Paytone One"/>
              <a:cs typeface="Paytone One"/>
              <a:sym typeface="Paytone One"/>
            </a:endParaRPr>
          </a:p>
        </p:txBody>
      </p:sp>
      <p:sp>
        <p:nvSpPr>
          <p:cNvPr id="7" name="TextBox 7"/>
          <p:cNvSpPr txBox="1"/>
          <p:nvPr/>
        </p:nvSpPr>
        <p:spPr>
          <a:xfrm>
            <a:off x="687639" y="2533649"/>
            <a:ext cx="12766059" cy="2609851"/>
          </a:xfrm>
          <a:prstGeom prst="rect">
            <a:avLst/>
          </a:prstGeom>
        </p:spPr>
        <p:txBody>
          <a:bodyPr lIns="0" tIns="0" rIns="0" bIns="0" rtlCol="0" anchor="t">
            <a:spAutoFit/>
          </a:bodyPr>
          <a:lstStyle/>
          <a:p>
            <a:pPr marL="647689" lvl="1" indent="-323844" algn="l">
              <a:lnSpc>
                <a:spcPts val="4199"/>
              </a:lnSpc>
              <a:buFont typeface="Arial"/>
              <a:buChar char="•"/>
            </a:pPr>
            <a:r>
              <a:rPr lang="en-US" sz="2999">
                <a:solidFill>
                  <a:srgbClr val="000000"/>
                </a:solidFill>
                <a:latin typeface="Arial"/>
                <a:ea typeface="Arial"/>
                <a:cs typeface="Arial"/>
                <a:sym typeface="Arial"/>
              </a:rPr>
              <a:t>Bộ dữ liệu </a:t>
            </a:r>
            <a:r>
              <a:rPr lang="en-US" sz="2999" b="1">
                <a:solidFill>
                  <a:srgbClr val="000000"/>
                </a:solidFill>
                <a:latin typeface="Arial Bold"/>
                <a:ea typeface="Arial Bold"/>
                <a:cs typeface="Arial Bold"/>
                <a:sym typeface="Arial Bold"/>
              </a:rPr>
              <a:t>“Red Vinho Verde”</a:t>
            </a:r>
            <a:r>
              <a:rPr lang="en-US" sz="2999">
                <a:solidFill>
                  <a:srgbClr val="000000"/>
                </a:solidFill>
                <a:latin typeface="Arial"/>
                <a:ea typeface="Arial"/>
                <a:cs typeface="Arial"/>
                <a:sym typeface="Arial"/>
              </a:rPr>
              <a:t> (Bồ Đào Nha) thuộc bộ Wine Quality gốc UCI, được công bố trên UCI Machine Learning Repository và mirror trên Kaggle và được hiến tặng (06/10/2009)</a:t>
            </a:r>
          </a:p>
          <a:p>
            <a:pPr marL="647689" lvl="1" indent="-323844" algn="l">
              <a:lnSpc>
                <a:spcPts val="4199"/>
              </a:lnSpc>
              <a:buFont typeface="Arial"/>
              <a:buChar char="•"/>
            </a:pPr>
            <a:r>
              <a:rPr lang="en-US" sz="2999">
                <a:solidFill>
                  <a:srgbClr val="000000"/>
                </a:solidFill>
                <a:latin typeface="Arial"/>
                <a:ea typeface="Arial"/>
                <a:cs typeface="Arial"/>
                <a:sym typeface="Arial"/>
              </a:rPr>
              <a:t>Mục tiêu là mô hình hóa chất lượng rượu vang dựa trên các thử nghiệm hóa lý</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12223295" y="2159000"/>
            <a:ext cx="5381199" cy="4094856"/>
          </a:xfrm>
          <a:custGeom>
            <a:avLst/>
            <a:gdLst/>
            <a:ahLst/>
            <a:cxnLst/>
            <a:rect l="l" t="t" r="r" b="b"/>
            <a:pathLst>
              <a:path w="5381199" h="4094856">
                <a:moveTo>
                  <a:pt x="0" y="0"/>
                </a:moveTo>
                <a:lnTo>
                  <a:pt x="5381199" y="0"/>
                </a:lnTo>
                <a:lnTo>
                  <a:pt x="5381199" y="4094856"/>
                </a:lnTo>
                <a:lnTo>
                  <a:pt x="0" y="4094856"/>
                </a:lnTo>
                <a:lnTo>
                  <a:pt x="0" y="0"/>
                </a:lnTo>
                <a:close/>
              </a:path>
            </a:pathLst>
          </a:custGeom>
          <a:blipFill>
            <a:blip r:embed="rId3"/>
            <a:stretch>
              <a:fillRect/>
            </a:stretch>
          </a:blipFill>
        </p:spPr>
        <p:txBody>
          <a:bodyPr/>
          <a:lstStyle/>
          <a:p>
            <a:endParaRPr lang="en-US"/>
          </a:p>
        </p:txBody>
      </p:sp>
      <p:sp>
        <p:nvSpPr>
          <p:cNvPr id="4" name="Freeform 4"/>
          <p:cNvSpPr/>
          <p:nvPr/>
        </p:nvSpPr>
        <p:spPr>
          <a:xfrm>
            <a:off x="12223295" y="6625331"/>
            <a:ext cx="5381199" cy="2143904"/>
          </a:xfrm>
          <a:custGeom>
            <a:avLst/>
            <a:gdLst/>
            <a:ahLst/>
            <a:cxnLst/>
            <a:rect l="l" t="t" r="r" b="b"/>
            <a:pathLst>
              <a:path w="5381199" h="2143904">
                <a:moveTo>
                  <a:pt x="0" y="0"/>
                </a:moveTo>
                <a:lnTo>
                  <a:pt x="5381199" y="0"/>
                </a:lnTo>
                <a:lnTo>
                  <a:pt x="5381199" y="2143904"/>
                </a:lnTo>
                <a:lnTo>
                  <a:pt x="0" y="2143904"/>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6" name="TextBox 6"/>
          <p:cNvSpPr txBox="1"/>
          <p:nvPr/>
        </p:nvSpPr>
        <p:spPr>
          <a:xfrm>
            <a:off x="4050821" y="933450"/>
            <a:ext cx="10274779" cy="854075"/>
          </a:xfrm>
          <a:prstGeom prst="rect">
            <a:avLst/>
          </a:prstGeom>
        </p:spPr>
        <p:txBody>
          <a:bodyPr wrap="square" lIns="0" tIns="0" rIns="0" bIns="0" rtlCol="0" anchor="t">
            <a:spAutoFit/>
          </a:bodyPr>
          <a:lstStyle/>
          <a:p>
            <a:pPr algn="ctr">
              <a:lnSpc>
                <a:spcPts val="7000"/>
              </a:lnSpc>
              <a:spcBef>
                <a:spcPct val="0"/>
              </a:spcBef>
            </a:pPr>
            <a:r>
              <a:rPr lang="en-US" sz="5000" dirty="0">
                <a:solidFill>
                  <a:srgbClr val="000000"/>
                </a:solidFill>
                <a:latin typeface="Paytone One"/>
                <a:ea typeface="Paytone One"/>
                <a:cs typeface="Paytone One"/>
                <a:sym typeface="Paytone One"/>
              </a:rPr>
              <a:t>1. </a:t>
            </a:r>
            <a:r>
              <a:rPr lang="en-US" sz="5000" dirty="0" err="1">
                <a:solidFill>
                  <a:srgbClr val="000000"/>
                </a:solidFill>
                <a:latin typeface="Paytone One"/>
                <a:ea typeface="Paytone One"/>
                <a:cs typeface="Paytone One"/>
                <a:sym typeface="Paytone One"/>
              </a:rPr>
              <a:t>Giới</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thiệu</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tổng</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quát</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về</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dữ</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liệu</a:t>
            </a:r>
            <a:endParaRPr lang="en-US" sz="5000" dirty="0">
              <a:solidFill>
                <a:srgbClr val="000000"/>
              </a:solidFill>
              <a:latin typeface="Paytone One"/>
              <a:ea typeface="Paytone One"/>
              <a:cs typeface="Paytone One"/>
              <a:sym typeface="Paytone One"/>
            </a:endParaRPr>
          </a:p>
        </p:txBody>
      </p:sp>
      <p:sp>
        <p:nvSpPr>
          <p:cNvPr id="7" name="TextBox 7"/>
          <p:cNvSpPr txBox="1"/>
          <p:nvPr/>
        </p:nvSpPr>
        <p:spPr>
          <a:xfrm>
            <a:off x="1028700" y="3392040"/>
            <a:ext cx="10769545" cy="1562101"/>
          </a:xfrm>
          <a:prstGeom prst="rect">
            <a:avLst/>
          </a:prstGeom>
        </p:spPr>
        <p:txBody>
          <a:bodyPr lIns="0" tIns="0" rIns="0" bIns="0" rtlCol="0" anchor="t">
            <a:spAutoFit/>
          </a:bodyPr>
          <a:lstStyle/>
          <a:p>
            <a:pPr marL="647689" lvl="1" indent="-323844" algn="l">
              <a:lnSpc>
                <a:spcPts val="4199"/>
              </a:lnSpc>
              <a:buFont typeface="Arial"/>
              <a:buChar char="•"/>
            </a:pPr>
            <a:r>
              <a:rPr lang="en-US" sz="2999">
                <a:solidFill>
                  <a:srgbClr val="000000"/>
                </a:solidFill>
                <a:latin typeface="Arial"/>
                <a:ea typeface="Arial"/>
                <a:cs typeface="Arial"/>
                <a:sym typeface="Arial"/>
              </a:rPr>
              <a:t>Bộ dữ liệu gồm 12 cột, trong đó có 11 thuộc tính features và thuộc tính quality (target) và 1599 dòng. Ngoài ra tất cả các cột đều có kiểu dữ liệu số.</a:t>
            </a:r>
          </a:p>
        </p:txBody>
      </p:sp>
      <p:sp>
        <p:nvSpPr>
          <p:cNvPr id="8" name="TextBox 8"/>
          <p:cNvSpPr txBox="1"/>
          <p:nvPr/>
        </p:nvSpPr>
        <p:spPr>
          <a:xfrm>
            <a:off x="1028700" y="7144833"/>
            <a:ext cx="10961349" cy="1038226"/>
          </a:xfrm>
          <a:prstGeom prst="rect">
            <a:avLst/>
          </a:prstGeom>
        </p:spPr>
        <p:txBody>
          <a:bodyPr lIns="0" tIns="0" rIns="0" bIns="0" rtlCol="0" anchor="t">
            <a:spAutoFit/>
          </a:bodyPr>
          <a:lstStyle/>
          <a:p>
            <a:pPr marL="647689" lvl="1" indent="-323844" algn="l">
              <a:lnSpc>
                <a:spcPts val="4199"/>
              </a:lnSpc>
              <a:buFont typeface="Arial"/>
              <a:buChar char="•"/>
            </a:pPr>
            <a:r>
              <a:rPr lang="en-US" sz="2999">
                <a:solidFill>
                  <a:srgbClr val="000000"/>
                </a:solidFill>
                <a:latin typeface="Arial"/>
                <a:ea typeface="Arial"/>
                <a:cs typeface="Arial"/>
                <a:sym typeface="Arial"/>
              </a:rPr>
              <a:t>Bộ dữ liệu không có giá trị Null, NaN. Tuy nhiên có tới 240 dòng bị trùng.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4093829" y="5143500"/>
            <a:ext cx="10184565" cy="4883352"/>
          </a:xfrm>
          <a:custGeom>
            <a:avLst/>
            <a:gdLst/>
            <a:ahLst/>
            <a:cxnLst/>
            <a:rect l="l" t="t" r="r" b="b"/>
            <a:pathLst>
              <a:path w="10184565" h="4883352">
                <a:moveTo>
                  <a:pt x="0" y="0"/>
                </a:moveTo>
                <a:lnTo>
                  <a:pt x="10184566" y="0"/>
                </a:lnTo>
                <a:lnTo>
                  <a:pt x="10184566" y="4883352"/>
                </a:lnTo>
                <a:lnTo>
                  <a:pt x="0" y="4883352"/>
                </a:lnTo>
                <a:lnTo>
                  <a:pt x="0" y="0"/>
                </a:lnTo>
                <a:close/>
              </a:path>
            </a:pathLst>
          </a:custGeom>
          <a:blipFill>
            <a:blip r:embed="rId3"/>
            <a:stretch>
              <a:fillRect l="-83" t="-2624" r="-83"/>
            </a:stretch>
          </a:blipFill>
        </p:spPr>
        <p:txBody>
          <a:bodyPr/>
          <a:lstStyle/>
          <a:p>
            <a:endParaRPr lang="en-US"/>
          </a:p>
        </p:txBody>
      </p:sp>
      <p:sp>
        <p:nvSpPr>
          <p:cNvPr id="4" name="TextBox 4"/>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5" name="TextBox 5"/>
          <p:cNvSpPr txBox="1"/>
          <p:nvPr/>
        </p:nvSpPr>
        <p:spPr>
          <a:xfrm>
            <a:off x="4050821" y="933450"/>
            <a:ext cx="10227573" cy="854075"/>
          </a:xfrm>
          <a:prstGeom prst="rect">
            <a:avLst/>
          </a:prstGeom>
        </p:spPr>
        <p:txBody>
          <a:bodyPr wrap="square" lIns="0" tIns="0" rIns="0" bIns="0" rtlCol="0" anchor="t">
            <a:spAutoFit/>
          </a:bodyPr>
          <a:lstStyle/>
          <a:p>
            <a:pPr algn="ctr">
              <a:lnSpc>
                <a:spcPts val="7000"/>
              </a:lnSpc>
              <a:spcBef>
                <a:spcPct val="0"/>
              </a:spcBef>
            </a:pPr>
            <a:r>
              <a:rPr lang="en-US" sz="5000" dirty="0">
                <a:solidFill>
                  <a:srgbClr val="000000"/>
                </a:solidFill>
                <a:latin typeface="Paytone One"/>
                <a:ea typeface="Paytone One"/>
                <a:cs typeface="Paytone One"/>
                <a:sym typeface="Paytone One"/>
              </a:rPr>
              <a:t>1. </a:t>
            </a:r>
            <a:r>
              <a:rPr lang="en-US" sz="5000" dirty="0" err="1">
                <a:solidFill>
                  <a:srgbClr val="000000"/>
                </a:solidFill>
                <a:latin typeface="Paytone One"/>
                <a:ea typeface="Paytone One"/>
                <a:cs typeface="Paytone One"/>
                <a:sym typeface="Paytone One"/>
              </a:rPr>
              <a:t>Giới</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thiệu</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tổng</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quát</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về</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dữ</a:t>
            </a:r>
            <a:r>
              <a:rPr lang="en-US" sz="5000" dirty="0">
                <a:solidFill>
                  <a:srgbClr val="000000"/>
                </a:solidFill>
                <a:latin typeface="Paytone One"/>
                <a:ea typeface="Paytone One"/>
                <a:cs typeface="Paytone One"/>
                <a:sym typeface="Paytone One"/>
              </a:rPr>
              <a:t> </a:t>
            </a:r>
            <a:r>
              <a:rPr lang="en-US" sz="5000" dirty="0" err="1">
                <a:solidFill>
                  <a:srgbClr val="000000"/>
                </a:solidFill>
                <a:latin typeface="Paytone One"/>
                <a:ea typeface="Paytone One"/>
                <a:cs typeface="Paytone One"/>
                <a:sym typeface="Paytone One"/>
              </a:rPr>
              <a:t>liệu</a:t>
            </a:r>
            <a:endParaRPr lang="en-US" sz="5000" dirty="0">
              <a:solidFill>
                <a:srgbClr val="000000"/>
              </a:solidFill>
              <a:latin typeface="Paytone One"/>
              <a:ea typeface="Paytone One"/>
              <a:cs typeface="Paytone One"/>
              <a:sym typeface="Paytone One"/>
            </a:endParaRPr>
          </a:p>
        </p:txBody>
      </p:sp>
      <p:sp>
        <p:nvSpPr>
          <p:cNvPr id="6" name="TextBox 6"/>
          <p:cNvSpPr txBox="1"/>
          <p:nvPr/>
        </p:nvSpPr>
        <p:spPr>
          <a:xfrm>
            <a:off x="374730" y="2220795"/>
            <a:ext cx="17540333" cy="3133726"/>
          </a:xfrm>
          <a:prstGeom prst="rect">
            <a:avLst/>
          </a:prstGeom>
        </p:spPr>
        <p:txBody>
          <a:bodyPr lIns="0" tIns="0" rIns="0" bIns="0" rtlCol="0" anchor="t">
            <a:spAutoFit/>
          </a:bodyPr>
          <a:lstStyle/>
          <a:p>
            <a:pPr algn="l">
              <a:lnSpc>
                <a:spcPts val="4199"/>
              </a:lnSpc>
            </a:pPr>
            <a:r>
              <a:rPr lang="en-US" sz="2999" b="1" dirty="0" err="1">
                <a:solidFill>
                  <a:srgbClr val="000000"/>
                </a:solidFill>
                <a:latin typeface="Arial Bold"/>
                <a:ea typeface="Arial Bold"/>
                <a:cs typeface="Arial Bold"/>
                <a:sym typeface="Arial Bold"/>
              </a:rPr>
              <a:t>Nhiều</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biến</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có</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khả</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năng</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lệch</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phải</a:t>
            </a:r>
            <a:r>
              <a:rPr lang="en-US" sz="2999" b="1" dirty="0">
                <a:solidFill>
                  <a:srgbClr val="000000"/>
                </a:solidFill>
                <a:latin typeface="Arial Bold"/>
                <a:ea typeface="Arial Bold"/>
                <a:cs typeface="Arial Bold"/>
                <a:sym typeface="Arial Bold"/>
              </a:rPr>
              <a:t> (</a:t>
            </a:r>
            <a:r>
              <a:rPr lang="en-US" sz="2999" b="1" dirty="0">
                <a:solidFill>
                  <a:srgbClr val="FF3131"/>
                </a:solidFill>
                <a:latin typeface="Arial Bold"/>
                <a:ea typeface="Arial Bold"/>
                <a:cs typeface="Arial Bold"/>
                <a:sym typeface="Arial Bold"/>
              </a:rPr>
              <a:t>Mean &gt; Median</a:t>
            </a:r>
            <a:r>
              <a:rPr lang="en-US" sz="2999" b="1" dirty="0">
                <a:solidFill>
                  <a:srgbClr val="000000"/>
                </a:solidFill>
                <a:latin typeface="Arial Bold"/>
                <a:ea typeface="Arial Bold"/>
                <a:cs typeface="Arial Bold"/>
                <a:sym typeface="Arial Bold"/>
              </a:rPr>
              <a:t>):</a:t>
            </a:r>
          </a:p>
          <a:p>
            <a:pPr marL="647689" lvl="1" indent="-323844" algn="l">
              <a:lnSpc>
                <a:spcPts val="4199"/>
              </a:lnSpc>
              <a:buFont typeface="Arial"/>
              <a:buChar char="•"/>
            </a:pPr>
            <a:r>
              <a:rPr lang="en-US" sz="2999" dirty="0" err="1">
                <a:solidFill>
                  <a:srgbClr val="000000"/>
                </a:solidFill>
                <a:latin typeface="Arial"/>
                <a:ea typeface="Arial"/>
                <a:cs typeface="Arial"/>
                <a:sym typeface="Arial"/>
              </a:rPr>
              <a:t>fixed_acidity</a:t>
            </a:r>
            <a:r>
              <a:rPr lang="en-US" sz="2999" dirty="0">
                <a:solidFill>
                  <a:srgbClr val="000000"/>
                </a:solidFill>
                <a:latin typeface="Arial"/>
                <a:ea typeface="Arial"/>
                <a:cs typeface="Arial"/>
                <a:sym typeface="Arial"/>
              </a:rPr>
              <a:t> (7.9 &lt; 8.32), </a:t>
            </a:r>
            <a:r>
              <a:rPr lang="en-US" sz="2999" dirty="0" err="1">
                <a:solidFill>
                  <a:srgbClr val="000000"/>
                </a:solidFill>
                <a:latin typeface="Arial"/>
                <a:ea typeface="Arial"/>
                <a:cs typeface="Arial"/>
                <a:sym typeface="Arial"/>
              </a:rPr>
              <a:t>volatile_acidity</a:t>
            </a:r>
            <a:r>
              <a:rPr lang="en-US" sz="2999" dirty="0">
                <a:solidFill>
                  <a:srgbClr val="000000"/>
                </a:solidFill>
                <a:latin typeface="Arial"/>
                <a:ea typeface="Arial"/>
                <a:cs typeface="Arial"/>
                <a:sym typeface="Arial"/>
              </a:rPr>
              <a:t> (0.52 &lt; 0.528), </a:t>
            </a:r>
            <a:r>
              <a:rPr lang="en-US" sz="2999" dirty="0" err="1">
                <a:solidFill>
                  <a:srgbClr val="000000"/>
                </a:solidFill>
                <a:latin typeface="Arial"/>
                <a:ea typeface="Arial"/>
                <a:cs typeface="Arial"/>
                <a:sym typeface="Arial"/>
              </a:rPr>
              <a:t>citric_acid</a:t>
            </a:r>
            <a:r>
              <a:rPr lang="en-US" sz="2999" dirty="0">
                <a:solidFill>
                  <a:srgbClr val="000000"/>
                </a:solidFill>
                <a:latin typeface="Arial"/>
                <a:ea typeface="Arial"/>
                <a:cs typeface="Arial"/>
                <a:sym typeface="Arial"/>
              </a:rPr>
              <a:t> (0.26 &lt; 0.27), </a:t>
            </a:r>
            <a:r>
              <a:rPr lang="en-US" sz="2999" dirty="0" err="1">
                <a:solidFill>
                  <a:srgbClr val="000000"/>
                </a:solidFill>
                <a:latin typeface="Arial"/>
                <a:ea typeface="Arial"/>
                <a:cs typeface="Arial"/>
                <a:sym typeface="Arial"/>
              </a:rPr>
              <a:t>residual_sugar</a:t>
            </a:r>
            <a:r>
              <a:rPr lang="en-US" sz="2999" dirty="0">
                <a:solidFill>
                  <a:srgbClr val="000000"/>
                </a:solidFill>
                <a:latin typeface="Arial"/>
                <a:ea typeface="Arial"/>
                <a:cs typeface="Arial"/>
                <a:sym typeface="Arial"/>
              </a:rPr>
              <a:t> (2.2 &lt; 2.54), chlorides (0.08 &lt; 0.09), free_SO2 (14 &lt; 15.9), total_SO2 (38 &lt; 46.47), sulphates (0.62 &lt; 0.66), alcohol (10.2 &lt; 10.42)</a:t>
            </a:r>
          </a:p>
          <a:p>
            <a:pPr algn="l">
              <a:lnSpc>
                <a:spcPts val="4199"/>
              </a:lnSpc>
            </a:pPr>
            <a:r>
              <a:rPr lang="en-US" sz="2999" b="1" dirty="0" err="1">
                <a:solidFill>
                  <a:srgbClr val="000000"/>
                </a:solidFill>
                <a:latin typeface="Arial Bold"/>
                <a:ea typeface="Arial Bold"/>
                <a:cs typeface="Arial Bold"/>
                <a:sym typeface="Arial Bold"/>
              </a:rPr>
              <a:t>Nhiều</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biến</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có</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khả</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năng</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lệch</a:t>
            </a:r>
            <a:r>
              <a:rPr lang="en-US" sz="2999" b="1" dirty="0">
                <a:solidFill>
                  <a:srgbClr val="000000"/>
                </a:solidFill>
                <a:latin typeface="Arial Bold"/>
                <a:ea typeface="Arial Bold"/>
                <a:cs typeface="Arial Bold"/>
                <a:sym typeface="Arial Bold"/>
              </a:rPr>
              <a:t> </a:t>
            </a:r>
            <a:r>
              <a:rPr lang="en-US" sz="2999" b="1" dirty="0" err="1">
                <a:solidFill>
                  <a:srgbClr val="000000"/>
                </a:solidFill>
                <a:latin typeface="Arial Bold"/>
                <a:ea typeface="Arial Bold"/>
                <a:cs typeface="Arial Bold"/>
                <a:sym typeface="Arial Bold"/>
              </a:rPr>
              <a:t>trái</a:t>
            </a:r>
            <a:r>
              <a:rPr lang="en-US" sz="2999" b="1" dirty="0">
                <a:solidFill>
                  <a:srgbClr val="000000"/>
                </a:solidFill>
                <a:latin typeface="Arial Bold"/>
                <a:ea typeface="Arial Bold"/>
                <a:cs typeface="Arial Bold"/>
                <a:sym typeface="Arial Bold"/>
              </a:rPr>
              <a:t> (</a:t>
            </a:r>
            <a:r>
              <a:rPr lang="en-US" sz="2999" b="1" dirty="0">
                <a:solidFill>
                  <a:srgbClr val="03FF15"/>
                </a:solidFill>
                <a:latin typeface="Arial Bold"/>
                <a:ea typeface="Arial Bold"/>
                <a:cs typeface="Arial Bold"/>
                <a:sym typeface="Arial Bold"/>
              </a:rPr>
              <a:t>Mean &lt; Median</a:t>
            </a:r>
            <a:r>
              <a:rPr lang="en-US" sz="2999" b="1" dirty="0">
                <a:solidFill>
                  <a:srgbClr val="000000"/>
                </a:solidFill>
                <a:latin typeface="Arial Bold"/>
                <a:ea typeface="Arial Bold"/>
                <a:cs typeface="Arial Bold"/>
                <a:sym typeface="Arial Bold"/>
              </a:rPr>
              <a:t>):</a:t>
            </a:r>
          </a:p>
          <a:p>
            <a:pPr marL="647689" lvl="1" indent="-323844" algn="l">
              <a:lnSpc>
                <a:spcPts val="4199"/>
              </a:lnSpc>
              <a:buFont typeface="Arial"/>
              <a:buChar char="•"/>
            </a:pPr>
            <a:r>
              <a:rPr lang="en-US" sz="2999" dirty="0">
                <a:solidFill>
                  <a:srgbClr val="000000"/>
                </a:solidFill>
                <a:latin typeface="Arial"/>
                <a:ea typeface="Arial"/>
                <a:cs typeface="Arial"/>
                <a:sym typeface="Arial"/>
              </a:rPr>
              <a:t>quality (6 &gt; 5.63) </a:t>
            </a:r>
          </a:p>
        </p:txBody>
      </p:sp>
      <p:sp>
        <p:nvSpPr>
          <p:cNvPr id="7" name="AutoShape 7"/>
          <p:cNvSpPr/>
          <p:nvPr/>
        </p:nvSpPr>
        <p:spPr>
          <a:xfrm>
            <a:off x="4779390" y="5837532"/>
            <a:ext cx="1157232" cy="0"/>
          </a:xfrm>
          <a:prstGeom prst="line">
            <a:avLst/>
          </a:prstGeom>
          <a:ln w="38100" cap="flat">
            <a:solidFill>
              <a:srgbClr val="FF3131"/>
            </a:solidFill>
            <a:prstDash val="solid"/>
            <a:headEnd type="none" w="sm" len="sm"/>
            <a:tailEnd type="none" w="sm" len="sm"/>
          </a:ln>
        </p:spPr>
        <p:txBody>
          <a:bodyPr/>
          <a:lstStyle/>
          <a:p>
            <a:endParaRPr lang="en-US"/>
          </a:p>
        </p:txBody>
      </p:sp>
      <p:sp>
        <p:nvSpPr>
          <p:cNvPr id="8" name="AutoShape 8"/>
          <p:cNvSpPr/>
          <p:nvPr/>
        </p:nvSpPr>
        <p:spPr>
          <a:xfrm>
            <a:off x="4624915" y="6209128"/>
            <a:ext cx="1230297" cy="0"/>
          </a:xfrm>
          <a:prstGeom prst="line">
            <a:avLst/>
          </a:prstGeom>
          <a:ln w="38100" cap="flat">
            <a:solidFill>
              <a:srgbClr val="FF3131"/>
            </a:solidFill>
            <a:prstDash val="solid"/>
            <a:headEnd type="none" w="sm" len="sm"/>
            <a:tailEnd type="none" w="sm" len="sm"/>
          </a:ln>
        </p:spPr>
        <p:txBody>
          <a:bodyPr/>
          <a:lstStyle/>
          <a:p>
            <a:endParaRPr lang="en-US"/>
          </a:p>
        </p:txBody>
      </p:sp>
      <p:sp>
        <p:nvSpPr>
          <p:cNvPr id="9" name="AutoShape 9"/>
          <p:cNvSpPr/>
          <p:nvPr/>
        </p:nvSpPr>
        <p:spPr>
          <a:xfrm>
            <a:off x="5013199" y="6580603"/>
            <a:ext cx="923423" cy="0"/>
          </a:xfrm>
          <a:prstGeom prst="line">
            <a:avLst/>
          </a:prstGeom>
          <a:ln w="38100" cap="flat">
            <a:solidFill>
              <a:srgbClr val="FF3131"/>
            </a:solidFill>
            <a:prstDash val="solid"/>
            <a:headEnd type="none" w="sm" len="sm"/>
            <a:tailEnd type="none" w="sm" len="sm"/>
          </a:ln>
        </p:spPr>
        <p:txBody>
          <a:bodyPr/>
          <a:lstStyle/>
          <a:p>
            <a:endParaRPr lang="en-US"/>
          </a:p>
        </p:txBody>
      </p:sp>
      <p:sp>
        <p:nvSpPr>
          <p:cNvPr id="10" name="AutoShape 10"/>
          <p:cNvSpPr/>
          <p:nvPr/>
        </p:nvSpPr>
        <p:spPr>
          <a:xfrm>
            <a:off x="4624915" y="6952078"/>
            <a:ext cx="1311706" cy="0"/>
          </a:xfrm>
          <a:prstGeom prst="line">
            <a:avLst/>
          </a:prstGeom>
          <a:ln w="38100" cap="flat">
            <a:solidFill>
              <a:srgbClr val="FF3131"/>
            </a:solidFill>
            <a:prstDash val="solid"/>
            <a:headEnd type="none" w="sm" len="sm"/>
            <a:tailEnd type="none" w="sm" len="sm"/>
          </a:ln>
        </p:spPr>
        <p:txBody>
          <a:bodyPr/>
          <a:lstStyle/>
          <a:p>
            <a:endParaRPr lang="en-US"/>
          </a:p>
        </p:txBody>
      </p:sp>
      <p:sp>
        <p:nvSpPr>
          <p:cNvPr id="11" name="AutoShape 11"/>
          <p:cNvSpPr/>
          <p:nvPr/>
        </p:nvSpPr>
        <p:spPr>
          <a:xfrm>
            <a:off x="5159295" y="7323553"/>
            <a:ext cx="777327" cy="0"/>
          </a:xfrm>
          <a:prstGeom prst="line">
            <a:avLst/>
          </a:prstGeom>
          <a:ln w="38100" cap="flat">
            <a:solidFill>
              <a:srgbClr val="FF3131"/>
            </a:solidFill>
            <a:prstDash val="solid"/>
            <a:headEnd type="none" w="sm" len="sm"/>
            <a:tailEnd type="none" w="sm" len="sm"/>
          </a:ln>
        </p:spPr>
        <p:txBody>
          <a:bodyPr/>
          <a:lstStyle/>
          <a:p>
            <a:endParaRPr lang="en-US"/>
          </a:p>
        </p:txBody>
      </p:sp>
      <p:sp>
        <p:nvSpPr>
          <p:cNvPr id="12" name="AutoShape 12"/>
          <p:cNvSpPr/>
          <p:nvPr/>
        </p:nvSpPr>
        <p:spPr>
          <a:xfrm>
            <a:off x="4319904" y="7733128"/>
            <a:ext cx="1616718" cy="0"/>
          </a:xfrm>
          <a:prstGeom prst="line">
            <a:avLst/>
          </a:prstGeom>
          <a:ln w="38100" cap="flat">
            <a:solidFill>
              <a:srgbClr val="FF3131"/>
            </a:solidFill>
            <a:prstDash val="solid"/>
            <a:headEnd type="none" w="sm" len="sm"/>
            <a:tailEnd type="none" w="sm" len="sm"/>
          </a:ln>
        </p:spPr>
        <p:txBody>
          <a:bodyPr/>
          <a:lstStyle/>
          <a:p>
            <a:endParaRPr lang="en-US"/>
          </a:p>
        </p:txBody>
      </p:sp>
      <p:sp>
        <p:nvSpPr>
          <p:cNvPr id="13" name="AutoShape 13"/>
          <p:cNvSpPr/>
          <p:nvPr/>
        </p:nvSpPr>
        <p:spPr>
          <a:xfrm>
            <a:off x="4246175" y="8076028"/>
            <a:ext cx="1690447" cy="0"/>
          </a:xfrm>
          <a:prstGeom prst="line">
            <a:avLst/>
          </a:prstGeom>
          <a:ln w="38100" cap="flat">
            <a:solidFill>
              <a:srgbClr val="FF3131"/>
            </a:solidFill>
            <a:prstDash val="solid"/>
            <a:headEnd type="none" w="sm" len="sm"/>
            <a:tailEnd type="none" w="sm" len="sm"/>
          </a:ln>
        </p:spPr>
        <p:txBody>
          <a:bodyPr/>
          <a:lstStyle/>
          <a:p>
            <a:endParaRPr lang="en-US"/>
          </a:p>
        </p:txBody>
      </p:sp>
      <p:sp>
        <p:nvSpPr>
          <p:cNvPr id="14" name="AutoShape 14"/>
          <p:cNvSpPr/>
          <p:nvPr/>
        </p:nvSpPr>
        <p:spPr>
          <a:xfrm>
            <a:off x="5105688" y="9199978"/>
            <a:ext cx="830933" cy="0"/>
          </a:xfrm>
          <a:prstGeom prst="line">
            <a:avLst/>
          </a:prstGeom>
          <a:ln w="38100" cap="flat">
            <a:solidFill>
              <a:srgbClr val="FF3131"/>
            </a:solidFill>
            <a:prstDash val="solid"/>
            <a:headEnd type="none" w="sm" len="sm"/>
            <a:tailEnd type="none" w="sm" len="sm"/>
          </a:ln>
        </p:spPr>
        <p:txBody>
          <a:bodyPr/>
          <a:lstStyle/>
          <a:p>
            <a:endParaRPr lang="en-US"/>
          </a:p>
        </p:txBody>
      </p:sp>
      <p:sp>
        <p:nvSpPr>
          <p:cNvPr id="15" name="AutoShape 15"/>
          <p:cNvSpPr/>
          <p:nvPr/>
        </p:nvSpPr>
        <p:spPr>
          <a:xfrm>
            <a:off x="5300588" y="9571453"/>
            <a:ext cx="636034" cy="0"/>
          </a:xfrm>
          <a:prstGeom prst="line">
            <a:avLst/>
          </a:prstGeom>
          <a:ln w="38100" cap="flat">
            <a:solidFill>
              <a:srgbClr val="FF3131"/>
            </a:solidFill>
            <a:prstDash val="solid"/>
            <a:headEnd type="none" w="sm" len="sm"/>
            <a:tailEnd type="none" w="sm" len="sm"/>
          </a:ln>
        </p:spPr>
        <p:txBody>
          <a:bodyPr/>
          <a:lstStyle/>
          <a:p>
            <a:endParaRPr lang="en-US"/>
          </a:p>
        </p:txBody>
      </p:sp>
      <p:sp>
        <p:nvSpPr>
          <p:cNvPr id="16" name="AutoShape 16"/>
          <p:cNvSpPr/>
          <p:nvPr/>
        </p:nvSpPr>
        <p:spPr>
          <a:xfrm>
            <a:off x="5300588" y="9981028"/>
            <a:ext cx="717700" cy="0"/>
          </a:xfrm>
          <a:prstGeom prst="line">
            <a:avLst/>
          </a:prstGeom>
          <a:ln w="38100" cap="flat">
            <a:solidFill>
              <a:srgbClr val="03FF15"/>
            </a:solidFill>
            <a:prstDash val="solid"/>
            <a:headEnd type="none" w="sm" len="sm"/>
            <a:tailEnd type="none" w="sm" len="sm"/>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5375521" y="1963817"/>
            <a:ext cx="12660761" cy="7294483"/>
          </a:xfrm>
          <a:custGeom>
            <a:avLst/>
            <a:gdLst/>
            <a:ahLst/>
            <a:cxnLst/>
            <a:rect l="l" t="t" r="r" b="b"/>
            <a:pathLst>
              <a:path w="12660761" h="7294483">
                <a:moveTo>
                  <a:pt x="0" y="0"/>
                </a:moveTo>
                <a:lnTo>
                  <a:pt x="12660761" y="0"/>
                </a:lnTo>
                <a:lnTo>
                  <a:pt x="12660761" y="7294483"/>
                </a:lnTo>
                <a:lnTo>
                  <a:pt x="0" y="7294483"/>
                </a:lnTo>
                <a:lnTo>
                  <a:pt x="0" y="0"/>
                </a:lnTo>
                <a:close/>
              </a:path>
            </a:pathLst>
          </a:custGeom>
          <a:blipFill>
            <a:blip r:embed="rId3"/>
            <a:stretch>
              <a:fillRect t="-135" r="-11635" b="-135"/>
            </a:stretch>
          </a:blipFill>
        </p:spPr>
        <p:txBody>
          <a:bodyPr/>
          <a:lstStyle/>
          <a:p>
            <a:endParaRPr lang="en-US"/>
          </a:p>
        </p:txBody>
      </p:sp>
      <p:sp>
        <p:nvSpPr>
          <p:cNvPr id="4" name="TextBox 4"/>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5" name="TextBox 5"/>
          <p:cNvSpPr txBox="1"/>
          <p:nvPr/>
        </p:nvSpPr>
        <p:spPr>
          <a:xfrm>
            <a:off x="3988823" y="933450"/>
            <a:ext cx="10310354"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2. Phân tích khám phá</a:t>
            </a:r>
          </a:p>
        </p:txBody>
      </p:sp>
      <p:sp>
        <p:nvSpPr>
          <p:cNvPr id="6" name="TextBox 6"/>
          <p:cNvSpPr txBox="1"/>
          <p:nvPr/>
        </p:nvSpPr>
        <p:spPr>
          <a:xfrm>
            <a:off x="328793" y="1887617"/>
            <a:ext cx="5678407" cy="6939281"/>
          </a:xfrm>
          <a:prstGeom prst="rect">
            <a:avLst/>
          </a:prstGeom>
        </p:spPr>
        <p:txBody>
          <a:bodyPr lIns="0" tIns="0" rIns="0" bIns="0" rtlCol="0" anchor="t">
            <a:spAutoFit/>
          </a:bodyPr>
          <a:lstStyle/>
          <a:p>
            <a:pPr algn="l">
              <a:lnSpc>
                <a:spcPts val="3919"/>
              </a:lnSpc>
            </a:pPr>
            <a:r>
              <a:rPr lang="en-US" sz="2799" b="1">
                <a:solidFill>
                  <a:srgbClr val="000000"/>
                </a:solidFill>
                <a:latin typeface="Arial Bold"/>
                <a:ea typeface="Arial Bold"/>
                <a:cs typeface="Arial Bold"/>
                <a:sym typeface="Arial Bold"/>
              </a:rPr>
              <a:t>- Có nhiều cột tương quan dương rõ rệt như</a:t>
            </a:r>
            <a:r>
              <a:rPr lang="en-US" sz="2799">
                <a:solidFill>
                  <a:srgbClr val="000000"/>
                </a:solidFill>
                <a:latin typeface="Arial"/>
                <a:ea typeface="Arial"/>
                <a:cs typeface="Arial"/>
                <a:sym typeface="Arial"/>
              </a:rPr>
              <a:t>:</a:t>
            </a:r>
          </a:p>
          <a:p>
            <a:pPr marL="604510" lvl="1" indent="-302255" algn="l">
              <a:lnSpc>
                <a:spcPts val="3919"/>
              </a:lnSpc>
              <a:buFont typeface="Arial"/>
              <a:buChar char="•"/>
            </a:pPr>
            <a:r>
              <a:rPr lang="en-US" sz="2799">
                <a:solidFill>
                  <a:srgbClr val="000000"/>
                </a:solidFill>
                <a:latin typeface="Arial"/>
                <a:ea typeface="Arial"/>
                <a:cs typeface="Arial"/>
                <a:sym typeface="Arial"/>
              </a:rPr>
              <a:t>fixed_acidity - citric_acid (0.67)</a:t>
            </a:r>
          </a:p>
          <a:p>
            <a:pPr marL="604510" lvl="1" indent="-302255" algn="l">
              <a:lnSpc>
                <a:spcPts val="3919"/>
              </a:lnSpc>
              <a:buFont typeface="Arial"/>
              <a:buChar char="•"/>
            </a:pPr>
            <a:r>
              <a:rPr lang="en-US" sz="2799">
                <a:solidFill>
                  <a:srgbClr val="000000"/>
                </a:solidFill>
                <a:latin typeface="Arial"/>
                <a:ea typeface="Arial"/>
                <a:cs typeface="Arial"/>
                <a:sym typeface="Arial"/>
              </a:rPr>
              <a:t>fixed_acidity - density (0.67)</a:t>
            </a:r>
          </a:p>
          <a:p>
            <a:pPr marL="604510" lvl="1" indent="-302255" algn="l">
              <a:lnSpc>
                <a:spcPts val="3919"/>
              </a:lnSpc>
              <a:buFont typeface="Arial"/>
              <a:buChar char="•"/>
            </a:pPr>
            <a:r>
              <a:rPr lang="en-US" sz="2799">
                <a:solidFill>
                  <a:srgbClr val="000000"/>
                </a:solidFill>
                <a:latin typeface="Arial"/>
                <a:ea typeface="Arial"/>
                <a:cs typeface="Arial"/>
                <a:sym typeface="Arial"/>
              </a:rPr>
              <a:t>residual_sugar - density (0.36)</a:t>
            </a:r>
          </a:p>
          <a:p>
            <a:pPr marL="604510" lvl="1" indent="-302255" algn="l">
              <a:lnSpc>
                <a:spcPts val="3919"/>
              </a:lnSpc>
              <a:buFont typeface="Arial"/>
              <a:buChar char="•"/>
            </a:pPr>
            <a:r>
              <a:rPr lang="en-US" sz="2799">
                <a:solidFill>
                  <a:srgbClr val="000000"/>
                </a:solidFill>
                <a:latin typeface="Arial"/>
                <a:ea typeface="Arial"/>
                <a:cs typeface="Arial"/>
                <a:sym typeface="Arial"/>
              </a:rPr>
              <a:t>totalSO2 - freeSO2 (0.67)</a:t>
            </a:r>
          </a:p>
          <a:p>
            <a:pPr marL="604510" lvl="1" indent="-302255" algn="l">
              <a:lnSpc>
                <a:spcPts val="3919"/>
              </a:lnSpc>
              <a:buFont typeface="Arial"/>
              <a:buChar char="•"/>
            </a:pPr>
            <a:r>
              <a:rPr lang="en-US" sz="2799">
                <a:solidFill>
                  <a:srgbClr val="000000"/>
                </a:solidFill>
                <a:latin typeface="Arial"/>
                <a:ea typeface="Arial"/>
                <a:cs typeface="Arial"/>
                <a:sym typeface="Arial"/>
              </a:rPr>
              <a:t>alocohol - quality (0.48)</a:t>
            </a:r>
          </a:p>
          <a:p>
            <a:pPr algn="l">
              <a:lnSpc>
                <a:spcPts val="3919"/>
              </a:lnSpc>
            </a:pPr>
            <a:r>
              <a:rPr lang="en-US" sz="2799" b="1">
                <a:solidFill>
                  <a:srgbClr val="000000"/>
                </a:solidFill>
                <a:latin typeface="Arial Bold"/>
                <a:ea typeface="Arial Bold"/>
                <a:cs typeface="Arial Bold"/>
                <a:sym typeface="Arial Bold"/>
              </a:rPr>
              <a:t>- Bên cạnh đó cũng có các cột tương quan âm:</a:t>
            </a:r>
          </a:p>
          <a:p>
            <a:pPr marL="604510" lvl="1" indent="-302255" algn="l">
              <a:lnSpc>
                <a:spcPts val="3919"/>
              </a:lnSpc>
              <a:buFont typeface="Arial"/>
              <a:buChar char="•"/>
            </a:pPr>
            <a:r>
              <a:rPr lang="en-US" sz="2799">
                <a:solidFill>
                  <a:srgbClr val="000000"/>
                </a:solidFill>
                <a:latin typeface="Arial"/>
                <a:ea typeface="Arial"/>
                <a:cs typeface="Arial"/>
                <a:sym typeface="Arial"/>
              </a:rPr>
              <a:t>fixed_acidity - pH (-0.68)</a:t>
            </a:r>
          </a:p>
          <a:p>
            <a:pPr marL="604510" lvl="1" indent="-302255" algn="l">
              <a:lnSpc>
                <a:spcPts val="3919"/>
              </a:lnSpc>
              <a:buFont typeface="Arial"/>
              <a:buChar char="•"/>
            </a:pPr>
            <a:r>
              <a:rPr lang="en-US" sz="2799">
                <a:solidFill>
                  <a:srgbClr val="000000"/>
                </a:solidFill>
                <a:latin typeface="Arial"/>
                <a:ea typeface="Arial"/>
                <a:cs typeface="Arial"/>
                <a:sym typeface="Arial"/>
              </a:rPr>
              <a:t>ctric_acid - volatile_acidity (-0.55)</a:t>
            </a:r>
          </a:p>
          <a:p>
            <a:pPr marL="604510" lvl="1" indent="-302255" algn="l">
              <a:lnSpc>
                <a:spcPts val="3919"/>
              </a:lnSpc>
              <a:buFont typeface="Arial"/>
              <a:buChar char="•"/>
            </a:pPr>
            <a:r>
              <a:rPr lang="en-US" sz="2799">
                <a:solidFill>
                  <a:srgbClr val="000000"/>
                </a:solidFill>
                <a:latin typeface="Arial"/>
                <a:ea typeface="Arial"/>
                <a:cs typeface="Arial"/>
                <a:sym typeface="Arial"/>
              </a:rPr>
              <a:t>ctric_acid - pH (-0.54)</a:t>
            </a:r>
          </a:p>
          <a:p>
            <a:pPr marL="604510" lvl="1" indent="-302255" algn="l">
              <a:lnSpc>
                <a:spcPts val="3919"/>
              </a:lnSpc>
              <a:buFont typeface="Arial"/>
              <a:buChar char="•"/>
            </a:pPr>
            <a:r>
              <a:rPr lang="en-US" sz="2799">
                <a:solidFill>
                  <a:srgbClr val="000000"/>
                </a:solidFill>
                <a:latin typeface="Arial"/>
                <a:ea typeface="Arial"/>
                <a:cs typeface="Arial"/>
                <a:sym typeface="Arial"/>
              </a:rPr>
              <a:t>density - alcohol (-0.5)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941052" y="2413005"/>
            <a:ext cx="16405896" cy="5460990"/>
          </a:xfrm>
          <a:custGeom>
            <a:avLst/>
            <a:gdLst/>
            <a:ahLst/>
            <a:cxnLst/>
            <a:rect l="l" t="t" r="r" b="b"/>
            <a:pathLst>
              <a:path w="16405896" h="5460990">
                <a:moveTo>
                  <a:pt x="0" y="0"/>
                </a:moveTo>
                <a:lnTo>
                  <a:pt x="16405896" y="0"/>
                </a:lnTo>
                <a:lnTo>
                  <a:pt x="16405896" y="5460990"/>
                </a:lnTo>
                <a:lnTo>
                  <a:pt x="0" y="5460990"/>
                </a:lnTo>
                <a:lnTo>
                  <a:pt x="0" y="0"/>
                </a:lnTo>
                <a:close/>
              </a:path>
            </a:pathLst>
          </a:custGeom>
          <a:blipFill>
            <a:blip r:embed="rId3"/>
            <a:stretch>
              <a:fillRect t="-883" b="-883"/>
            </a:stretch>
          </a:blipFill>
        </p:spPr>
        <p:txBody>
          <a:bodyPr/>
          <a:lstStyle/>
          <a:p>
            <a:endParaRPr lang="en-US"/>
          </a:p>
        </p:txBody>
      </p:sp>
      <p:sp>
        <p:nvSpPr>
          <p:cNvPr id="4" name="TextBox 4"/>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5" name="TextBox 5"/>
          <p:cNvSpPr txBox="1"/>
          <p:nvPr/>
        </p:nvSpPr>
        <p:spPr>
          <a:xfrm>
            <a:off x="3988823" y="933450"/>
            <a:ext cx="10310354"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2. Phân tích khám phá</a:t>
            </a:r>
          </a:p>
        </p:txBody>
      </p:sp>
      <p:sp>
        <p:nvSpPr>
          <p:cNvPr id="6" name="TextBox 6"/>
          <p:cNvSpPr txBox="1"/>
          <p:nvPr/>
        </p:nvSpPr>
        <p:spPr>
          <a:xfrm>
            <a:off x="328793" y="8426445"/>
            <a:ext cx="17747528" cy="500381"/>
          </a:xfrm>
          <a:prstGeom prst="rect">
            <a:avLst/>
          </a:prstGeom>
        </p:spPr>
        <p:txBody>
          <a:bodyPr lIns="0" tIns="0" rIns="0" bIns="0" rtlCol="0" anchor="t">
            <a:spAutoFit/>
          </a:bodyPr>
          <a:lstStyle/>
          <a:p>
            <a:pPr marL="604510" lvl="1" indent="-302255" algn="l">
              <a:lnSpc>
                <a:spcPts val="3919"/>
              </a:lnSpc>
              <a:buFont typeface="Arial"/>
              <a:buChar char="•"/>
            </a:pPr>
            <a:r>
              <a:rPr lang="en-US" sz="2799" b="1">
                <a:solidFill>
                  <a:srgbClr val="000000"/>
                </a:solidFill>
                <a:latin typeface="Arial Bold"/>
                <a:ea typeface="Arial Bold"/>
                <a:cs typeface="Arial Bold"/>
                <a:sym typeface="Arial Bold"/>
              </a:rPr>
              <a:t>Ngoại trử citric_acid ra các yếu tố khác đều có nhiều giá trị outlier, khiến chúng bị lệch phải và trái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1981777" y="1980938"/>
            <a:ext cx="14324446" cy="4046656"/>
          </a:xfrm>
          <a:custGeom>
            <a:avLst/>
            <a:gdLst/>
            <a:ahLst/>
            <a:cxnLst/>
            <a:rect l="l" t="t" r="r" b="b"/>
            <a:pathLst>
              <a:path w="14324446" h="4046656">
                <a:moveTo>
                  <a:pt x="0" y="0"/>
                </a:moveTo>
                <a:lnTo>
                  <a:pt x="14324446" y="0"/>
                </a:lnTo>
                <a:lnTo>
                  <a:pt x="14324446" y="4046656"/>
                </a:lnTo>
                <a:lnTo>
                  <a:pt x="0" y="4046656"/>
                </a:lnTo>
                <a:lnTo>
                  <a:pt x="0" y="0"/>
                </a:lnTo>
                <a:close/>
              </a:path>
            </a:pathLst>
          </a:custGeom>
          <a:blipFill>
            <a:blip r:embed="rId3"/>
            <a:stretch>
              <a:fillRect/>
            </a:stretch>
          </a:blipFill>
        </p:spPr>
        <p:txBody>
          <a:bodyPr/>
          <a:lstStyle/>
          <a:p>
            <a:endParaRPr lang="en-US"/>
          </a:p>
        </p:txBody>
      </p:sp>
      <p:sp>
        <p:nvSpPr>
          <p:cNvPr id="4" name="Freeform 4"/>
          <p:cNvSpPr/>
          <p:nvPr/>
        </p:nvSpPr>
        <p:spPr>
          <a:xfrm>
            <a:off x="2100231" y="6027594"/>
            <a:ext cx="14324446" cy="4028750"/>
          </a:xfrm>
          <a:custGeom>
            <a:avLst/>
            <a:gdLst/>
            <a:ahLst/>
            <a:cxnLst/>
            <a:rect l="l" t="t" r="r" b="b"/>
            <a:pathLst>
              <a:path w="14324446" h="4028750">
                <a:moveTo>
                  <a:pt x="0" y="0"/>
                </a:moveTo>
                <a:lnTo>
                  <a:pt x="14324446" y="0"/>
                </a:lnTo>
                <a:lnTo>
                  <a:pt x="14324446" y="4028751"/>
                </a:lnTo>
                <a:lnTo>
                  <a:pt x="0" y="4028751"/>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6" name="TextBox 6"/>
          <p:cNvSpPr txBox="1"/>
          <p:nvPr/>
        </p:nvSpPr>
        <p:spPr>
          <a:xfrm>
            <a:off x="3988823" y="933450"/>
            <a:ext cx="10310354"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2. Phân tích khám phá</a:t>
            </a:r>
          </a:p>
        </p:txBody>
      </p:sp>
      <p:sp>
        <p:nvSpPr>
          <p:cNvPr id="7" name="AutoShape 7"/>
          <p:cNvSpPr/>
          <p:nvPr/>
        </p:nvSpPr>
        <p:spPr>
          <a:xfrm flipV="1">
            <a:off x="3371567" y="3293029"/>
            <a:ext cx="0" cy="2378601"/>
          </a:xfrm>
          <a:prstGeom prst="line">
            <a:avLst/>
          </a:prstGeom>
          <a:ln w="19050" cap="flat">
            <a:solidFill>
              <a:srgbClr val="FF3131"/>
            </a:solidFill>
            <a:prstDash val="solid"/>
            <a:headEnd type="none" w="sm" len="sm"/>
            <a:tailEnd type="none" w="sm" len="sm"/>
          </a:ln>
        </p:spPr>
        <p:txBody>
          <a:bodyPr/>
          <a:lstStyle/>
          <a:p>
            <a:endParaRPr lang="en-US"/>
          </a:p>
        </p:txBody>
      </p:sp>
      <p:sp>
        <p:nvSpPr>
          <p:cNvPr id="8" name="AutoShape 8"/>
          <p:cNvSpPr/>
          <p:nvPr/>
        </p:nvSpPr>
        <p:spPr>
          <a:xfrm flipH="1" flipV="1">
            <a:off x="3753505" y="3196121"/>
            <a:ext cx="0" cy="2457196"/>
          </a:xfrm>
          <a:prstGeom prst="line">
            <a:avLst/>
          </a:prstGeom>
          <a:ln w="19050" cap="flat">
            <a:solidFill>
              <a:srgbClr val="FF3131"/>
            </a:solidFill>
            <a:prstDash val="solid"/>
            <a:headEnd type="none" w="sm" len="sm"/>
            <a:tailEnd type="none" w="sm" len="sm"/>
          </a:ln>
        </p:spPr>
        <p:txBody>
          <a:bodyPr/>
          <a:lstStyle/>
          <a:p>
            <a:endParaRPr lang="en-US"/>
          </a:p>
        </p:txBody>
      </p:sp>
      <p:sp>
        <p:nvSpPr>
          <p:cNvPr id="9" name="AutoShape 9"/>
          <p:cNvSpPr/>
          <p:nvPr/>
        </p:nvSpPr>
        <p:spPr>
          <a:xfrm flipV="1">
            <a:off x="8857971" y="3026670"/>
            <a:ext cx="0" cy="2644960"/>
          </a:xfrm>
          <a:prstGeom prst="line">
            <a:avLst/>
          </a:prstGeom>
          <a:ln w="19050" cap="flat">
            <a:solidFill>
              <a:srgbClr val="FF3131"/>
            </a:solidFill>
            <a:prstDash val="solid"/>
            <a:headEnd type="none" w="sm" len="sm"/>
            <a:tailEnd type="none" w="sm" len="sm"/>
          </a:ln>
        </p:spPr>
        <p:txBody>
          <a:bodyPr/>
          <a:lstStyle/>
          <a:p>
            <a:endParaRPr lang="en-US"/>
          </a:p>
        </p:txBody>
      </p:sp>
      <p:sp>
        <p:nvSpPr>
          <p:cNvPr id="10" name="AutoShape 10"/>
          <p:cNvSpPr/>
          <p:nvPr/>
        </p:nvSpPr>
        <p:spPr>
          <a:xfrm flipV="1">
            <a:off x="8011669" y="3471952"/>
            <a:ext cx="0" cy="2199678"/>
          </a:xfrm>
          <a:prstGeom prst="line">
            <a:avLst/>
          </a:prstGeom>
          <a:ln w="19050" cap="flat">
            <a:solidFill>
              <a:srgbClr val="FF3131"/>
            </a:solidFill>
            <a:prstDash val="solid"/>
            <a:headEnd type="none" w="sm" len="sm"/>
            <a:tailEnd type="none" w="sm" len="sm"/>
          </a:ln>
        </p:spPr>
        <p:txBody>
          <a:bodyPr/>
          <a:lstStyle/>
          <a:p>
            <a:endParaRPr lang="en-US"/>
          </a:p>
        </p:txBody>
      </p:sp>
      <p:sp>
        <p:nvSpPr>
          <p:cNvPr id="11" name="AutoShape 11"/>
          <p:cNvSpPr/>
          <p:nvPr/>
        </p:nvSpPr>
        <p:spPr>
          <a:xfrm flipH="1" flipV="1">
            <a:off x="12400503" y="3835604"/>
            <a:ext cx="0" cy="1817712"/>
          </a:xfrm>
          <a:prstGeom prst="line">
            <a:avLst/>
          </a:prstGeom>
          <a:ln w="19050" cap="flat">
            <a:solidFill>
              <a:srgbClr val="FF3131"/>
            </a:solidFill>
            <a:prstDash val="solid"/>
            <a:headEnd type="none" w="sm" len="sm"/>
            <a:tailEnd type="none" w="sm" len="sm"/>
          </a:ln>
        </p:spPr>
        <p:txBody>
          <a:bodyPr/>
          <a:lstStyle/>
          <a:p>
            <a:endParaRPr lang="en-US"/>
          </a:p>
        </p:txBody>
      </p:sp>
      <p:sp>
        <p:nvSpPr>
          <p:cNvPr id="12" name="AutoShape 12"/>
          <p:cNvSpPr/>
          <p:nvPr/>
        </p:nvSpPr>
        <p:spPr>
          <a:xfrm flipH="1" flipV="1">
            <a:off x="12736006" y="3901876"/>
            <a:ext cx="9525" cy="1751441"/>
          </a:xfrm>
          <a:prstGeom prst="line">
            <a:avLst/>
          </a:prstGeom>
          <a:ln w="19050" cap="flat">
            <a:solidFill>
              <a:srgbClr val="FF3131"/>
            </a:solidFill>
            <a:prstDash val="solid"/>
            <a:headEnd type="none" w="sm" len="sm"/>
            <a:tailEnd type="none" w="sm" len="sm"/>
          </a:ln>
        </p:spPr>
        <p:txBody>
          <a:bodyPr/>
          <a:lstStyle/>
          <a:p>
            <a:endParaRPr lang="en-US"/>
          </a:p>
        </p:txBody>
      </p:sp>
      <p:sp>
        <p:nvSpPr>
          <p:cNvPr id="13" name="AutoShape 13"/>
          <p:cNvSpPr/>
          <p:nvPr/>
        </p:nvSpPr>
        <p:spPr>
          <a:xfrm flipV="1">
            <a:off x="12493573" y="9071464"/>
            <a:ext cx="0" cy="618263"/>
          </a:xfrm>
          <a:prstGeom prst="line">
            <a:avLst/>
          </a:prstGeom>
          <a:ln w="19050" cap="flat">
            <a:solidFill>
              <a:srgbClr val="FF3131"/>
            </a:solidFill>
            <a:prstDash val="solid"/>
            <a:headEnd type="none" w="sm" len="sm"/>
            <a:tailEnd type="none" w="sm" len="sm"/>
          </a:ln>
        </p:spPr>
        <p:txBody>
          <a:bodyPr/>
          <a:lstStyle/>
          <a:p>
            <a:endParaRPr lang="en-US"/>
          </a:p>
        </p:txBody>
      </p:sp>
      <p:sp>
        <p:nvSpPr>
          <p:cNvPr id="14" name="AutoShape 14"/>
          <p:cNvSpPr/>
          <p:nvPr/>
        </p:nvSpPr>
        <p:spPr>
          <a:xfrm flipH="1" flipV="1">
            <a:off x="13211190" y="7423706"/>
            <a:ext cx="0" cy="2266021"/>
          </a:xfrm>
          <a:prstGeom prst="line">
            <a:avLst/>
          </a:prstGeom>
          <a:ln w="19050" cap="flat">
            <a:solidFill>
              <a:srgbClr val="FF3131"/>
            </a:solidFill>
            <a:prstDash val="solid"/>
            <a:headEnd type="none" w="sm" len="sm"/>
            <a:tailEnd type="none" w="sm" len="sm"/>
          </a:ln>
        </p:spPr>
        <p:txBody>
          <a:bodyPr/>
          <a:lstStyle/>
          <a:p>
            <a:endParaRPr lang="en-US"/>
          </a:p>
        </p:txBody>
      </p:sp>
      <p:sp>
        <p:nvSpPr>
          <p:cNvPr id="15" name="AutoShape 15"/>
          <p:cNvSpPr/>
          <p:nvPr/>
        </p:nvSpPr>
        <p:spPr>
          <a:xfrm flipV="1">
            <a:off x="8119415" y="7579899"/>
            <a:ext cx="0" cy="2109829"/>
          </a:xfrm>
          <a:prstGeom prst="line">
            <a:avLst/>
          </a:prstGeom>
          <a:ln w="19050" cap="flat">
            <a:solidFill>
              <a:srgbClr val="FF3131"/>
            </a:solidFill>
            <a:prstDash val="solid"/>
            <a:headEnd type="none" w="sm" len="sm"/>
            <a:tailEnd type="none" w="sm" len="sm"/>
          </a:ln>
        </p:spPr>
        <p:txBody>
          <a:bodyPr/>
          <a:lstStyle/>
          <a:p>
            <a:endParaRPr lang="en-US"/>
          </a:p>
        </p:txBody>
      </p:sp>
      <p:sp>
        <p:nvSpPr>
          <p:cNvPr id="16" name="AutoShape 16"/>
          <p:cNvSpPr/>
          <p:nvPr/>
        </p:nvSpPr>
        <p:spPr>
          <a:xfrm flipH="1" flipV="1">
            <a:off x="7878700" y="8680533"/>
            <a:ext cx="0" cy="1009194"/>
          </a:xfrm>
          <a:prstGeom prst="line">
            <a:avLst/>
          </a:prstGeom>
          <a:ln w="19050" cap="flat">
            <a:solidFill>
              <a:srgbClr val="FF3131"/>
            </a:solidFill>
            <a:prstDash val="solid"/>
            <a:headEnd type="none" w="sm" len="sm"/>
            <a:tailEnd type="none" w="sm" len="sm"/>
          </a:ln>
        </p:spPr>
        <p:txBody>
          <a:bodyPr/>
          <a:lstStyle/>
          <a:p>
            <a:endParaRPr lang="en-US"/>
          </a:p>
        </p:txBody>
      </p:sp>
      <p:sp>
        <p:nvSpPr>
          <p:cNvPr id="17" name="AutoShape 17"/>
          <p:cNvSpPr/>
          <p:nvPr/>
        </p:nvSpPr>
        <p:spPr>
          <a:xfrm flipV="1">
            <a:off x="3323084" y="8410569"/>
            <a:ext cx="0" cy="1279159"/>
          </a:xfrm>
          <a:prstGeom prst="line">
            <a:avLst/>
          </a:prstGeom>
          <a:ln w="19050" cap="flat">
            <a:solidFill>
              <a:srgbClr val="FF3131"/>
            </a:solidFill>
            <a:prstDash val="solid"/>
            <a:headEnd type="none" w="sm" len="sm"/>
            <a:tailEnd type="none" w="sm" len="sm"/>
          </a:ln>
        </p:spPr>
        <p:txBody>
          <a:bodyPr/>
          <a:lstStyle/>
          <a:p>
            <a:endParaRPr lang="en-US"/>
          </a:p>
        </p:txBody>
      </p:sp>
      <p:sp>
        <p:nvSpPr>
          <p:cNvPr id="18" name="AutoShape 18"/>
          <p:cNvSpPr/>
          <p:nvPr/>
        </p:nvSpPr>
        <p:spPr>
          <a:xfrm flipH="1" flipV="1">
            <a:off x="2897754" y="9203135"/>
            <a:ext cx="0" cy="486592"/>
          </a:xfrm>
          <a:prstGeom prst="line">
            <a:avLst/>
          </a:prstGeom>
          <a:ln w="19050" cap="flat">
            <a:solidFill>
              <a:srgbClr val="FF3131"/>
            </a:solidFill>
            <a:prstDash val="solid"/>
            <a:headEnd type="none" w="sm" len="sm"/>
            <a:tailEnd type="none" w="sm" len="sm"/>
          </a:ln>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793" y="177953"/>
            <a:ext cx="1399814" cy="1391861"/>
          </a:xfrm>
          <a:custGeom>
            <a:avLst/>
            <a:gdLst/>
            <a:ahLst/>
            <a:cxnLst/>
            <a:rect l="l" t="t" r="r" b="b"/>
            <a:pathLst>
              <a:path w="1399814" h="1391861">
                <a:moveTo>
                  <a:pt x="0" y="0"/>
                </a:moveTo>
                <a:lnTo>
                  <a:pt x="1399814" y="0"/>
                </a:lnTo>
                <a:lnTo>
                  <a:pt x="1399814" y="1391861"/>
                </a:lnTo>
                <a:lnTo>
                  <a:pt x="0" y="1391861"/>
                </a:lnTo>
                <a:lnTo>
                  <a:pt x="0" y="0"/>
                </a:lnTo>
                <a:close/>
              </a:path>
            </a:pathLst>
          </a:custGeom>
          <a:blipFill>
            <a:blip r:embed="rId2"/>
            <a:stretch>
              <a:fillRect/>
            </a:stretch>
          </a:blipFill>
        </p:spPr>
        <p:txBody>
          <a:bodyPr/>
          <a:lstStyle/>
          <a:p>
            <a:endParaRPr lang="en-US"/>
          </a:p>
        </p:txBody>
      </p:sp>
      <p:sp>
        <p:nvSpPr>
          <p:cNvPr id="3" name="Freeform 3"/>
          <p:cNvSpPr/>
          <p:nvPr/>
        </p:nvSpPr>
        <p:spPr>
          <a:xfrm>
            <a:off x="1981777" y="1980938"/>
            <a:ext cx="14324446" cy="4046656"/>
          </a:xfrm>
          <a:custGeom>
            <a:avLst/>
            <a:gdLst/>
            <a:ahLst/>
            <a:cxnLst/>
            <a:rect l="l" t="t" r="r" b="b"/>
            <a:pathLst>
              <a:path w="14324446" h="4046656">
                <a:moveTo>
                  <a:pt x="0" y="0"/>
                </a:moveTo>
                <a:lnTo>
                  <a:pt x="14324446" y="0"/>
                </a:lnTo>
                <a:lnTo>
                  <a:pt x="14324446" y="4046656"/>
                </a:lnTo>
                <a:lnTo>
                  <a:pt x="0" y="4046656"/>
                </a:lnTo>
                <a:lnTo>
                  <a:pt x="0" y="0"/>
                </a:lnTo>
                <a:close/>
              </a:path>
            </a:pathLst>
          </a:custGeom>
          <a:blipFill>
            <a:blip r:embed="rId3"/>
            <a:stretch>
              <a:fillRect/>
            </a:stretch>
          </a:blipFill>
        </p:spPr>
        <p:txBody>
          <a:bodyPr/>
          <a:lstStyle/>
          <a:p>
            <a:endParaRPr lang="en-US"/>
          </a:p>
        </p:txBody>
      </p:sp>
      <p:sp>
        <p:nvSpPr>
          <p:cNvPr id="4" name="Freeform 4"/>
          <p:cNvSpPr/>
          <p:nvPr/>
        </p:nvSpPr>
        <p:spPr>
          <a:xfrm>
            <a:off x="1981777" y="6027594"/>
            <a:ext cx="14324446" cy="4046656"/>
          </a:xfrm>
          <a:custGeom>
            <a:avLst/>
            <a:gdLst/>
            <a:ahLst/>
            <a:cxnLst/>
            <a:rect l="l" t="t" r="r" b="b"/>
            <a:pathLst>
              <a:path w="14324446" h="4046656">
                <a:moveTo>
                  <a:pt x="0" y="0"/>
                </a:moveTo>
                <a:lnTo>
                  <a:pt x="14324446" y="0"/>
                </a:lnTo>
                <a:lnTo>
                  <a:pt x="14324446" y="4046656"/>
                </a:lnTo>
                <a:lnTo>
                  <a:pt x="0" y="4046656"/>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5551994" y="-28575"/>
            <a:ext cx="7184012" cy="682626"/>
          </a:xfrm>
          <a:prstGeom prst="rect">
            <a:avLst/>
          </a:prstGeom>
        </p:spPr>
        <p:txBody>
          <a:bodyPr lIns="0" tIns="0" rIns="0" bIns="0" rtlCol="0" anchor="t">
            <a:spAutoFit/>
          </a:bodyPr>
          <a:lstStyle/>
          <a:p>
            <a:pPr algn="ctr">
              <a:lnSpc>
                <a:spcPts val="2799"/>
              </a:lnSpc>
              <a:spcBef>
                <a:spcPct val="0"/>
              </a:spcBef>
            </a:pPr>
            <a:endParaRPr/>
          </a:p>
          <a:p>
            <a:pPr algn="ctr">
              <a:lnSpc>
                <a:spcPts val="2799"/>
              </a:lnSpc>
              <a:spcBef>
                <a:spcPct val="0"/>
              </a:spcBef>
            </a:pPr>
            <a:r>
              <a:rPr lang="en-US" sz="1999">
                <a:solidFill>
                  <a:srgbClr val="000000"/>
                </a:solidFill>
                <a:latin typeface="Paytone One"/>
                <a:ea typeface="Paytone One"/>
                <a:cs typeface="Paytone One"/>
                <a:sym typeface="Paytone One"/>
              </a:rPr>
              <a:t>TRƯỜNG ĐẠI HỌC SÀI GÒN KHOA CÔNG NGHỆ THÔNG TIN</a:t>
            </a:r>
          </a:p>
        </p:txBody>
      </p:sp>
      <p:sp>
        <p:nvSpPr>
          <p:cNvPr id="6" name="TextBox 6"/>
          <p:cNvSpPr txBox="1"/>
          <p:nvPr/>
        </p:nvSpPr>
        <p:spPr>
          <a:xfrm>
            <a:off x="3988823" y="933450"/>
            <a:ext cx="10310354" cy="854075"/>
          </a:xfrm>
          <a:prstGeom prst="rect">
            <a:avLst/>
          </a:prstGeom>
        </p:spPr>
        <p:txBody>
          <a:bodyPr lIns="0" tIns="0" rIns="0" bIns="0" rtlCol="0" anchor="t">
            <a:spAutoFit/>
          </a:bodyPr>
          <a:lstStyle/>
          <a:p>
            <a:pPr algn="ctr">
              <a:lnSpc>
                <a:spcPts val="7000"/>
              </a:lnSpc>
              <a:spcBef>
                <a:spcPct val="0"/>
              </a:spcBef>
            </a:pPr>
            <a:r>
              <a:rPr lang="en-US" sz="5000">
                <a:solidFill>
                  <a:srgbClr val="000000"/>
                </a:solidFill>
                <a:latin typeface="Paytone One"/>
                <a:ea typeface="Paytone One"/>
                <a:cs typeface="Paytone One"/>
                <a:sym typeface="Paytone One"/>
              </a:rPr>
              <a:t>2. Phân tích khám phá</a:t>
            </a:r>
          </a:p>
        </p:txBody>
      </p:sp>
      <p:sp>
        <p:nvSpPr>
          <p:cNvPr id="7" name="AutoShape 7"/>
          <p:cNvSpPr/>
          <p:nvPr/>
        </p:nvSpPr>
        <p:spPr>
          <a:xfrm flipV="1">
            <a:off x="3062789" y="3176496"/>
            <a:ext cx="0" cy="2471492"/>
          </a:xfrm>
          <a:prstGeom prst="line">
            <a:avLst/>
          </a:prstGeom>
          <a:ln w="19050" cap="flat">
            <a:solidFill>
              <a:srgbClr val="FF3131"/>
            </a:solidFill>
            <a:prstDash val="solid"/>
            <a:headEnd type="none" w="sm" len="sm"/>
            <a:tailEnd type="none" w="sm" len="sm"/>
          </a:ln>
        </p:spPr>
        <p:txBody>
          <a:bodyPr/>
          <a:lstStyle/>
          <a:p>
            <a:endParaRPr lang="en-US"/>
          </a:p>
        </p:txBody>
      </p:sp>
      <p:sp>
        <p:nvSpPr>
          <p:cNvPr id="8" name="AutoShape 8"/>
          <p:cNvSpPr/>
          <p:nvPr/>
        </p:nvSpPr>
        <p:spPr>
          <a:xfrm flipV="1">
            <a:off x="2654196" y="4212775"/>
            <a:ext cx="0" cy="1435212"/>
          </a:xfrm>
          <a:prstGeom prst="line">
            <a:avLst/>
          </a:prstGeom>
          <a:ln w="19050" cap="flat">
            <a:solidFill>
              <a:srgbClr val="FF3131"/>
            </a:solidFill>
            <a:prstDash val="solid"/>
            <a:headEnd type="none" w="sm" len="sm"/>
            <a:tailEnd type="none" w="sm" len="sm"/>
          </a:ln>
        </p:spPr>
        <p:txBody>
          <a:bodyPr/>
          <a:lstStyle/>
          <a:p>
            <a:endParaRPr lang="en-US"/>
          </a:p>
        </p:txBody>
      </p:sp>
      <p:sp>
        <p:nvSpPr>
          <p:cNvPr id="9" name="AutoShape 9"/>
          <p:cNvSpPr/>
          <p:nvPr/>
        </p:nvSpPr>
        <p:spPr>
          <a:xfrm flipV="1">
            <a:off x="8742657" y="4388530"/>
            <a:ext cx="0" cy="1259458"/>
          </a:xfrm>
          <a:prstGeom prst="line">
            <a:avLst/>
          </a:prstGeom>
          <a:ln w="19050" cap="flat">
            <a:solidFill>
              <a:srgbClr val="FF3131"/>
            </a:solidFill>
            <a:prstDash val="solid"/>
            <a:headEnd type="none" w="sm" len="sm"/>
            <a:tailEnd type="none" w="sm" len="sm"/>
          </a:ln>
        </p:spPr>
        <p:txBody>
          <a:bodyPr/>
          <a:lstStyle/>
          <a:p>
            <a:endParaRPr lang="en-US"/>
          </a:p>
        </p:txBody>
      </p:sp>
      <p:sp>
        <p:nvSpPr>
          <p:cNvPr id="10" name="AutoShape 10"/>
          <p:cNvSpPr/>
          <p:nvPr/>
        </p:nvSpPr>
        <p:spPr>
          <a:xfrm flipV="1">
            <a:off x="13621698" y="3718401"/>
            <a:ext cx="0" cy="1929587"/>
          </a:xfrm>
          <a:prstGeom prst="line">
            <a:avLst/>
          </a:prstGeom>
          <a:ln w="19050" cap="flat">
            <a:solidFill>
              <a:srgbClr val="FF3131"/>
            </a:solidFill>
            <a:prstDash val="solid"/>
            <a:headEnd type="none" w="sm" len="sm"/>
            <a:tailEnd type="none" w="sm" len="sm"/>
          </a:ln>
        </p:spPr>
        <p:txBody>
          <a:bodyPr/>
          <a:lstStyle/>
          <a:p>
            <a:endParaRPr lang="en-US"/>
          </a:p>
        </p:txBody>
      </p:sp>
      <p:sp>
        <p:nvSpPr>
          <p:cNvPr id="11" name="AutoShape 11"/>
          <p:cNvSpPr/>
          <p:nvPr/>
        </p:nvSpPr>
        <p:spPr>
          <a:xfrm flipV="1">
            <a:off x="9736547" y="3889869"/>
            <a:ext cx="0" cy="1758119"/>
          </a:xfrm>
          <a:prstGeom prst="line">
            <a:avLst/>
          </a:prstGeom>
          <a:ln w="19050" cap="flat">
            <a:solidFill>
              <a:srgbClr val="FF3131"/>
            </a:solidFill>
            <a:prstDash val="solid"/>
            <a:headEnd type="none" w="sm" len="sm"/>
            <a:tailEnd type="none" w="sm" len="sm"/>
          </a:ln>
        </p:spPr>
        <p:txBody>
          <a:bodyPr/>
          <a:lstStyle/>
          <a:p>
            <a:endParaRPr lang="en-US"/>
          </a:p>
        </p:txBody>
      </p:sp>
      <p:sp>
        <p:nvSpPr>
          <p:cNvPr id="12" name="AutoShape 12"/>
          <p:cNvSpPr/>
          <p:nvPr/>
        </p:nvSpPr>
        <p:spPr>
          <a:xfrm flipV="1">
            <a:off x="14374049" y="3445695"/>
            <a:ext cx="0" cy="2202292"/>
          </a:xfrm>
          <a:prstGeom prst="line">
            <a:avLst/>
          </a:prstGeom>
          <a:ln w="19050" cap="flat">
            <a:solidFill>
              <a:srgbClr val="FF3131"/>
            </a:solidFill>
            <a:prstDash val="solid"/>
            <a:headEnd type="none" w="sm" len="sm"/>
            <a:tailEnd type="none" w="sm" len="sm"/>
          </a:ln>
        </p:spPr>
        <p:txBody>
          <a:bodyPr/>
          <a:lstStyle/>
          <a:p>
            <a:endParaRPr lang="en-US"/>
          </a:p>
        </p:txBody>
      </p:sp>
      <p:sp>
        <p:nvSpPr>
          <p:cNvPr id="13" name="AutoShape 13"/>
          <p:cNvSpPr/>
          <p:nvPr/>
        </p:nvSpPr>
        <p:spPr>
          <a:xfrm flipV="1">
            <a:off x="3028472" y="7619204"/>
            <a:ext cx="0" cy="2084064"/>
          </a:xfrm>
          <a:prstGeom prst="line">
            <a:avLst/>
          </a:prstGeom>
          <a:ln w="19050" cap="flat">
            <a:solidFill>
              <a:srgbClr val="FF3131"/>
            </a:solidFill>
            <a:prstDash val="solid"/>
            <a:headEnd type="none" w="sm" len="sm"/>
            <a:tailEnd type="none" w="sm" len="sm"/>
          </a:ln>
        </p:spPr>
        <p:txBody>
          <a:bodyPr/>
          <a:lstStyle/>
          <a:p>
            <a:endParaRPr lang="en-US"/>
          </a:p>
        </p:txBody>
      </p:sp>
      <p:sp>
        <p:nvSpPr>
          <p:cNvPr id="14" name="AutoShape 14"/>
          <p:cNvSpPr/>
          <p:nvPr/>
        </p:nvSpPr>
        <p:spPr>
          <a:xfrm flipH="1" flipV="1">
            <a:off x="3576294" y="8200307"/>
            <a:ext cx="0" cy="1533185"/>
          </a:xfrm>
          <a:prstGeom prst="line">
            <a:avLst/>
          </a:prstGeom>
          <a:ln w="19050" cap="flat">
            <a:solidFill>
              <a:srgbClr val="FF3131"/>
            </a:solidFill>
            <a:prstDash val="solid"/>
            <a:headEnd type="none" w="sm" len="sm"/>
            <a:tailEnd type="none" w="sm" len="sm"/>
          </a:ln>
        </p:spPr>
        <p:txBody>
          <a:bodyPr/>
          <a:lstStyle/>
          <a:p>
            <a:endParaRPr lang="en-US"/>
          </a:p>
        </p:txBody>
      </p:sp>
      <p:sp>
        <p:nvSpPr>
          <p:cNvPr id="15" name="AutoShape 15"/>
          <p:cNvSpPr/>
          <p:nvPr/>
        </p:nvSpPr>
        <p:spPr>
          <a:xfrm flipH="1" flipV="1">
            <a:off x="7843302" y="8664009"/>
            <a:ext cx="0" cy="1039217"/>
          </a:xfrm>
          <a:prstGeom prst="line">
            <a:avLst/>
          </a:prstGeom>
          <a:ln w="19050" cap="flat">
            <a:solidFill>
              <a:srgbClr val="FF3131"/>
            </a:solidFill>
            <a:prstDash val="solid"/>
            <a:headEnd type="none" w="sm" len="sm"/>
            <a:tailEnd type="none" w="sm" len="sm"/>
          </a:ln>
        </p:spPr>
        <p:txBody>
          <a:bodyPr/>
          <a:lstStyle/>
          <a:p>
            <a:endParaRPr lang="en-US"/>
          </a:p>
        </p:txBody>
      </p:sp>
      <p:sp>
        <p:nvSpPr>
          <p:cNvPr id="16" name="AutoShape 16"/>
          <p:cNvSpPr/>
          <p:nvPr/>
        </p:nvSpPr>
        <p:spPr>
          <a:xfrm flipV="1">
            <a:off x="8425832" y="7789283"/>
            <a:ext cx="0" cy="1913944"/>
          </a:xfrm>
          <a:prstGeom prst="line">
            <a:avLst/>
          </a:prstGeom>
          <a:ln w="19050" cap="flat">
            <a:solidFill>
              <a:srgbClr val="FF3131"/>
            </a:solidFill>
            <a:prstDash val="solid"/>
            <a:headEnd type="none" w="sm" len="sm"/>
            <a:tailEnd type="none" w="sm" len="sm"/>
          </a:ln>
        </p:spPr>
        <p:txBody>
          <a:bodyPr/>
          <a:lstStyle/>
          <a:p>
            <a:endParaRPr lang="en-US"/>
          </a:p>
        </p:txBody>
      </p:sp>
      <p:sp>
        <p:nvSpPr>
          <p:cNvPr id="17" name="AutoShape 17"/>
          <p:cNvSpPr/>
          <p:nvPr/>
        </p:nvSpPr>
        <p:spPr>
          <a:xfrm flipH="1" flipV="1">
            <a:off x="13692509" y="8694275"/>
            <a:ext cx="0" cy="1039217"/>
          </a:xfrm>
          <a:prstGeom prst="line">
            <a:avLst/>
          </a:prstGeom>
          <a:ln w="19050" cap="flat">
            <a:solidFill>
              <a:srgbClr val="FF3131"/>
            </a:solidFill>
            <a:prstDash val="solid"/>
            <a:headEnd type="none" w="sm" len="sm"/>
            <a:tailEnd type="none" w="sm" len="sm"/>
          </a:ln>
        </p:spPr>
        <p:txBody>
          <a:bodyPr/>
          <a:lstStyle/>
          <a:p>
            <a:endParaRPr lang="en-US"/>
          </a:p>
        </p:txBody>
      </p:sp>
      <p:sp>
        <p:nvSpPr>
          <p:cNvPr id="18" name="AutoShape 18"/>
          <p:cNvSpPr/>
          <p:nvPr/>
        </p:nvSpPr>
        <p:spPr>
          <a:xfrm flipH="1" flipV="1">
            <a:off x="14048760" y="8694275"/>
            <a:ext cx="0" cy="1039217"/>
          </a:xfrm>
          <a:prstGeom prst="line">
            <a:avLst/>
          </a:prstGeom>
          <a:ln w="19050" cap="flat">
            <a:solidFill>
              <a:srgbClr val="FF3131"/>
            </a:solidFill>
            <a:prstDash val="solid"/>
            <a:headEnd type="none" w="sm" len="sm"/>
            <a:tailEnd type="none" w="sm" len="sm"/>
          </a:ln>
        </p:spPr>
        <p:txBody>
          <a:bodyPr/>
          <a:lstStyle/>
          <a:p>
            <a:endParaRPr lang="en-US"/>
          </a:p>
        </p:txBody>
      </p:sp>
      <p:sp>
        <p:nvSpPr>
          <p:cNvPr id="19" name="AutoShape 19"/>
          <p:cNvSpPr/>
          <p:nvPr/>
        </p:nvSpPr>
        <p:spPr>
          <a:xfrm flipH="1" flipV="1">
            <a:off x="14443577" y="8664051"/>
            <a:ext cx="0" cy="1039217"/>
          </a:xfrm>
          <a:prstGeom prst="line">
            <a:avLst/>
          </a:prstGeom>
          <a:ln w="19050" cap="flat">
            <a:solidFill>
              <a:srgbClr val="FF3131"/>
            </a:solidFill>
            <a:prstDash val="solid"/>
            <a:headEnd type="none" w="sm" len="sm"/>
            <a:tailEnd type="none" w="sm" len="sm"/>
          </a:ln>
        </p:spPr>
        <p:txBody>
          <a:bodyPr/>
          <a:lstStyle/>
          <a:p>
            <a:endParaRPr lang="en-US"/>
          </a:p>
        </p:txBody>
      </p:sp>
      <p:sp>
        <p:nvSpPr>
          <p:cNvPr id="20" name="AutoShape 20"/>
          <p:cNvSpPr/>
          <p:nvPr/>
        </p:nvSpPr>
        <p:spPr>
          <a:xfrm flipH="1" flipV="1">
            <a:off x="14750243" y="8664009"/>
            <a:ext cx="0" cy="1039217"/>
          </a:xfrm>
          <a:prstGeom prst="line">
            <a:avLst/>
          </a:prstGeom>
          <a:ln w="19050" cap="flat">
            <a:solidFill>
              <a:srgbClr val="FF3131"/>
            </a:solidFill>
            <a:prstDash val="solid"/>
            <a:headEnd type="none" w="sm" len="sm"/>
            <a:tailEnd type="none" w="sm" len="sm"/>
          </a:ln>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684</Words>
  <Application>Microsoft Office PowerPoint</Application>
  <PresentationFormat>Custom</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Paytone One</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KHÁM PHÁ VỀ CHẤT LƯỢNG RƯỢU VANG ĐỎ</dc:title>
  <cp:lastModifiedBy>Lương Thanh Tuấn</cp:lastModifiedBy>
  <cp:revision>2</cp:revision>
  <dcterms:created xsi:type="dcterms:W3CDTF">2006-08-16T00:00:00Z</dcterms:created>
  <dcterms:modified xsi:type="dcterms:W3CDTF">2025-10-10T15:03:32Z</dcterms:modified>
  <dc:identifier>DAG1W9yULH4</dc:identifier>
</cp:coreProperties>
</file>