
<file path=[Content_Types].xml><?xml version="1.0" encoding="utf-8"?>
<Types xmlns="http://schemas.openxmlformats.org/package/2006/content-types">
  <Default Extension="png" ContentType="image/png"/>
  <Default Extension="tiff" ContentType="image/tif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2" r:id="rId3"/>
    <p:sldMasterId id="2147483657" r:id="rId4"/>
    <p:sldMasterId id="2147483662" r:id="rId5"/>
    <p:sldMasterId id="2147483666" r:id="rId6"/>
    <p:sldMasterId id="2147483670" r:id="rId7"/>
  </p:sldMasterIdLst>
  <p:notesMasterIdLst>
    <p:notesMasterId r:id="rId10"/>
  </p:notesMasterIdLst>
  <p:handoutMasterIdLst>
    <p:handoutMasterId r:id="rId76"/>
  </p:handoutMasterIdLst>
  <p:sldIdLst>
    <p:sldId id="354" r:id="rId8"/>
    <p:sldId id="257" r:id="rId9"/>
    <p:sldId id="258" r:id="rId11"/>
    <p:sldId id="259" r:id="rId12"/>
    <p:sldId id="260" r:id="rId13"/>
    <p:sldId id="261" r:id="rId14"/>
    <p:sldId id="262" r:id="rId15"/>
    <p:sldId id="263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306" r:id="rId31"/>
    <p:sldId id="307" r:id="rId32"/>
    <p:sldId id="308" r:id="rId33"/>
    <p:sldId id="309" r:id="rId34"/>
    <p:sldId id="310" r:id="rId35"/>
    <p:sldId id="311" r:id="rId36"/>
    <p:sldId id="312" r:id="rId37"/>
    <p:sldId id="313" r:id="rId38"/>
    <p:sldId id="314" r:id="rId39"/>
    <p:sldId id="315" r:id="rId40"/>
    <p:sldId id="316" r:id="rId41"/>
    <p:sldId id="317" r:id="rId42"/>
    <p:sldId id="318" r:id="rId43"/>
    <p:sldId id="322" r:id="rId44"/>
    <p:sldId id="323" r:id="rId45"/>
    <p:sldId id="324" r:id="rId46"/>
    <p:sldId id="325" r:id="rId47"/>
    <p:sldId id="326" r:id="rId48"/>
    <p:sldId id="320" r:id="rId49"/>
    <p:sldId id="327" r:id="rId50"/>
    <p:sldId id="328" r:id="rId51"/>
    <p:sldId id="329" r:id="rId52"/>
    <p:sldId id="330" r:id="rId53"/>
    <p:sldId id="331" r:id="rId54"/>
    <p:sldId id="332" r:id="rId55"/>
    <p:sldId id="333" r:id="rId56"/>
    <p:sldId id="334" r:id="rId57"/>
    <p:sldId id="335" r:id="rId58"/>
    <p:sldId id="336" r:id="rId59"/>
    <p:sldId id="337" r:id="rId60"/>
    <p:sldId id="338" r:id="rId61"/>
    <p:sldId id="339" r:id="rId62"/>
    <p:sldId id="340" r:id="rId63"/>
    <p:sldId id="341" r:id="rId64"/>
    <p:sldId id="342" r:id="rId65"/>
    <p:sldId id="343" r:id="rId66"/>
    <p:sldId id="344" r:id="rId67"/>
    <p:sldId id="345" r:id="rId68"/>
    <p:sldId id="346" r:id="rId69"/>
    <p:sldId id="347" r:id="rId70"/>
    <p:sldId id="348" r:id="rId71"/>
    <p:sldId id="349" r:id="rId72"/>
    <p:sldId id="350" r:id="rId73"/>
    <p:sldId id="321" r:id="rId74"/>
    <p:sldId id="319" r:id="rId7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21" autoAdjust="0"/>
    <p:restoredTop sz="84288" autoAdjust="0"/>
  </p:normalViewPr>
  <p:slideViewPr>
    <p:cSldViewPr>
      <p:cViewPr varScale="1">
        <p:scale>
          <a:sx n="109" d="100"/>
          <a:sy n="109" d="100"/>
        </p:scale>
        <p:origin x="448" y="192"/>
      </p:cViewPr>
      <p:guideLst>
        <p:guide orient="horz" pos="213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slide" Target="slides/slide1.xml"/><Relationship Id="rId79" Type="http://schemas.openxmlformats.org/officeDocument/2006/relationships/tableStyles" Target="tableStyles.xml"/><Relationship Id="rId78" Type="http://schemas.openxmlformats.org/officeDocument/2006/relationships/viewProps" Target="viewProps.xml"/><Relationship Id="rId77" Type="http://schemas.openxmlformats.org/officeDocument/2006/relationships/presProps" Target="presProps.xml"/><Relationship Id="rId76" Type="http://schemas.openxmlformats.org/officeDocument/2006/relationships/handoutMaster" Target="handoutMasters/handoutMaster1.xml"/><Relationship Id="rId75" Type="http://schemas.openxmlformats.org/officeDocument/2006/relationships/slide" Target="slides/slide67.xml"/><Relationship Id="rId74" Type="http://schemas.openxmlformats.org/officeDocument/2006/relationships/slide" Target="slides/slide66.xml"/><Relationship Id="rId73" Type="http://schemas.openxmlformats.org/officeDocument/2006/relationships/slide" Target="slides/slide65.xml"/><Relationship Id="rId72" Type="http://schemas.openxmlformats.org/officeDocument/2006/relationships/slide" Target="slides/slide64.xml"/><Relationship Id="rId71" Type="http://schemas.openxmlformats.org/officeDocument/2006/relationships/slide" Target="slides/slide63.xml"/><Relationship Id="rId70" Type="http://schemas.openxmlformats.org/officeDocument/2006/relationships/slide" Target="slides/slide62.xml"/><Relationship Id="rId7" Type="http://schemas.openxmlformats.org/officeDocument/2006/relationships/slideMaster" Target="slideMasters/slideMaster6.xml"/><Relationship Id="rId69" Type="http://schemas.openxmlformats.org/officeDocument/2006/relationships/slide" Target="slides/slide61.xml"/><Relationship Id="rId68" Type="http://schemas.openxmlformats.org/officeDocument/2006/relationships/slide" Target="slides/slide60.xml"/><Relationship Id="rId67" Type="http://schemas.openxmlformats.org/officeDocument/2006/relationships/slide" Target="slides/slide59.xml"/><Relationship Id="rId66" Type="http://schemas.openxmlformats.org/officeDocument/2006/relationships/slide" Target="slides/slide58.xml"/><Relationship Id="rId65" Type="http://schemas.openxmlformats.org/officeDocument/2006/relationships/slide" Target="slides/slide57.xml"/><Relationship Id="rId64" Type="http://schemas.openxmlformats.org/officeDocument/2006/relationships/slide" Target="slides/slide56.xml"/><Relationship Id="rId63" Type="http://schemas.openxmlformats.org/officeDocument/2006/relationships/slide" Target="slides/slide55.xml"/><Relationship Id="rId62" Type="http://schemas.openxmlformats.org/officeDocument/2006/relationships/slide" Target="slides/slide54.xml"/><Relationship Id="rId61" Type="http://schemas.openxmlformats.org/officeDocument/2006/relationships/slide" Target="slides/slide53.xml"/><Relationship Id="rId60" Type="http://schemas.openxmlformats.org/officeDocument/2006/relationships/slide" Target="slides/slide52.xml"/><Relationship Id="rId6" Type="http://schemas.openxmlformats.org/officeDocument/2006/relationships/slideMaster" Target="slideMasters/slideMaster5.xml"/><Relationship Id="rId59" Type="http://schemas.openxmlformats.org/officeDocument/2006/relationships/slide" Target="slides/slide51.xml"/><Relationship Id="rId58" Type="http://schemas.openxmlformats.org/officeDocument/2006/relationships/slide" Target="slides/slide50.xml"/><Relationship Id="rId57" Type="http://schemas.openxmlformats.org/officeDocument/2006/relationships/slide" Target="slides/slide49.xml"/><Relationship Id="rId56" Type="http://schemas.openxmlformats.org/officeDocument/2006/relationships/slide" Target="slides/slide48.xml"/><Relationship Id="rId55" Type="http://schemas.openxmlformats.org/officeDocument/2006/relationships/slide" Target="slides/slide47.xml"/><Relationship Id="rId54" Type="http://schemas.openxmlformats.org/officeDocument/2006/relationships/slide" Target="slides/slide46.xml"/><Relationship Id="rId53" Type="http://schemas.openxmlformats.org/officeDocument/2006/relationships/slide" Target="slides/slide45.xml"/><Relationship Id="rId52" Type="http://schemas.openxmlformats.org/officeDocument/2006/relationships/slide" Target="slides/slide44.xml"/><Relationship Id="rId51" Type="http://schemas.openxmlformats.org/officeDocument/2006/relationships/slide" Target="slides/slide43.xml"/><Relationship Id="rId50" Type="http://schemas.openxmlformats.org/officeDocument/2006/relationships/slide" Target="slides/slide42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1.xml"/><Relationship Id="rId48" Type="http://schemas.openxmlformats.org/officeDocument/2006/relationships/slide" Target="slides/slide40.xml"/><Relationship Id="rId47" Type="http://schemas.openxmlformats.org/officeDocument/2006/relationships/slide" Target="slides/slide39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0" Type="http://schemas.openxmlformats.org/officeDocument/2006/relationships/slide" Target="slides/slide32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0" Type="http://schemas.openxmlformats.org/officeDocument/2006/relationships/slide" Target="slides/slide12.xml"/><Relationship Id="rId2" Type="http://schemas.openxmlformats.org/officeDocument/2006/relationships/theme" Target="theme/theme1.xml"/><Relationship Id="rId19" Type="http://schemas.openxmlformats.org/officeDocument/2006/relationships/slide" Target="slides/slide11.xml"/><Relationship Id="rId18" Type="http://schemas.openxmlformats.org/officeDocument/2006/relationships/slide" Target="slides/slide10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1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numCol="1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80604020202020204" charset="0"/>
              <a:cs typeface="Arial" panose="0208060402020202020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/>
            <a:srcRect l="39450"/>
            <a:stretch>
              <a:fillRect/>
            </a:stretch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/>
            <a:srcRect r="92757"/>
            <a:stretch>
              <a:fillRect/>
            </a:stretch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  <a:lvl2pPr>
              <a:defRPr sz="2000" b="1">
                <a:latin typeface="Arial" panose="02080604020202020204" charset="0"/>
                <a:cs typeface="Arial" panose="02080604020202020204" charset="0"/>
              </a:defRPr>
            </a:lvl2pPr>
            <a:lvl3pPr>
              <a:defRPr sz="2000" b="1">
                <a:latin typeface="Arial" panose="02080604020202020204" charset="0"/>
                <a:cs typeface="Arial" panose="02080604020202020204" charset="0"/>
              </a:defRPr>
            </a:lvl3pPr>
            <a:lvl4pPr>
              <a:defRPr sz="2000" b="1">
                <a:latin typeface="Arial" panose="02080604020202020204" charset="0"/>
                <a:cs typeface="Arial" panose="02080604020202020204" charset="0"/>
              </a:defRPr>
            </a:lvl4pPr>
            <a:lvl5pPr>
              <a:defRPr sz="2000" b="1">
                <a:latin typeface="Arial" panose="02080604020202020204" charset="0"/>
                <a:cs typeface="Arial" panose="0208060402020202020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  <a:lvl2pPr>
              <a:defRPr sz="2000" b="1">
                <a:latin typeface="Arial" panose="02080604020202020204" charset="0"/>
                <a:cs typeface="Arial" panose="02080604020202020204" charset="0"/>
              </a:defRPr>
            </a:lvl2pPr>
            <a:lvl3pPr>
              <a:defRPr sz="2000" b="1">
                <a:latin typeface="Arial" panose="02080604020202020204" charset="0"/>
                <a:cs typeface="Arial" panose="02080604020202020204" charset="0"/>
              </a:defRPr>
            </a:lvl3pPr>
            <a:lvl4pPr>
              <a:defRPr sz="2000" b="1">
                <a:latin typeface="Arial" panose="02080604020202020204" charset="0"/>
                <a:cs typeface="Arial" panose="02080604020202020204" charset="0"/>
              </a:defRPr>
            </a:lvl4pPr>
            <a:lvl5pPr>
              <a:defRPr sz="2000" b="1">
                <a:latin typeface="Arial" panose="02080604020202020204" charset="0"/>
                <a:cs typeface="Arial" panose="0208060402020202020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2016 |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 Camp </a:t>
            </a:r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- All Rights Reserved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2016 | UCFB - 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80604020202020204" charset="0"/>
                <a:cs typeface="Arial" panose="0208060402020202020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2016 | Coding Boot Camp - All Rights Reserved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06F2DAE4-C87D-464C-8529-C68309DD1CF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A293EFAE-FD48-41B9-84A3-494A8D6694C5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17" name="Title 1"/>
          <p:cNvSpPr txBox="1"/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7683"/>
            <a:ext cx="2270008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  <a:lvl2pPr>
              <a:defRPr sz="2000" b="1">
                <a:latin typeface="Arial" panose="02080604020202020204" charset="0"/>
                <a:cs typeface="Arial" panose="02080604020202020204" charset="0"/>
              </a:defRPr>
            </a:lvl2pPr>
            <a:lvl3pPr>
              <a:defRPr sz="2000" b="1">
                <a:latin typeface="Arial" panose="02080604020202020204" charset="0"/>
                <a:cs typeface="Arial" panose="02080604020202020204" charset="0"/>
              </a:defRPr>
            </a:lvl3pPr>
            <a:lvl4pPr>
              <a:defRPr sz="2000" b="1">
                <a:latin typeface="Arial" panose="02080604020202020204" charset="0"/>
                <a:cs typeface="Arial" panose="02080604020202020204" charset="0"/>
              </a:defRPr>
            </a:lvl4pPr>
            <a:lvl5pPr>
              <a:defRPr sz="2000" b="1">
                <a:latin typeface="Arial" panose="02080604020202020204" charset="0"/>
                <a:cs typeface="Arial" panose="0208060402020202020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  <a:lvl2pPr>
              <a:defRPr sz="2000" b="1">
                <a:latin typeface="Arial" panose="02080604020202020204" charset="0"/>
                <a:cs typeface="Arial" panose="02080604020202020204" charset="0"/>
              </a:defRPr>
            </a:lvl2pPr>
            <a:lvl3pPr>
              <a:defRPr sz="2000" b="1">
                <a:latin typeface="Arial" panose="02080604020202020204" charset="0"/>
                <a:cs typeface="Arial" panose="02080604020202020204" charset="0"/>
              </a:defRPr>
            </a:lvl3pPr>
            <a:lvl4pPr>
              <a:defRPr sz="2000" b="1">
                <a:latin typeface="Arial" panose="02080604020202020204" charset="0"/>
                <a:cs typeface="Arial" panose="02080604020202020204" charset="0"/>
              </a:defRPr>
            </a:lvl4pPr>
            <a:lvl5pPr>
              <a:defRPr sz="2000" b="1">
                <a:latin typeface="Arial" panose="02080604020202020204" charset="0"/>
                <a:cs typeface="Arial" panose="0208060402020202020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/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80604020202020204" charset="0"/>
                <a:cs typeface="Arial" panose="0208060402020202020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2016 | Coding Boot Camp - All Rights Reserved</a:t>
            </a:r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17" name="Title 1"/>
          <p:cNvSpPr txBox="1"/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 numCol="1"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  <a:lvl2pPr>
              <a:defRPr sz="2000" b="1">
                <a:latin typeface="Arial" panose="02080604020202020204" charset="0"/>
                <a:cs typeface="Arial" panose="02080604020202020204" charset="0"/>
              </a:defRPr>
            </a:lvl2pPr>
            <a:lvl3pPr>
              <a:defRPr sz="2000" b="1">
                <a:latin typeface="Arial" panose="02080604020202020204" charset="0"/>
                <a:cs typeface="Arial" panose="02080604020202020204" charset="0"/>
              </a:defRPr>
            </a:lvl3pPr>
            <a:lvl4pPr>
              <a:defRPr sz="2000" b="1">
                <a:latin typeface="Arial" panose="02080604020202020204" charset="0"/>
                <a:cs typeface="Arial" panose="02080604020202020204" charset="0"/>
              </a:defRPr>
            </a:lvl4pPr>
            <a:lvl5pPr>
              <a:defRPr sz="2000" b="1">
                <a:latin typeface="Arial" panose="02080604020202020204" charset="0"/>
                <a:cs typeface="Arial" panose="0208060402020202020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  <a:lvl2pPr>
              <a:defRPr sz="2000" b="1">
                <a:latin typeface="Arial" panose="02080604020202020204" charset="0"/>
                <a:cs typeface="Arial" panose="02080604020202020204" charset="0"/>
              </a:defRPr>
            </a:lvl2pPr>
            <a:lvl3pPr>
              <a:defRPr sz="2000" b="1">
                <a:latin typeface="Arial" panose="02080604020202020204" charset="0"/>
                <a:cs typeface="Arial" panose="02080604020202020204" charset="0"/>
              </a:defRPr>
            </a:lvl3pPr>
            <a:lvl4pPr>
              <a:defRPr sz="2000" b="1">
                <a:latin typeface="Arial" panose="02080604020202020204" charset="0"/>
                <a:cs typeface="Arial" panose="02080604020202020204" charset="0"/>
              </a:defRPr>
            </a:lvl4pPr>
            <a:lvl5pPr>
              <a:defRPr sz="2000" b="1">
                <a:latin typeface="Arial" panose="02080604020202020204" charset="0"/>
                <a:cs typeface="Arial" panose="0208060402020202020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>
            <a:fillRect/>
          </a:stretch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/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80604020202020204" charset="0"/>
                <a:cs typeface="Arial" panose="0208060402020202020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2016 | Coding Boot Camp - 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>
            <a:fillRect/>
          </a:stretch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17" name="Title 1"/>
          <p:cNvSpPr txBox="1"/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  <a:lvl2pPr>
              <a:defRPr sz="2000" b="1">
                <a:latin typeface="Arial" panose="02080604020202020204" charset="0"/>
                <a:cs typeface="Arial" panose="02080604020202020204" charset="0"/>
              </a:defRPr>
            </a:lvl2pPr>
            <a:lvl3pPr>
              <a:defRPr sz="2000" b="1">
                <a:latin typeface="Arial" panose="02080604020202020204" charset="0"/>
                <a:cs typeface="Arial" panose="02080604020202020204" charset="0"/>
              </a:defRPr>
            </a:lvl3pPr>
            <a:lvl4pPr>
              <a:defRPr sz="2000" b="1">
                <a:latin typeface="Arial" panose="02080604020202020204" charset="0"/>
                <a:cs typeface="Arial" panose="02080604020202020204" charset="0"/>
              </a:defRPr>
            </a:lvl4pPr>
            <a:lvl5pPr>
              <a:defRPr sz="2000" b="1">
                <a:latin typeface="Arial" panose="02080604020202020204" charset="0"/>
                <a:cs typeface="Arial" panose="0208060402020202020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  <a:lvl2pPr>
              <a:defRPr sz="2000" b="1">
                <a:latin typeface="Arial" panose="02080604020202020204" charset="0"/>
                <a:cs typeface="Arial" panose="02080604020202020204" charset="0"/>
              </a:defRPr>
            </a:lvl2pPr>
            <a:lvl3pPr>
              <a:defRPr sz="2000" b="1">
                <a:latin typeface="Arial" panose="02080604020202020204" charset="0"/>
                <a:cs typeface="Arial" panose="02080604020202020204" charset="0"/>
              </a:defRPr>
            </a:lvl3pPr>
            <a:lvl4pPr>
              <a:defRPr sz="2000" b="1">
                <a:latin typeface="Arial" panose="02080604020202020204" charset="0"/>
                <a:cs typeface="Arial" panose="02080604020202020204" charset="0"/>
              </a:defRPr>
            </a:lvl4pPr>
            <a:lvl5pPr>
              <a:defRPr sz="2000" b="1">
                <a:latin typeface="Arial" panose="02080604020202020204" charset="0"/>
                <a:cs typeface="Arial" panose="0208060402020202020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/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2016 | Coding Boot Camp - 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/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80604020202020204" charset="0"/>
                <a:cs typeface="Arial" panose="0208060402020202020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2016 | Coding Boot Camp - 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2016 | Coding Boot Camp</a:t>
            </a:r>
            <a:r>
              <a:rPr lang="en-US" sz="800" baseline="0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- 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/>
            <a:srcRect l="39450"/>
            <a:stretch>
              <a:fillRect/>
            </a:stretch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/>
            <a:srcRect r="92757"/>
            <a:stretch>
              <a:fillRect/>
            </a:stretch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80604020202020204" charset="0"/>
                <a:cs typeface="Arial" panose="0208060402020202020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17" name="Title 1"/>
          <p:cNvSpPr txBox="1"/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  <a:lvl2pPr>
              <a:defRPr sz="2000" b="1">
                <a:latin typeface="Arial" panose="02080604020202020204" charset="0"/>
                <a:cs typeface="Arial" panose="02080604020202020204" charset="0"/>
              </a:defRPr>
            </a:lvl2pPr>
            <a:lvl3pPr>
              <a:defRPr sz="2000" b="1">
                <a:latin typeface="Arial" panose="02080604020202020204" charset="0"/>
                <a:cs typeface="Arial" panose="02080604020202020204" charset="0"/>
              </a:defRPr>
            </a:lvl3pPr>
            <a:lvl4pPr>
              <a:defRPr sz="2000" b="1">
                <a:latin typeface="Arial" panose="02080604020202020204" charset="0"/>
                <a:cs typeface="Arial" panose="02080604020202020204" charset="0"/>
              </a:defRPr>
            </a:lvl4pPr>
            <a:lvl5pPr>
              <a:defRPr sz="2000" b="1">
                <a:latin typeface="Arial" panose="02080604020202020204" charset="0"/>
                <a:cs typeface="Arial" panose="0208060402020202020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  <a:lvl2pPr>
              <a:defRPr sz="2000" b="1">
                <a:latin typeface="Arial" panose="02080604020202020204" charset="0"/>
                <a:cs typeface="Arial" panose="02080604020202020204" charset="0"/>
              </a:defRPr>
            </a:lvl2pPr>
            <a:lvl3pPr>
              <a:defRPr sz="2000" b="1">
                <a:latin typeface="Arial" panose="02080604020202020204" charset="0"/>
                <a:cs typeface="Arial" panose="02080604020202020204" charset="0"/>
              </a:defRPr>
            </a:lvl3pPr>
            <a:lvl4pPr>
              <a:defRPr sz="2000" b="1">
                <a:latin typeface="Arial" panose="02080604020202020204" charset="0"/>
                <a:cs typeface="Arial" panose="02080604020202020204" charset="0"/>
              </a:defRPr>
            </a:lvl4pPr>
            <a:lvl5pPr>
              <a:defRPr sz="2000" b="1">
                <a:latin typeface="Arial" panose="02080604020202020204" charset="0"/>
                <a:cs typeface="Arial" panose="0208060402020202020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/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80604020202020204" charset="0"/>
                <a:cs typeface="Arial" panose="0208060402020202020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2016 | Coding Boot Camp - 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17" name="Title 1"/>
          <p:cNvSpPr txBox="1"/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  <a:lvl2pPr>
              <a:defRPr sz="2000" b="1">
                <a:latin typeface="Arial" panose="02080604020202020204" charset="0"/>
                <a:cs typeface="Arial" panose="02080604020202020204" charset="0"/>
              </a:defRPr>
            </a:lvl2pPr>
            <a:lvl3pPr>
              <a:defRPr sz="2000" b="1">
                <a:latin typeface="Arial" panose="02080604020202020204" charset="0"/>
                <a:cs typeface="Arial" panose="02080604020202020204" charset="0"/>
              </a:defRPr>
            </a:lvl3pPr>
            <a:lvl4pPr>
              <a:defRPr sz="2000" b="1">
                <a:latin typeface="Arial" panose="02080604020202020204" charset="0"/>
                <a:cs typeface="Arial" panose="02080604020202020204" charset="0"/>
              </a:defRPr>
            </a:lvl4pPr>
            <a:lvl5pPr>
              <a:defRPr sz="2000" b="1">
                <a:latin typeface="Arial" panose="02080604020202020204" charset="0"/>
                <a:cs typeface="Arial" panose="0208060402020202020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  <a:lvl2pPr>
              <a:defRPr sz="2000" b="1">
                <a:latin typeface="Arial" panose="02080604020202020204" charset="0"/>
                <a:cs typeface="Arial" panose="02080604020202020204" charset="0"/>
              </a:defRPr>
            </a:lvl2pPr>
            <a:lvl3pPr>
              <a:defRPr sz="2000" b="1">
                <a:latin typeface="Arial" panose="02080604020202020204" charset="0"/>
                <a:cs typeface="Arial" panose="02080604020202020204" charset="0"/>
              </a:defRPr>
            </a:lvl3pPr>
            <a:lvl4pPr>
              <a:defRPr sz="2000" b="1">
                <a:latin typeface="Arial" panose="02080604020202020204" charset="0"/>
                <a:cs typeface="Arial" panose="02080604020202020204" charset="0"/>
              </a:defRPr>
            </a:lvl4pPr>
            <a:lvl5pPr>
              <a:defRPr sz="2000" b="1">
                <a:latin typeface="Arial" panose="02080604020202020204" charset="0"/>
                <a:cs typeface="Arial" panose="0208060402020202020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/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4" Type="http://schemas.openxmlformats.org/officeDocument/2006/relationships/theme" Target="../theme/theme4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5.xml.rels><?xml version="1.0" encoding="UTF-8" standalone="yes"?>
<Relationships xmlns="http://schemas.openxmlformats.org/package/2006/relationships"><Relationship Id="rId4" Type="http://schemas.openxmlformats.org/officeDocument/2006/relationships/theme" Target="../theme/theme5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>
    <p:fade/>
  </p:transition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4630" algn="l" defTabSz="685800" rtl="0" eaLnBrk="1" latinLnBrk="0" hangingPunct="1">
        <a:spcBef>
          <a:spcPct val="20000"/>
        </a:spcBef>
        <a:buFont typeface="Arial" panose="0208060402020202020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8060402020202020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8060402020202020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8060402020202020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8060402020202020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8060402020202020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8060402020202020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hyperlink" Target="http://www.w3schools.com/tags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3.png"/><Relationship Id="rId1" Type="http://schemas.openxmlformats.org/officeDocument/2006/relationships/image" Target="../media/image12.jpe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4.xml"/><Relationship Id="rId3" Type="http://schemas.openxmlformats.org/officeDocument/2006/relationships/slideLayout" Target="../slideLayouts/slideLayout6.xml"/><Relationship Id="rId2" Type="http://schemas.openxmlformats.org/officeDocument/2006/relationships/hyperlink" Target="https://www.youtube.com/watch?v=kMBinXTCrXI&amp;list=PLgJ8UgkiorCnMLsUevoQRxH8t9bt7ne14&amp;index=2" TargetMode="External"/><Relationship Id="rId1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7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6.jpeg"/><Relationship Id="rId1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9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tif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1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2.png"/></Relationships>
</file>

<file path=ppt/slides/_rels/slide5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2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8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9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0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0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43.png"/><Relationship Id="rId2" Type="http://schemas.openxmlformats.org/officeDocument/2006/relationships/hyperlink" Target="https://css-tricks.com/all-about-floats/" TargetMode="External"/><Relationship Id="rId1" Type="http://schemas.openxmlformats.org/officeDocument/2006/relationships/image" Target="../media/image42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4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5.jpeg"/></Relationships>
</file>

<file path=ppt/slides/_rels/slide6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4.xml"/><Relationship Id="rId3" Type="http://schemas.openxmlformats.org/officeDocument/2006/relationships/slideLayout" Target="../slideLayouts/slideLayout6.xml"/><Relationship Id="rId2" Type="http://schemas.openxmlformats.org/officeDocument/2006/relationships/hyperlink" Target="https://youtu.be/0lpxKw6E90Y" TargetMode="External"/><Relationship Id="rId1" Type="http://schemas.openxmlformats.org/officeDocument/2006/relationships/image" Target="../media/image46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9.xml"/></Relationships>
</file>

<file path=ppt/slides/_rels/slide6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6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47.png"/><Relationship Id="rId2" Type="http://schemas.microsoft.com/office/2007/relationships/media" Target="https://www.youtube.com/embed/kMBinXTCrXI?controls=0&amp;showinfo=0" TargetMode="External"/><Relationship Id="rId1" Type="http://schemas.openxmlformats.org/officeDocument/2006/relationships/video" Target="https://www.youtube.com/embed/kMBinXTCrXI?controls=0&amp;showinfo=0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x-none" altLang="en-US" dirty="0">
                <a:sym typeface="+mn-ea"/>
              </a:rPr>
              <a:t>Going Pro with </a:t>
            </a:r>
            <a:r>
              <a:rPr lang="en-US" dirty="0">
                <a:sym typeface="+mn-ea"/>
              </a:rPr>
              <a:t>HTML/CSS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414655" y="2512695"/>
            <a:ext cx="2700655" cy="441325"/>
          </a:xfrm>
        </p:spPr>
        <p:txBody>
          <a:bodyPr numCol="1">
            <a:normAutofit fontScale="90000"/>
          </a:bodyPr>
          <a:lstStyle/>
          <a:p>
            <a:pPr marL="0" indent="0">
              <a:buNone/>
            </a:pPr>
            <a:r>
              <a:rPr lang="en-US" sz="2600" dirty="0">
                <a:solidFill>
                  <a:schemeClr val="bg1"/>
                </a:solidFill>
              </a:rPr>
              <a:t>Day </a:t>
            </a:r>
            <a:r>
              <a:rPr lang="x-none" altLang="en-US" sz="2600" dirty="0">
                <a:solidFill>
                  <a:schemeClr val="bg1"/>
                </a:solidFill>
              </a:rPr>
              <a:t>2</a:t>
            </a:r>
            <a:endParaRPr lang="x-none" altLang="en-US" sz="2600" dirty="0">
              <a:solidFill>
                <a:schemeClr val="bg1"/>
              </a:solidFill>
            </a:endParaRPr>
          </a:p>
          <a:p>
            <a:endParaRPr lang="x-none" altLang="en-US" sz="26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0606" y="3894456"/>
            <a:ext cx="2246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Coding Bootcamp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 numCol="1">
            <a:normAutofit/>
          </a:bodyPr>
          <a:lstStyle/>
          <a:p>
            <a:r>
              <a:rPr lang="en-US" dirty="0"/>
              <a:t>HTML Syntax (Basic)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7618" y="2974636"/>
            <a:ext cx="1371600" cy="707886"/>
          </a:xfrm>
          <a:prstGeom prst="rect">
            <a:avLst/>
          </a:prstGeom>
          <a:solidFill>
            <a:schemeClr val="accent2"/>
          </a:solidFill>
        </p:spPr>
        <p:txBody>
          <a:bodyPr wrap="square" numCol="1" rtlCol="0">
            <a:spAutoFit/>
          </a:bodyPr>
          <a:lstStyle/>
          <a:p>
            <a:r>
              <a:rPr lang="en-US" sz="4000" b="1" dirty="0">
                <a:latin typeface="Arial" panose="02080604020202020204" charset="0"/>
                <a:cs typeface="Arial" panose="02080604020202020204" charset="0"/>
              </a:rPr>
              <a:t>&lt;h1&gt;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69218" y="2971800"/>
            <a:ext cx="5372100" cy="707886"/>
          </a:xfrm>
          <a:prstGeom prst="rect">
            <a:avLst/>
          </a:prstGeom>
          <a:solidFill>
            <a:schemeClr val="bg2"/>
          </a:solidFill>
        </p:spPr>
        <p:txBody>
          <a:bodyPr wrap="square" numCol="1" rtlCol="0">
            <a:spAutoFit/>
          </a:bodyPr>
          <a:lstStyle/>
          <a:p>
            <a:r>
              <a:rPr lang="en-US" sz="4000" b="1" dirty="0">
                <a:latin typeface="Arial" panose="02080604020202020204" charset="0"/>
                <a:cs typeface="Arial" panose="02080604020202020204" charset="0"/>
              </a:rPr>
              <a:t>This is </a:t>
            </a:r>
            <a:r>
              <a:rPr lang="en-US" sz="4000" b="1" dirty="0" err="1">
                <a:latin typeface="Arial" panose="02080604020202020204" charset="0"/>
                <a:cs typeface="Arial" panose="02080604020202020204" charset="0"/>
              </a:rPr>
              <a:t>Mah</a:t>
            </a:r>
            <a:r>
              <a:rPr lang="en-US" sz="4000" b="1" dirty="0">
                <a:latin typeface="Arial" panose="02080604020202020204" charset="0"/>
                <a:cs typeface="Arial" panose="02080604020202020204" charset="0"/>
              </a:rPr>
              <a:t> House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93618" y="2971800"/>
            <a:ext cx="1676400" cy="707886"/>
          </a:xfrm>
          <a:prstGeom prst="rect">
            <a:avLst/>
          </a:prstGeom>
          <a:solidFill>
            <a:schemeClr val="accent2"/>
          </a:solidFill>
        </p:spPr>
        <p:txBody>
          <a:bodyPr wrap="square" numCol="1" rtlCol="0">
            <a:spAutoFit/>
          </a:bodyPr>
          <a:lstStyle/>
          <a:p>
            <a:r>
              <a:rPr lang="en-US" sz="4000" b="1" dirty="0">
                <a:latin typeface="Arial" panose="02080604020202020204" charset="0"/>
                <a:cs typeface="Arial" panose="02080604020202020204" charset="0"/>
              </a:rPr>
              <a:t>&lt;/h1&gt;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6738" y="4497318"/>
            <a:ext cx="1733360" cy="400110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2000" b="1" dirty="0">
                <a:latin typeface="Arial" panose="02080604020202020204" charset="0"/>
                <a:cs typeface="Arial" panose="02080604020202020204" charset="0"/>
              </a:rPr>
              <a:t>Opening Tag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06577" y="4497318"/>
            <a:ext cx="1633973" cy="400110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2000" b="1" dirty="0">
                <a:latin typeface="Arial" panose="02080604020202020204" charset="0"/>
                <a:cs typeface="Arial" panose="02080604020202020204" charset="0"/>
              </a:rPr>
              <a:t>Closing Tag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48834" y="1420480"/>
            <a:ext cx="1225015" cy="400110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2000" b="1" dirty="0">
                <a:latin typeface="Arial" panose="02080604020202020204" charset="0"/>
                <a:cs typeface="Arial" panose="02080604020202020204" charset="0"/>
              </a:rPr>
              <a:t>Content </a:t>
            </a:r>
          </a:p>
        </p:txBody>
      </p:sp>
      <p:cxnSp>
        <p:nvCxnSpPr>
          <p:cNvPr id="13" name="Straight Arrow Connector 12"/>
          <p:cNvCxnSpPr>
            <a:stCxn id="10" idx="0"/>
            <a:endCxn id="5" idx="2"/>
          </p:cNvCxnSpPr>
          <p:nvPr/>
        </p:nvCxnSpPr>
        <p:spPr>
          <a:xfrm flipV="1">
            <a:off x="1583418" y="3682522"/>
            <a:ext cx="0" cy="81479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923563" y="3682522"/>
            <a:ext cx="0" cy="81479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761341" y="1982718"/>
            <a:ext cx="0" cy="98908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 numCol="1">
            <a:normAutofit/>
          </a:bodyPr>
          <a:lstStyle/>
          <a:p>
            <a:r>
              <a:rPr lang="en-US" dirty="0"/>
              <a:t>HTML Syntax (with Attribute)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603" y="1326000"/>
            <a:ext cx="9251749" cy="4682334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 numCol="1">
            <a:normAutofit/>
          </a:bodyPr>
          <a:lstStyle/>
          <a:p>
            <a:r>
              <a:rPr lang="en-US" dirty="0"/>
              <a:t>Tricky Tags (Self-Closing)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9073" y="1439590"/>
            <a:ext cx="7907197" cy="3718882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 numCol="1">
            <a:normAutofit/>
          </a:bodyPr>
          <a:lstStyle/>
          <a:p>
            <a:r>
              <a:rPr lang="en-US" dirty="0"/>
              <a:t>Important Common Tags</a:t>
            </a:r>
          </a:p>
        </p:txBody>
      </p:sp>
      <p:sp>
        <p:nvSpPr>
          <p:cNvPr id="5" name="Content Placeholder 2"/>
          <p:cNvSpPr txBox="1"/>
          <p:nvPr/>
        </p:nvSpPr>
        <p:spPr>
          <a:xfrm>
            <a:off x="457199" y="783753"/>
            <a:ext cx="8782009" cy="5018877"/>
          </a:xfrm>
          <a:prstGeom prst="rect">
            <a:avLst/>
          </a:prstGeom>
        </p:spPr>
        <p:txBody>
          <a:bodyPr numCol="1">
            <a:normAutofit fontScale="85000" lnSpcReduction="20000"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80604020202020204" charset="0"/>
              <a:buNone/>
            </a:pPr>
            <a:r>
              <a:rPr lang="en-US" sz="2200" b="1" u="sng" dirty="0">
                <a:latin typeface="Arial" panose="02080604020202020204" charset="0"/>
                <a:cs typeface="Arial" panose="02080604020202020204" charset="0"/>
              </a:rPr>
              <a:t>Headings:</a:t>
            </a:r>
            <a:endParaRPr lang="en-US" sz="2200" b="1" u="sng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&lt;h1&gt; &lt;/h1&gt; </a:t>
            </a: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- Heading 1 (Largest Heading)</a:t>
            </a:r>
            <a:endParaRPr lang="en-US" sz="2200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&lt;h2&gt; &lt;/h2&gt; </a:t>
            </a: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- Heading 2 (Next Largest Heading)</a:t>
            </a:r>
            <a:endParaRPr lang="en-US" sz="2200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&lt;h3&gt; &lt;/h3&gt; </a:t>
            </a: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- Heading 3 </a:t>
            </a:r>
            <a:endParaRPr lang="en-US" sz="2200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…</a:t>
            </a:r>
            <a:endParaRPr lang="en-US" sz="2200" b="1" dirty="0">
              <a:latin typeface="Arial" panose="02080604020202020204" charset="0"/>
              <a:cs typeface="Arial" panose="02080604020202020204" charset="0"/>
            </a:endParaRPr>
          </a:p>
          <a:p>
            <a:pPr marL="0" indent="0">
              <a:buFont typeface="Arial" panose="02080604020202020204" charset="0"/>
              <a:buNone/>
            </a:pPr>
            <a:endParaRPr lang="en-US" sz="2200" b="1" dirty="0">
              <a:latin typeface="Arial" panose="02080604020202020204" charset="0"/>
              <a:cs typeface="Arial" panose="02080604020202020204" charset="0"/>
            </a:endParaRPr>
          </a:p>
          <a:p>
            <a:pPr marL="0" indent="0">
              <a:buFont typeface="Arial" panose="02080604020202020204" charset="0"/>
              <a:buNone/>
            </a:pPr>
            <a:r>
              <a:rPr lang="en-US" sz="2200" b="1" u="sng" dirty="0">
                <a:latin typeface="Arial" panose="02080604020202020204" charset="0"/>
                <a:cs typeface="Arial" panose="02080604020202020204" charset="0"/>
              </a:rPr>
              <a:t>Containers:</a:t>
            </a:r>
            <a:endParaRPr lang="en-US" sz="2200" b="1" u="sng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&lt;html&gt; &lt;/html&gt; </a:t>
            </a: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- Wraps the entire page</a:t>
            </a:r>
            <a:endParaRPr lang="en-US" sz="2200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&lt;head&gt; &lt;/head&gt;</a:t>
            </a: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 - Wraps the header of the page</a:t>
            </a:r>
            <a:endParaRPr lang="en-US" sz="2200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&lt;body&gt; &lt;/body&gt; </a:t>
            </a: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- Wraps the main content </a:t>
            </a:r>
            <a:endParaRPr lang="en-US" sz="2200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&lt;div&gt; &lt;/div&gt; </a:t>
            </a: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- Logical Container *** </a:t>
            </a:r>
            <a:endParaRPr lang="en-US" sz="2200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&lt;p&gt; &lt;/p&gt; </a:t>
            </a: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- Wraps individual Paragraphs </a:t>
            </a:r>
            <a:endParaRPr lang="en-US" sz="2200" dirty="0">
              <a:latin typeface="Arial" panose="02080604020202020204" charset="0"/>
              <a:cs typeface="Arial" panose="02080604020202020204" charset="0"/>
            </a:endParaRPr>
          </a:p>
          <a:p>
            <a:endParaRPr lang="en-US" sz="2200" b="1" dirty="0">
              <a:latin typeface="Arial" panose="02080604020202020204" charset="0"/>
              <a:cs typeface="Arial" panose="02080604020202020204" charset="0"/>
            </a:endParaRPr>
          </a:p>
          <a:p>
            <a:pPr marL="0" indent="0">
              <a:buFont typeface="Arial" panose="02080604020202020204" charset="0"/>
              <a:buNone/>
            </a:pPr>
            <a:r>
              <a:rPr lang="en-US" sz="2200" b="1" u="sng" dirty="0">
                <a:latin typeface="Arial" panose="02080604020202020204" charset="0"/>
                <a:cs typeface="Arial" panose="02080604020202020204" charset="0"/>
              </a:rPr>
              <a:t>Others:</a:t>
            </a:r>
            <a:endParaRPr lang="en-US" sz="2200" b="1" u="sng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&lt;strong&gt; </a:t>
            </a: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(bold), </a:t>
            </a:r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&lt;</a:t>
            </a:r>
            <a:r>
              <a:rPr lang="en-US" sz="2200" b="1" dirty="0" err="1">
                <a:latin typeface="Arial" panose="02080604020202020204" charset="0"/>
                <a:cs typeface="Arial" panose="02080604020202020204" charset="0"/>
              </a:rPr>
              <a:t>em</a:t>
            </a:r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&gt; </a:t>
            </a: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(emphasis)</a:t>
            </a:r>
            <a:endParaRPr lang="en-US" sz="2200" b="1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&lt;</a:t>
            </a:r>
            <a:r>
              <a:rPr lang="en-US" sz="2200" b="1" dirty="0" err="1">
                <a:latin typeface="Arial" panose="02080604020202020204" charset="0"/>
                <a:cs typeface="Arial" panose="02080604020202020204" charset="0"/>
              </a:rPr>
              <a:t>img</a:t>
            </a:r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&gt; </a:t>
            </a: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(images)</a:t>
            </a:r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, &lt;a </a:t>
            </a:r>
            <a:r>
              <a:rPr lang="en-US" sz="2200" b="1" dirty="0" err="1">
                <a:latin typeface="Arial" panose="02080604020202020204" charset="0"/>
                <a:cs typeface="Arial" panose="02080604020202020204" charset="0"/>
              </a:rPr>
              <a:t>href</a:t>
            </a:r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&gt; </a:t>
            </a: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(links)</a:t>
            </a:r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, &lt;li&gt; </a:t>
            </a: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(list items)</a:t>
            </a:r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 , &lt;title&gt;</a:t>
            </a: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 (title), </a:t>
            </a:r>
            <a:br>
              <a:rPr lang="en-US" sz="2200" dirty="0">
                <a:latin typeface="Arial" panose="02080604020202020204" charset="0"/>
                <a:cs typeface="Arial" panose="02080604020202020204" charset="0"/>
              </a:rPr>
            </a:br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&lt;</a:t>
            </a:r>
            <a:r>
              <a:rPr lang="en-US" sz="2200" b="1" dirty="0" err="1">
                <a:latin typeface="Arial" panose="02080604020202020204" charset="0"/>
                <a:cs typeface="Arial" panose="02080604020202020204" charset="0"/>
              </a:rPr>
              <a:t>br</a:t>
            </a:r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&gt;</a:t>
            </a: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 (line break), </a:t>
            </a:r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&lt;table&gt; </a:t>
            </a: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(tables), </a:t>
            </a:r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&lt;!-- --&gt;</a:t>
            </a: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 (comments)</a:t>
            </a:r>
            <a:endParaRPr lang="en-US" sz="1400" b="1" dirty="0">
              <a:latin typeface="Arial" panose="02080604020202020204" charset="0"/>
              <a:cs typeface="Arial" panose="02080604020202020204" charset="0"/>
            </a:endParaRP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 numCol="1">
            <a:normAutofit/>
          </a:bodyPr>
          <a:lstStyle/>
          <a:p>
            <a:r>
              <a:rPr lang="en-US" dirty="0"/>
              <a:t>Less Common Tags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457199" y="783753"/>
            <a:ext cx="8782009" cy="5018877"/>
          </a:xfrm>
          <a:prstGeom prst="rect">
            <a:avLst/>
          </a:prstGeom>
        </p:spPr>
        <p:txBody>
          <a:bodyPr numCol="1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>
                <a:latin typeface="Arial" panose="02080604020202020204" charset="0"/>
                <a:cs typeface="Arial" panose="02080604020202020204" charset="0"/>
              </a:rPr>
              <a:t>All HTML Tags are listed here: </a:t>
            </a:r>
            <a:r>
              <a:rPr lang="en-US" sz="2000">
                <a:latin typeface="Arial" panose="02080604020202020204" charset="0"/>
                <a:cs typeface="Arial" panose="02080604020202020204" charset="0"/>
                <a:hlinkClick r:id="rId1"/>
              </a:rPr>
              <a:t>http://www.w3schools.com/tags/</a:t>
            </a:r>
            <a:endParaRPr lang="en-US" sz="2000">
              <a:latin typeface="Arial" panose="02080604020202020204" charset="0"/>
              <a:cs typeface="Arial" panose="02080604020202020204" charset="0"/>
            </a:endParaRPr>
          </a:p>
          <a:p>
            <a:pPr marL="0" indent="0">
              <a:buFont typeface="Arial" panose="02080604020202020204" charset="0"/>
              <a:buNone/>
            </a:pPr>
            <a:endParaRPr lang="en-US" sz="200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000">
                <a:latin typeface="Arial" panose="02080604020202020204" charset="0"/>
                <a:cs typeface="Arial" panose="02080604020202020204" charset="0"/>
              </a:rPr>
              <a:t>Don’t try to memorize them! Simply refer back to documentation as needed. </a:t>
            </a:r>
            <a:endParaRPr lang="en-US" sz="2000">
              <a:latin typeface="Arial" panose="02080604020202020204" charset="0"/>
              <a:cs typeface="Arial" panose="02080604020202020204" charset="0"/>
            </a:endParaRPr>
          </a:p>
          <a:p>
            <a:endParaRPr lang="en-US" sz="200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000">
                <a:latin typeface="Arial" panose="02080604020202020204" charset="0"/>
                <a:cs typeface="Arial" panose="02080604020202020204" charset="0"/>
              </a:rPr>
              <a:t>Other tags:</a:t>
            </a:r>
            <a:endParaRPr lang="en-US" sz="2000">
              <a:latin typeface="Arial" panose="02080604020202020204" charset="0"/>
              <a:cs typeface="Arial" panose="02080604020202020204" charset="0"/>
            </a:endParaRPr>
          </a:p>
          <a:p>
            <a:pPr lvl="1"/>
            <a:r>
              <a:rPr lang="en-US" sz="2000">
                <a:latin typeface="Arial" panose="02080604020202020204" charset="0"/>
                <a:cs typeface="Arial" panose="02080604020202020204" charset="0"/>
              </a:rPr>
              <a:t>&lt;video&gt; for Videos</a:t>
            </a:r>
            <a:endParaRPr lang="en-US" sz="2000">
              <a:latin typeface="Arial" panose="02080604020202020204" charset="0"/>
              <a:cs typeface="Arial" panose="02080604020202020204" charset="0"/>
            </a:endParaRPr>
          </a:p>
          <a:p>
            <a:pPr lvl="1"/>
            <a:r>
              <a:rPr lang="en-US" sz="2000">
                <a:latin typeface="Arial" panose="02080604020202020204" charset="0"/>
                <a:cs typeface="Arial" panose="02080604020202020204" charset="0"/>
              </a:rPr>
              <a:t>&lt;audio&gt; for Audio files</a:t>
            </a:r>
            <a:endParaRPr lang="en-US" sz="2000">
              <a:latin typeface="Arial" panose="02080604020202020204" charset="0"/>
              <a:cs typeface="Arial" panose="02080604020202020204" charset="0"/>
            </a:endParaRPr>
          </a:p>
          <a:p>
            <a:pPr lvl="1"/>
            <a:r>
              <a:rPr lang="en-US" sz="2000">
                <a:latin typeface="Arial" panose="02080604020202020204" charset="0"/>
                <a:cs typeface="Arial" panose="02080604020202020204" charset="0"/>
              </a:rPr>
              <a:t>&lt;embed&gt; for Embedded files</a:t>
            </a:r>
            <a:endParaRPr lang="en-US" sz="2000">
              <a:latin typeface="Arial" panose="02080604020202020204" charset="0"/>
              <a:cs typeface="Arial" panose="02080604020202020204" charset="0"/>
            </a:endParaRPr>
          </a:p>
          <a:p>
            <a:pPr lvl="1"/>
            <a:r>
              <a:rPr lang="en-US" sz="2000">
                <a:latin typeface="Arial" panose="02080604020202020204" charset="0"/>
                <a:cs typeface="Arial" panose="02080604020202020204" charset="0"/>
              </a:rPr>
              <a:t>&lt;code&gt; for including computer code</a:t>
            </a:r>
            <a:endParaRPr lang="en-US" sz="2000">
              <a:latin typeface="Arial" panose="02080604020202020204" charset="0"/>
              <a:cs typeface="Arial" panose="02080604020202020204" charset="0"/>
            </a:endParaRPr>
          </a:p>
          <a:p>
            <a:pPr lvl="1"/>
            <a:r>
              <a:rPr lang="en-US" sz="2000">
                <a:latin typeface="Arial" panose="02080604020202020204" charset="0"/>
                <a:cs typeface="Arial" panose="02080604020202020204" charset="0"/>
              </a:rPr>
              <a:t>&lt;header&gt; for headers</a:t>
            </a:r>
            <a:endParaRPr lang="en-US" sz="2000">
              <a:latin typeface="Arial" panose="02080604020202020204" charset="0"/>
              <a:cs typeface="Arial" panose="02080604020202020204" charset="0"/>
            </a:endParaRPr>
          </a:p>
          <a:p>
            <a:pPr lvl="1"/>
            <a:r>
              <a:rPr lang="en-US" sz="2000">
                <a:latin typeface="Arial" panose="02080604020202020204" charset="0"/>
                <a:cs typeface="Arial" panose="02080604020202020204" charset="0"/>
              </a:rPr>
              <a:t>&lt;nav&gt; for navigation bars</a:t>
            </a:r>
            <a:endParaRPr lang="en-US" sz="2000">
              <a:latin typeface="Arial" panose="02080604020202020204" charset="0"/>
              <a:cs typeface="Arial" panose="02080604020202020204" charset="0"/>
            </a:endParaRPr>
          </a:p>
          <a:p>
            <a:pPr lvl="1"/>
            <a:r>
              <a:rPr lang="en-US" sz="2000">
                <a:latin typeface="Arial" panose="02080604020202020204" charset="0"/>
                <a:cs typeface="Arial" panose="02080604020202020204" charset="0"/>
              </a:rPr>
              <a:t>&lt;footer&gt; for footers </a:t>
            </a:r>
            <a:endParaRPr lang="en-US" sz="2000">
              <a:latin typeface="Arial" panose="02080604020202020204" charset="0"/>
              <a:cs typeface="Arial" panose="02080604020202020204" charset="0"/>
            </a:endParaRPr>
          </a:p>
          <a:p>
            <a:pPr lvl="1"/>
            <a:endParaRPr lang="en-US" sz="2000">
              <a:latin typeface="Arial" panose="02080604020202020204" charset="0"/>
              <a:cs typeface="Arial" panose="02080604020202020204" charset="0"/>
            </a:endParaRPr>
          </a:p>
          <a:p>
            <a:pPr marL="0" indent="0">
              <a:buFont typeface="Arial" panose="02080604020202020204" charset="0"/>
              <a:buNone/>
            </a:pPr>
            <a:endParaRPr lang="en-US" sz="2000" dirty="0">
              <a:latin typeface="Arial" panose="02080604020202020204" charset="0"/>
              <a:cs typeface="Arial" panose="02080604020202020204" charset="0"/>
            </a:endParaRP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 numCol="1">
            <a:normAutofit/>
          </a:bodyPr>
          <a:lstStyle/>
          <a:p>
            <a:r>
              <a:rPr lang="en-US" dirty="0"/>
              <a:t>HTML for Forms</a:t>
            </a:r>
          </a:p>
        </p:txBody>
      </p:sp>
      <p:sp>
        <p:nvSpPr>
          <p:cNvPr id="5" name="Content Placeholder 2"/>
          <p:cNvSpPr txBox="1"/>
          <p:nvPr/>
        </p:nvSpPr>
        <p:spPr>
          <a:xfrm>
            <a:off x="457199" y="783753"/>
            <a:ext cx="8782009" cy="5018877"/>
          </a:xfrm>
          <a:prstGeom prst="rect">
            <a:avLst/>
          </a:prstGeom>
        </p:spPr>
        <p:txBody>
          <a:bodyPr numCol="1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80604020202020204" charset="0"/>
              <a:buNone/>
            </a:pPr>
            <a:r>
              <a:rPr lang="en-US" sz="2200" b="1" u="sng">
                <a:latin typeface="Arial" panose="02080604020202020204" charset="0"/>
                <a:cs typeface="Arial" panose="02080604020202020204" charset="0"/>
              </a:rPr>
              <a:t>Common UI (User Interface) Form Elements:</a:t>
            </a:r>
            <a:endParaRPr lang="en-US" sz="2200" b="1" u="sng">
              <a:latin typeface="Arial" panose="02080604020202020204" charset="0"/>
              <a:cs typeface="Arial" panose="02080604020202020204" charset="0"/>
            </a:endParaRPr>
          </a:p>
          <a:p>
            <a:pPr marL="0" indent="0">
              <a:buFont typeface="Arial" panose="02080604020202020204" charset="0"/>
              <a:buNone/>
            </a:pPr>
            <a:endParaRPr lang="en-US" sz="2200" b="1" u="sng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200" b="1">
                <a:latin typeface="Arial" panose="02080604020202020204" charset="0"/>
                <a:cs typeface="Arial" panose="02080604020202020204" charset="0"/>
              </a:rPr>
              <a:t>&lt;form&gt; </a:t>
            </a:r>
            <a:r>
              <a:rPr lang="en-US" sz="2200">
                <a:latin typeface="Arial" panose="02080604020202020204" charset="0"/>
                <a:cs typeface="Arial" panose="02080604020202020204" charset="0"/>
              </a:rPr>
              <a:t>- Creates a form section in HTML</a:t>
            </a:r>
            <a:endParaRPr lang="en-US" sz="2200">
              <a:latin typeface="Arial" panose="02080604020202020204" charset="0"/>
              <a:cs typeface="Arial" panose="02080604020202020204" charset="0"/>
            </a:endParaRPr>
          </a:p>
          <a:p>
            <a:endParaRPr lang="en-US" sz="220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200" b="1">
                <a:latin typeface="Arial" panose="02080604020202020204" charset="0"/>
                <a:cs typeface="Arial" panose="02080604020202020204" charset="0"/>
              </a:rPr>
              <a:t>&lt;input&gt; </a:t>
            </a:r>
            <a:r>
              <a:rPr lang="en-US" sz="2200">
                <a:latin typeface="Arial" panose="02080604020202020204" charset="0"/>
                <a:cs typeface="Arial" panose="02080604020202020204" charset="0"/>
              </a:rPr>
              <a:t>- Input boxes</a:t>
            </a:r>
            <a:endParaRPr lang="en-US" sz="2200">
              <a:latin typeface="Arial" panose="02080604020202020204" charset="0"/>
              <a:cs typeface="Arial" panose="02080604020202020204" charset="0"/>
            </a:endParaRPr>
          </a:p>
          <a:p>
            <a:endParaRPr lang="en-US" sz="220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200" b="1">
                <a:latin typeface="Arial" panose="02080604020202020204" charset="0"/>
                <a:cs typeface="Arial" panose="02080604020202020204" charset="0"/>
              </a:rPr>
              <a:t>&lt;label&gt; </a:t>
            </a:r>
            <a:r>
              <a:rPr lang="en-US" sz="2200">
                <a:latin typeface="Arial" panose="02080604020202020204" charset="0"/>
                <a:cs typeface="Arial" panose="02080604020202020204" charset="0"/>
              </a:rPr>
              <a:t>- Labels for boxes</a:t>
            </a:r>
            <a:endParaRPr lang="en-US" sz="2200">
              <a:latin typeface="Arial" panose="02080604020202020204" charset="0"/>
              <a:cs typeface="Arial" panose="02080604020202020204" charset="0"/>
            </a:endParaRPr>
          </a:p>
          <a:p>
            <a:endParaRPr lang="en-US" sz="220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200" b="1">
                <a:latin typeface="Arial" panose="02080604020202020204" charset="0"/>
                <a:cs typeface="Arial" panose="02080604020202020204" charset="0"/>
              </a:rPr>
              <a:t>&lt;button&gt; </a:t>
            </a:r>
            <a:r>
              <a:rPr lang="en-US" sz="2200">
                <a:latin typeface="Arial" panose="02080604020202020204" charset="0"/>
                <a:cs typeface="Arial" panose="02080604020202020204" charset="0"/>
              </a:rPr>
              <a:t>- Button</a:t>
            </a:r>
            <a:endParaRPr lang="en-US" sz="2200">
              <a:latin typeface="Arial" panose="02080604020202020204" charset="0"/>
              <a:cs typeface="Arial" panose="02080604020202020204" charset="0"/>
            </a:endParaRPr>
          </a:p>
          <a:p>
            <a:endParaRPr lang="en-US" sz="220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200" b="1">
                <a:latin typeface="Arial" panose="02080604020202020204" charset="0"/>
                <a:cs typeface="Arial" panose="02080604020202020204" charset="0"/>
              </a:rPr>
              <a:t>&lt;textarea&gt; </a:t>
            </a:r>
            <a:r>
              <a:rPr lang="en-US" sz="2200">
                <a:latin typeface="Arial" panose="02080604020202020204" charset="0"/>
                <a:cs typeface="Arial" panose="02080604020202020204" charset="0"/>
              </a:rPr>
              <a:t>- Large textbox</a:t>
            </a:r>
            <a:endParaRPr lang="en-US" sz="2200">
              <a:latin typeface="Arial" panose="02080604020202020204" charset="0"/>
              <a:cs typeface="Arial" panose="02080604020202020204" charset="0"/>
            </a:endParaRPr>
          </a:p>
          <a:p>
            <a:endParaRPr lang="en-US" sz="1400" dirty="0">
              <a:latin typeface="Arial" panose="02080604020202020204" charset="0"/>
              <a:cs typeface="Arial" panose="02080604020202020204" charset="0"/>
            </a:endParaRP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 numCol="1">
            <a:normAutofit/>
          </a:bodyPr>
          <a:lstStyle/>
          <a:p>
            <a:r>
              <a:rPr lang="en-US" dirty="0"/>
              <a:t>HTML for Forms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7400" y="867716"/>
            <a:ext cx="6429375" cy="3514725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4615339"/>
            <a:ext cx="4333875" cy="156210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cxnSp>
        <p:nvCxnSpPr>
          <p:cNvPr id="7" name="Curved Connector 6"/>
          <p:cNvCxnSpPr>
            <a:stCxn id="4" idx="1"/>
            <a:endCxn id="6" idx="1"/>
          </p:cNvCxnSpPr>
          <p:nvPr/>
        </p:nvCxnSpPr>
        <p:spPr>
          <a:xfrm rot="10800000" flipV="1">
            <a:off x="2057400" y="2625079"/>
            <a:ext cx="12700" cy="2771310"/>
          </a:xfrm>
          <a:prstGeom prst="curvedConnector3">
            <a:avLst>
              <a:gd name="adj1" fmla="val 13739236"/>
            </a:avLst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 numCol="1">
            <a:normAutofit/>
          </a:bodyPr>
          <a:lstStyle/>
          <a:p>
            <a:r>
              <a:rPr lang="en-US" dirty="0"/>
              <a:t>On Ugly HTML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0037" y="914400"/>
            <a:ext cx="8543925" cy="31813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4800" y="4343400"/>
            <a:ext cx="8686800" cy="193899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buFont typeface="Arial" panose="02080604020202020204" charset="0"/>
              <a:buChar char="•"/>
            </a:pPr>
            <a:r>
              <a:rPr lang="en-US" sz="2400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Don’t do this… Use proper indentation and sectioning.</a:t>
            </a:r>
            <a:endParaRPr lang="en-US" sz="2400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pPr marL="342900" indent="-342900">
              <a:buFont typeface="Arial" panose="02080604020202020204" charset="0"/>
              <a:buChar char="•"/>
            </a:pPr>
            <a:endParaRPr lang="en-US" sz="2400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pPr marL="342900" indent="-342900">
              <a:buFont typeface="Arial" panose="02080604020202020204" charset="0"/>
              <a:buChar char="•"/>
            </a:pPr>
            <a:r>
              <a:rPr lang="en-US" sz="2400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Readable code is easier to maintain.</a:t>
            </a:r>
            <a:endParaRPr lang="en-US" sz="2400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pPr marL="342900" indent="-342900">
              <a:buFont typeface="Arial" panose="02080604020202020204" charset="0"/>
              <a:buChar char="•"/>
            </a:pPr>
            <a:endParaRPr lang="en-US" sz="2400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pPr marL="342900" indent="-342900">
              <a:buFont typeface="Arial" panose="02080604020202020204" charset="0"/>
              <a:buChar char="•"/>
            </a:pPr>
            <a:r>
              <a:rPr lang="en-US" sz="2400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Invest time to get better about this now. It will pay dividends!</a:t>
            </a: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&gt; YOUR TURN!</a:t>
            </a:r>
          </a:p>
        </p:txBody>
      </p:sp>
      <p:sp>
        <p:nvSpPr>
          <p:cNvPr id="3" name="Rectangle 2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914400"/>
            <a:ext cx="8686800" cy="307776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Assignment</a:t>
            </a:r>
            <a:endParaRPr lang="en-US" sz="2400" b="1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endParaRPr lang="en-US" sz="2400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r>
              <a:rPr lang="en-US" sz="2400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In this activity, you’ll create a student bio using HTML. You will then add, commit, and push your completed HTML to GitHub for the world to see.</a:t>
            </a:r>
            <a:endParaRPr lang="en-US" sz="2400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endParaRPr lang="en-US" sz="2400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r>
              <a:rPr lang="en-US" sz="2400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Additional instructions, sent via Slack.</a:t>
            </a:r>
            <a:endParaRPr lang="en-US" sz="2400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endParaRPr lang="en-US" sz="2400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7600" y="124825"/>
            <a:ext cx="5334000" cy="3693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b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Activity</a:t>
            </a:r>
            <a:r>
              <a:rPr lang="en-US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: </a:t>
            </a:r>
            <a:r>
              <a:rPr lang="en-US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1-HTML_Git </a:t>
            </a:r>
            <a:r>
              <a:rPr lang="en-US" b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|  Suggested Time: </a:t>
            </a:r>
            <a:r>
              <a:rPr lang="en-US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20 min</a:t>
            </a:r>
            <a:endParaRPr lang="en-US" i="1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&gt; YOUR TURN!</a:t>
            </a:r>
          </a:p>
        </p:txBody>
      </p:sp>
      <p:sp>
        <p:nvSpPr>
          <p:cNvPr id="5" name="Rectangle 4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80604020202020204" charset="0"/>
              <a:cs typeface="Arial" panose="0208060402020202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860039"/>
            <a:ext cx="7696200" cy="5285733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It’s Okay! </a:t>
            </a:r>
            <a:endParaRPr lang="en-US" i="1" dirty="0"/>
          </a:p>
        </p:txBody>
      </p:sp>
      <p:pic>
        <p:nvPicPr>
          <p:cNvPr id="5" name="Picture 10" descr="https://mdgriffin63.files.wordpress.com/2014/01/forget-to-learn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7215" y="781834"/>
            <a:ext cx="8689567" cy="5312247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CSS </a:t>
            </a:r>
            <a:r>
              <a:rPr lang="en-US" dirty="0" err="1"/>
              <a:t>Stylin</a:t>
            </a:r>
            <a:r>
              <a:rPr lang="en-US" dirty="0"/>
              <a:t>’</a:t>
            </a:r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HTML / CSS Definitions </a:t>
            </a:r>
            <a:r>
              <a:rPr lang="en-US" sz="1000" dirty="0"/>
              <a:t>(*yawn* unimportant)</a:t>
            </a:r>
            <a:endParaRPr lang="en-US" dirty="0"/>
          </a:p>
        </p:txBody>
      </p:sp>
      <p:sp>
        <p:nvSpPr>
          <p:cNvPr id="7" name="Content Placeholder 2"/>
          <p:cNvSpPr txBox="1"/>
          <p:nvPr/>
        </p:nvSpPr>
        <p:spPr>
          <a:xfrm>
            <a:off x="457200" y="1143000"/>
            <a:ext cx="8153400" cy="4659630"/>
          </a:xfrm>
          <a:prstGeom prst="rect">
            <a:avLst/>
          </a:prstGeom>
        </p:spPr>
        <p:txBody>
          <a:bodyPr numCol="1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HTML:</a:t>
            </a: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 Hypertext Markup Language – (Content)</a:t>
            </a:r>
            <a:endParaRPr lang="en-US" sz="2200" dirty="0">
              <a:latin typeface="Arial" panose="02080604020202020204" charset="0"/>
              <a:cs typeface="Arial" panose="02080604020202020204" charset="0"/>
            </a:endParaRPr>
          </a:p>
          <a:p>
            <a:endParaRPr lang="en-US" sz="2200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CSS: </a:t>
            </a: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Cascading Style Sheets – (Appearance)</a:t>
            </a:r>
            <a:endParaRPr lang="en-US" sz="2200" dirty="0">
              <a:latin typeface="Arial" panose="02080604020202020204" charset="0"/>
              <a:cs typeface="Arial" panose="02080604020202020204" charset="0"/>
            </a:endParaRPr>
          </a:p>
          <a:p>
            <a:endParaRPr lang="en-US" sz="2200" b="1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HTML/CSS are the “languages of the web.” </a:t>
            </a: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Together they define both the content and the aesthetics of a webpage – handling everything from the layouts, colors, fonts and  content placement.  </a:t>
            </a:r>
            <a:r>
              <a:rPr lang="en-US" sz="1400" dirty="0">
                <a:latin typeface="Arial" panose="02080604020202020204" charset="0"/>
                <a:cs typeface="Arial" panose="02080604020202020204" charset="0"/>
              </a:rPr>
              <a:t>(JavaScript is the third – handling logic, animation, etc.)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69286" y="4631588"/>
            <a:ext cx="1873914" cy="1494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43200" y="4648200"/>
            <a:ext cx="2971799" cy="1492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HTML / CSS Analogy</a:t>
            </a:r>
          </a:p>
        </p:txBody>
      </p:sp>
      <p:sp>
        <p:nvSpPr>
          <p:cNvPr id="6" name="Content Placeholder 2"/>
          <p:cNvSpPr txBox="1"/>
          <p:nvPr/>
        </p:nvSpPr>
        <p:spPr>
          <a:xfrm>
            <a:off x="457200" y="990600"/>
            <a:ext cx="4100945" cy="4525963"/>
          </a:xfrm>
          <a:prstGeom prst="rect">
            <a:avLst/>
          </a:prstGeom>
        </p:spPr>
        <p:txBody>
          <a:bodyPr numCol="1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80604020202020204" charset="0"/>
              <a:buNone/>
            </a:pPr>
            <a:r>
              <a:rPr lang="en-US" b="1" u="sng" dirty="0">
                <a:latin typeface="Arial" panose="02080604020202020204" charset="0"/>
                <a:cs typeface="Arial" panose="02080604020202020204" charset="0"/>
              </a:rPr>
              <a:t>HTML Alone</a:t>
            </a:r>
            <a:endParaRPr lang="en-US" b="1" dirty="0">
              <a:latin typeface="Arial" panose="02080604020202020204" charset="0"/>
              <a:cs typeface="Arial" panose="02080604020202020204" charset="0"/>
            </a:endParaRPr>
          </a:p>
          <a:p>
            <a:pPr algn="ctr"/>
            <a:r>
              <a:rPr lang="en-US" dirty="0">
                <a:latin typeface="Arial" panose="02080604020202020204" charset="0"/>
                <a:cs typeface="Arial" panose="02080604020202020204" charset="0"/>
              </a:rPr>
              <a:t>Like writing papers in “Notepad.” </a:t>
            </a:r>
            <a:endParaRPr lang="en-US" dirty="0">
              <a:latin typeface="Arial" panose="02080604020202020204" charset="0"/>
              <a:cs typeface="Arial" panose="02080604020202020204" charset="0"/>
            </a:endParaRPr>
          </a:p>
          <a:p>
            <a:pPr algn="ctr"/>
            <a:endParaRPr lang="en-US" dirty="0">
              <a:latin typeface="Arial" panose="02080604020202020204" charset="0"/>
              <a:cs typeface="Arial" panose="02080604020202020204" charset="0"/>
            </a:endParaRPr>
          </a:p>
          <a:p>
            <a:pPr algn="ctr"/>
            <a:r>
              <a:rPr lang="en-US" dirty="0">
                <a:latin typeface="Arial" panose="02080604020202020204" charset="0"/>
                <a:cs typeface="Arial" panose="02080604020202020204" charset="0"/>
              </a:rPr>
              <a:t>Can only write unformatted text. </a:t>
            </a:r>
          </a:p>
        </p:txBody>
      </p:sp>
      <p:sp>
        <p:nvSpPr>
          <p:cNvPr id="10" name="Content Placeholder 2"/>
          <p:cNvSpPr txBox="1"/>
          <p:nvPr/>
        </p:nvSpPr>
        <p:spPr>
          <a:xfrm>
            <a:off x="4743202" y="990600"/>
            <a:ext cx="4100945" cy="4525963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80604020202020204" charset="0"/>
              <a:buNone/>
            </a:pPr>
            <a:r>
              <a:rPr lang="en-US" sz="2400" b="1" u="sng" dirty="0">
                <a:latin typeface="Arial" panose="02080604020202020204" charset="0"/>
                <a:cs typeface="Arial" panose="02080604020202020204" charset="0"/>
              </a:rPr>
              <a:t>HTML / CSS</a:t>
            </a:r>
            <a:endParaRPr lang="en-US" sz="2400" b="1" u="sng" dirty="0">
              <a:latin typeface="Arial" panose="02080604020202020204" charset="0"/>
              <a:cs typeface="Arial" panose="02080604020202020204" charset="0"/>
            </a:endParaRPr>
          </a:p>
          <a:p>
            <a:pPr algn="ctr"/>
            <a:r>
              <a:rPr lang="en-US" sz="2400" dirty="0">
                <a:latin typeface="Arial" panose="02080604020202020204" charset="0"/>
                <a:cs typeface="Arial" panose="02080604020202020204" charset="0"/>
              </a:rPr>
              <a:t>Like writing papers in Microsoft Word.</a:t>
            </a:r>
            <a:endParaRPr lang="en-US" sz="2400" dirty="0">
              <a:latin typeface="Arial" panose="02080604020202020204" charset="0"/>
              <a:cs typeface="Arial" panose="02080604020202020204" charset="0"/>
            </a:endParaRPr>
          </a:p>
          <a:p>
            <a:pPr algn="ctr"/>
            <a:endParaRPr lang="en-US" sz="2400" b="1" u="sng" dirty="0">
              <a:latin typeface="Arial" panose="02080604020202020204" charset="0"/>
              <a:cs typeface="Arial" panose="02080604020202020204" charset="0"/>
            </a:endParaRPr>
          </a:p>
          <a:p>
            <a:pPr algn="ctr"/>
            <a:r>
              <a:rPr lang="en-US" sz="2400" dirty="0">
                <a:latin typeface="Arial" panose="02080604020202020204" charset="0"/>
                <a:cs typeface="Arial" panose="02080604020202020204" charset="0"/>
              </a:rPr>
              <a:t>Can format text, page settings, alignment, etc. based on “highlighting” and menu options.</a:t>
            </a:r>
          </a:p>
        </p:txBody>
      </p:sp>
      <p:pic>
        <p:nvPicPr>
          <p:cNvPr id="11" name="Picture 2" descr="File:Notepad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3828" y="4449763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Microsoft Word 2013 logo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94877" y="4602163"/>
            <a:ext cx="1475765" cy="144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Basic HTML Page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6275" y="847725"/>
            <a:ext cx="7791450" cy="516255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Basic HTML Page - Result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9637" y="838200"/>
            <a:ext cx="7324725" cy="53911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Basic HTML Page - Result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9637" y="838200"/>
            <a:ext cx="7324725" cy="53911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4267200" y="4572000"/>
            <a:ext cx="4429418" cy="830997"/>
          </a:xfrm>
          <a:prstGeom prst="rect">
            <a:avLst/>
          </a:prstGeom>
          <a:solidFill>
            <a:srgbClr val="C00000"/>
          </a:solidFill>
        </p:spPr>
        <p:txBody>
          <a:bodyPr wrap="none" numCol="1" rtlCol="0">
            <a:spAutoFit/>
          </a:bodyPr>
          <a:lstStyle/>
          <a:p>
            <a:r>
              <a:rPr lang="en-US" sz="4800" b="1" dirty="0" err="1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rPr>
              <a:t>Hella</a:t>
            </a:r>
            <a:r>
              <a:rPr lang="en-US" sz="4800" b="1" dirty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rPr>
              <a:t> Boring…</a:t>
            </a:r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Enter CSS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761999"/>
            <a:ext cx="4724400" cy="49531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198" y="761999"/>
            <a:ext cx="4855101" cy="495318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Enter CSS - Result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7800" y="762000"/>
            <a:ext cx="6781800" cy="558101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CSS Syntax</a:t>
            </a:r>
          </a:p>
        </p:txBody>
      </p:sp>
      <p:sp>
        <p:nvSpPr>
          <p:cNvPr id="3" name="Content Placeholder 2"/>
          <p:cNvSpPr txBox="1"/>
          <p:nvPr/>
        </p:nvSpPr>
        <p:spPr>
          <a:xfrm>
            <a:off x="457200" y="828115"/>
            <a:ext cx="8153400" cy="3352800"/>
          </a:xfrm>
          <a:prstGeom prst="rect">
            <a:avLst/>
          </a:prstGeom>
        </p:spPr>
        <p:txBody>
          <a:bodyPr numCol="1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Arial" panose="02080604020202020204" charset="0"/>
                <a:cs typeface="Arial" panose="02080604020202020204" charset="0"/>
              </a:rPr>
              <a:t>CSS works by hooking onto </a:t>
            </a:r>
            <a:r>
              <a:rPr lang="en-US" sz="2000" b="1" dirty="0">
                <a:latin typeface="Arial" panose="02080604020202020204" charset="0"/>
                <a:cs typeface="Arial" panose="02080604020202020204" charset="0"/>
              </a:rPr>
              <a:t>selectors</a:t>
            </a:r>
            <a:r>
              <a:rPr lang="en-US" sz="2000" dirty="0">
                <a:latin typeface="Arial" panose="02080604020202020204" charset="0"/>
                <a:cs typeface="Arial" panose="02080604020202020204" charset="0"/>
              </a:rPr>
              <a:t> added into HTML using </a:t>
            </a:r>
            <a:r>
              <a:rPr lang="en-US" sz="2000" b="1" dirty="0">
                <a:latin typeface="Arial" panose="02080604020202020204" charset="0"/>
                <a:cs typeface="Arial" panose="02080604020202020204" charset="0"/>
              </a:rPr>
              <a:t>classes</a:t>
            </a:r>
            <a:r>
              <a:rPr lang="en-US" sz="2000" dirty="0">
                <a:latin typeface="Arial" panose="02080604020202020204" charset="0"/>
                <a:cs typeface="Arial" panose="02080604020202020204" charset="0"/>
              </a:rPr>
              <a:t> and </a:t>
            </a:r>
            <a:r>
              <a:rPr lang="en-US" sz="2000" b="1" dirty="0">
                <a:latin typeface="Arial" panose="02080604020202020204" charset="0"/>
                <a:cs typeface="Arial" panose="02080604020202020204" charset="0"/>
              </a:rPr>
              <a:t>identifiers.</a:t>
            </a:r>
            <a:endParaRPr lang="en-US" sz="2000" b="1" dirty="0">
              <a:latin typeface="Arial" panose="02080604020202020204" charset="0"/>
              <a:cs typeface="Arial" panose="02080604020202020204" charset="0"/>
            </a:endParaRPr>
          </a:p>
          <a:p>
            <a:endParaRPr lang="en-US" sz="2000" b="1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000" dirty="0">
                <a:latin typeface="Arial" panose="02080604020202020204" charset="0"/>
                <a:cs typeface="Arial" panose="02080604020202020204" charset="0"/>
              </a:rPr>
              <a:t>Once hooked, we apply </a:t>
            </a:r>
            <a:r>
              <a:rPr lang="en-US" sz="2000" b="1" dirty="0">
                <a:latin typeface="Arial" panose="02080604020202020204" charset="0"/>
                <a:cs typeface="Arial" panose="02080604020202020204" charset="0"/>
              </a:rPr>
              <a:t>styles </a:t>
            </a:r>
            <a:r>
              <a:rPr lang="en-US" sz="2000" dirty="0">
                <a:latin typeface="Arial" panose="02080604020202020204" charset="0"/>
                <a:cs typeface="Arial" panose="02080604020202020204" charset="0"/>
              </a:rPr>
              <a:t>to those HTML elements using CSS.</a:t>
            </a:r>
            <a:endParaRPr lang="en-US" sz="2000" dirty="0">
              <a:latin typeface="Arial" panose="02080604020202020204" charset="0"/>
              <a:cs typeface="Arial" panose="02080604020202020204" charset="0"/>
            </a:endParaRPr>
          </a:p>
          <a:p>
            <a:endParaRPr lang="en-US" sz="2000" dirty="0">
              <a:latin typeface="Arial" panose="02080604020202020204" charset="0"/>
              <a:cs typeface="Arial" panose="02080604020202020204" charset="0"/>
            </a:endParaRPr>
          </a:p>
          <a:p>
            <a:pPr marL="0" indent="0">
              <a:buNone/>
            </a:pPr>
            <a:endParaRPr lang="en-US" sz="2000" b="1" dirty="0">
              <a:latin typeface="Arial" panose="02080604020202020204" charset="0"/>
              <a:cs typeface="Arial" panose="02080604020202020204" charset="0"/>
            </a:endParaRPr>
          </a:p>
          <a:p>
            <a:pPr marL="0" indent="0">
              <a:buNone/>
            </a:pPr>
            <a:endParaRPr lang="en-US" sz="2000" b="1" dirty="0">
              <a:latin typeface="Arial" panose="02080604020202020204" charset="0"/>
              <a:cs typeface="Arial" panose="02080604020202020204" charset="0"/>
            </a:endParaRPr>
          </a:p>
          <a:p>
            <a:pPr marL="0" indent="0">
              <a:buNone/>
            </a:pPr>
            <a:endParaRPr lang="en-US" sz="2000" dirty="0">
              <a:latin typeface="Arial" panose="02080604020202020204" charset="0"/>
              <a:cs typeface="Arial" panose="02080604020202020204" charset="0"/>
            </a:endParaRPr>
          </a:p>
        </p:txBody>
      </p:sp>
      <p:pic>
        <p:nvPicPr>
          <p:cNvPr id="4" name="Picture 2" descr="http://en.support.files.wordpress.com/2011/09/css-selectors-lrg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1282" y="2629938"/>
            <a:ext cx="8409694" cy="288332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CSS Example</a:t>
            </a:r>
          </a:p>
        </p:txBody>
      </p:sp>
      <p:sp>
        <p:nvSpPr>
          <p:cNvPr id="5" name="Content Placeholder 2"/>
          <p:cNvSpPr txBox="1"/>
          <p:nvPr/>
        </p:nvSpPr>
        <p:spPr>
          <a:xfrm>
            <a:off x="457200" y="862016"/>
            <a:ext cx="8153400" cy="5151884"/>
          </a:xfrm>
          <a:prstGeom prst="rect">
            <a:avLst/>
          </a:prstGeom>
        </p:spPr>
        <p:txBody>
          <a:bodyPr numCol="1">
            <a:normAutofit fontScale="70000" lnSpcReduction="20000"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In the below example the “Header” would be turned blue and MUCH larger because of the CSS.</a:t>
            </a:r>
            <a:endParaRPr lang="en-US" sz="2200" dirty="0">
              <a:latin typeface="Arial" panose="02080604020202020204" charset="0"/>
              <a:cs typeface="Arial" panose="02080604020202020204" charset="0"/>
            </a:endParaRPr>
          </a:p>
          <a:p>
            <a:endParaRPr lang="en-US" sz="2200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We can incorporate an element’s class or ID to apply a CSS style to a particular part of the document. </a:t>
            </a:r>
            <a:endParaRPr lang="en-US" sz="2200" dirty="0">
              <a:latin typeface="Arial" panose="02080604020202020204" charset="0"/>
              <a:cs typeface="Arial" panose="02080604020202020204" charset="0"/>
            </a:endParaRPr>
          </a:p>
          <a:p>
            <a:pPr lvl="1"/>
            <a:r>
              <a:rPr lang="en-US" sz="2000" dirty="0">
                <a:latin typeface="Arial" panose="02080604020202020204" charset="0"/>
                <a:cs typeface="Arial" panose="02080604020202020204" charset="0"/>
              </a:rPr>
              <a:t>Just remember to include the necessary symbol before the CSS: “.” for class, “#” for ID.</a:t>
            </a:r>
            <a:endParaRPr lang="en-US" sz="2000" dirty="0">
              <a:latin typeface="Arial" panose="02080604020202020204" charset="0"/>
              <a:cs typeface="Arial" panose="02080604020202020204" charset="0"/>
            </a:endParaRPr>
          </a:p>
          <a:p>
            <a:pPr marL="0" indent="0">
              <a:buFont typeface="Arial" panose="02080604020202020204" charset="0"/>
              <a:buNone/>
            </a:pPr>
            <a:endParaRPr lang="en-US" sz="2200" dirty="0">
              <a:latin typeface="Arial" panose="02080604020202020204" charset="0"/>
              <a:cs typeface="Arial" panose="02080604020202020204" charset="0"/>
            </a:endParaRPr>
          </a:p>
          <a:p>
            <a:pPr marL="0" indent="0">
              <a:buFont typeface="Arial" panose="02080604020202020204" charset="0"/>
              <a:buNone/>
            </a:pPr>
            <a:endParaRPr lang="en-US" sz="2200" b="1" dirty="0">
              <a:latin typeface="Arial" panose="02080604020202020204" charset="0"/>
              <a:cs typeface="Arial" panose="02080604020202020204" charset="0"/>
            </a:endParaRPr>
          </a:p>
          <a:p>
            <a:pPr marL="0" indent="0">
              <a:buFont typeface="Arial" panose="02080604020202020204" charset="0"/>
              <a:buNone/>
            </a:pPr>
            <a:r>
              <a:rPr lang="en-US" sz="2200" b="1" u="sng" dirty="0">
                <a:latin typeface="Arial" panose="02080604020202020204" charset="0"/>
                <a:cs typeface="Arial" panose="02080604020202020204" charset="0"/>
              </a:rPr>
              <a:t>Example (HTML): </a:t>
            </a:r>
            <a:endParaRPr lang="en-US" sz="2200" b="1" u="sng" dirty="0">
              <a:latin typeface="Arial" panose="02080604020202020204" charset="0"/>
              <a:cs typeface="Arial" panose="02080604020202020204" charset="0"/>
            </a:endParaRPr>
          </a:p>
          <a:p>
            <a:pPr marL="0" indent="0">
              <a:buFont typeface="Arial" panose="02080604020202020204" charset="0"/>
              <a:buNone/>
            </a:pPr>
            <a:endParaRPr lang="en-US" sz="2200" b="1" u="sng" dirty="0">
              <a:latin typeface="Arial" panose="02080604020202020204" charset="0"/>
              <a:cs typeface="Arial" panose="02080604020202020204" charset="0"/>
            </a:endParaRPr>
          </a:p>
          <a:p>
            <a:pPr marL="400050" lvl="1" indent="0">
              <a:buFont typeface="Arial" panose="02080604020202020204" charset="0"/>
              <a:buNone/>
            </a:pPr>
            <a:r>
              <a:rPr lang="en-US" sz="3100" b="1" dirty="0">
                <a:latin typeface="Arial" panose="02080604020202020204" charset="0"/>
                <a:cs typeface="Arial" panose="02080604020202020204" charset="0"/>
              </a:rPr>
              <a:t>&lt;p </a:t>
            </a:r>
            <a:r>
              <a:rPr lang="en-US" sz="3100" b="1" dirty="0">
                <a:solidFill>
                  <a:srgbClr val="00B0F0"/>
                </a:solidFill>
                <a:latin typeface="Arial" panose="02080604020202020204" charset="0"/>
                <a:cs typeface="Arial" panose="02080604020202020204" charset="0"/>
              </a:rPr>
              <a:t>class=“</a:t>
            </a:r>
            <a:r>
              <a:rPr lang="en-US" sz="3100" b="1" dirty="0" err="1">
                <a:solidFill>
                  <a:srgbClr val="00B0F0"/>
                </a:solidFill>
                <a:latin typeface="Arial" panose="02080604020202020204" charset="0"/>
                <a:cs typeface="Arial" panose="02080604020202020204" charset="0"/>
              </a:rPr>
              <a:t>bigBlue</a:t>
            </a:r>
            <a:r>
              <a:rPr lang="en-US" sz="3100" b="1" dirty="0">
                <a:solidFill>
                  <a:srgbClr val="00B0F0"/>
                </a:solidFill>
                <a:latin typeface="Arial" panose="02080604020202020204" charset="0"/>
                <a:cs typeface="Arial" panose="02080604020202020204" charset="0"/>
              </a:rPr>
              <a:t>”</a:t>
            </a:r>
            <a:r>
              <a:rPr lang="en-US" sz="3100" b="1" dirty="0">
                <a:latin typeface="Arial" panose="02080604020202020204" charset="0"/>
                <a:cs typeface="Arial" panose="02080604020202020204" charset="0"/>
              </a:rPr>
              <a:t>&gt;Header&lt;/p&gt;</a:t>
            </a:r>
            <a:endParaRPr lang="en-US" sz="3100" b="1" dirty="0">
              <a:latin typeface="Arial" panose="02080604020202020204" charset="0"/>
              <a:cs typeface="Arial" panose="02080604020202020204" charset="0"/>
            </a:endParaRPr>
          </a:p>
          <a:p>
            <a:endParaRPr lang="en-US" sz="2200" b="1" dirty="0">
              <a:latin typeface="Arial" panose="02080604020202020204" charset="0"/>
              <a:cs typeface="Arial" panose="02080604020202020204" charset="0"/>
            </a:endParaRPr>
          </a:p>
          <a:p>
            <a:pPr marL="0" indent="0">
              <a:buFont typeface="Arial" panose="02080604020202020204" charset="0"/>
              <a:buNone/>
            </a:pPr>
            <a:r>
              <a:rPr lang="en-US" sz="2200" b="1" u="sng" dirty="0">
                <a:latin typeface="Arial" panose="02080604020202020204" charset="0"/>
                <a:cs typeface="Arial" panose="02080604020202020204" charset="0"/>
              </a:rPr>
              <a:t>Example (CSS):</a:t>
            </a:r>
            <a:endParaRPr lang="en-US" sz="2200" b="1" u="sng" dirty="0">
              <a:latin typeface="Arial" panose="02080604020202020204" charset="0"/>
              <a:cs typeface="Arial" panose="02080604020202020204" charset="0"/>
            </a:endParaRPr>
          </a:p>
          <a:p>
            <a:pPr marL="0" indent="0">
              <a:buFont typeface="Arial" panose="02080604020202020204" charset="0"/>
              <a:buNone/>
            </a:pPr>
            <a:endParaRPr lang="en-US" sz="2200" b="1" u="sng" dirty="0">
              <a:latin typeface="Arial" panose="02080604020202020204" charset="0"/>
              <a:cs typeface="Arial" panose="02080604020202020204" charset="0"/>
            </a:endParaRPr>
          </a:p>
          <a:p>
            <a:pPr marL="400050" lvl="1" indent="0">
              <a:buFont typeface="Arial" panose="02080604020202020204" charset="0"/>
              <a:buNone/>
            </a:pPr>
            <a:r>
              <a:rPr lang="en-US" sz="3100" b="1" dirty="0">
                <a:latin typeface="Arial" panose="02080604020202020204" charset="0"/>
                <a:cs typeface="Arial" panose="02080604020202020204" charset="0"/>
              </a:rPr>
              <a:t>.</a:t>
            </a:r>
            <a:r>
              <a:rPr lang="en-US" sz="3100" b="1" dirty="0" err="1">
                <a:latin typeface="Arial" panose="02080604020202020204" charset="0"/>
                <a:cs typeface="Arial" panose="02080604020202020204" charset="0"/>
              </a:rPr>
              <a:t>bigBlue</a:t>
            </a:r>
            <a:r>
              <a:rPr lang="en-US" sz="3100" b="1" dirty="0">
                <a:latin typeface="Arial" panose="02080604020202020204" charset="0"/>
                <a:cs typeface="Arial" panose="02080604020202020204" charset="0"/>
              </a:rPr>
              <a:t> </a:t>
            </a:r>
            <a:endParaRPr lang="en-US" sz="3100" b="1" dirty="0">
              <a:latin typeface="Arial" panose="02080604020202020204" charset="0"/>
              <a:cs typeface="Arial" panose="02080604020202020204" charset="0"/>
            </a:endParaRPr>
          </a:p>
          <a:p>
            <a:pPr marL="400050" lvl="1" indent="0">
              <a:buFont typeface="Arial" panose="02080604020202020204" charset="0"/>
              <a:buNone/>
            </a:pPr>
            <a:r>
              <a:rPr lang="en-US" sz="3100" b="1" dirty="0">
                <a:latin typeface="Arial" panose="02080604020202020204" charset="0"/>
                <a:cs typeface="Arial" panose="02080604020202020204" charset="0"/>
              </a:rPr>
              <a:t>{</a:t>
            </a:r>
            <a:endParaRPr lang="en-US" sz="3100" b="1" dirty="0">
              <a:latin typeface="Arial" panose="02080604020202020204" charset="0"/>
              <a:cs typeface="Arial" panose="02080604020202020204" charset="0"/>
            </a:endParaRPr>
          </a:p>
          <a:p>
            <a:pPr marL="400050" lvl="1" indent="0">
              <a:buFont typeface="Arial" panose="02080604020202020204" charset="0"/>
              <a:buNone/>
            </a:pPr>
            <a:r>
              <a:rPr lang="en-US" sz="3100" b="1" dirty="0">
                <a:latin typeface="Arial" panose="02080604020202020204" charset="0"/>
                <a:cs typeface="Arial" panose="02080604020202020204" charset="0"/>
              </a:rPr>
              <a:t>	font-size: 100px;</a:t>
            </a:r>
            <a:endParaRPr lang="en-US" sz="3100" b="1" dirty="0">
              <a:latin typeface="Arial" panose="02080604020202020204" charset="0"/>
              <a:cs typeface="Arial" panose="02080604020202020204" charset="0"/>
            </a:endParaRPr>
          </a:p>
          <a:p>
            <a:pPr marL="400050" lvl="1" indent="0">
              <a:buFont typeface="Arial" panose="02080604020202020204" charset="0"/>
              <a:buNone/>
            </a:pPr>
            <a:r>
              <a:rPr lang="en-US" sz="3100" b="1" dirty="0">
                <a:latin typeface="Arial" panose="02080604020202020204" charset="0"/>
                <a:cs typeface="Arial" panose="02080604020202020204" charset="0"/>
              </a:rPr>
              <a:t>	color: blue;</a:t>
            </a:r>
            <a:endParaRPr lang="en-US" sz="3100" b="1" dirty="0">
              <a:latin typeface="Arial" panose="02080604020202020204" charset="0"/>
              <a:cs typeface="Arial" panose="02080604020202020204" charset="0"/>
            </a:endParaRPr>
          </a:p>
          <a:p>
            <a:pPr marL="400050" lvl="1" indent="0">
              <a:buFont typeface="Arial" panose="02080604020202020204" charset="0"/>
              <a:buNone/>
            </a:pPr>
            <a:r>
              <a:rPr lang="en-US" sz="3100" b="1" dirty="0">
                <a:latin typeface="Arial" panose="02080604020202020204" charset="0"/>
                <a:cs typeface="Arial" panose="02080604020202020204" charset="0"/>
              </a:rPr>
              <a:t>}</a:t>
            </a:r>
            <a:endParaRPr lang="en-US" sz="3100" b="1" dirty="0">
              <a:latin typeface="Arial" panose="02080604020202020204" charset="0"/>
              <a:cs typeface="Arial" panose="02080604020202020204" charset="0"/>
            </a:endParaRPr>
          </a:p>
          <a:p>
            <a:pPr marL="400050" lvl="1" indent="0">
              <a:buFont typeface="Arial" panose="02080604020202020204" charset="0"/>
              <a:buNone/>
            </a:pPr>
            <a:endParaRPr lang="en-US" sz="3900" b="1" dirty="0">
              <a:latin typeface="Arial" panose="02080604020202020204" charset="0"/>
              <a:cs typeface="Arial" panose="02080604020202020204" charset="0"/>
            </a:endParaRPr>
          </a:p>
          <a:p>
            <a:pPr marL="0" indent="0">
              <a:buFont typeface="Arial" panose="02080604020202020204" charset="0"/>
              <a:buNone/>
            </a:pPr>
            <a:endParaRPr lang="en-US" sz="1400" dirty="0">
              <a:latin typeface="Arial" panose="02080604020202020204" charset="0"/>
              <a:cs typeface="Arial" panose="02080604020202020204" charset="0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Admin Items</a:t>
            </a:r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Key CSS Attributes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457200" y="783753"/>
            <a:ext cx="8153400" cy="5151884"/>
          </a:xfrm>
          <a:prstGeom prst="rect">
            <a:avLst/>
          </a:prstGeom>
        </p:spPr>
        <p:txBody>
          <a:bodyPr numCol="1">
            <a:normAutofit fontScale="85000" lnSpcReduction="20000"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80604020202020204" charset="0"/>
              <a:buNone/>
            </a:pPr>
            <a:r>
              <a:rPr lang="en-US" sz="2200" b="1" u="sng" dirty="0">
                <a:latin typeface="Arial" panose="02080604020202020204" charset="0"/>
                <a:cs typeface="Arial" panose="02080604020202020204" charset="0"/>
              </a:rPr>
              <a:t>Font / Color:</a:t>
            </a:r>
            <a:endParaRPr lang="en-US" sz="2200" b="1" u="sng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color</a:t>
            </a: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: Sets color of text.</a:t>
            </a:r>
            <a:endParaRPr lang="en-US" sz="2200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font-size</a:t>
            </a: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: Sets size of the font.</a:t>
            </a:r>
            <a:endParaRPr lang="en-US" sz="2200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font-style</a:t>
            </a: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: Sets italics.</a:t>
            </a:r>
            <a:endParaRPr lang="en-US" sz="2200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font-weight</a:t>
            </a: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: Sets bold.</a:t>
            </a:r>
            <a:endParaRPr lang="en-US" sz="2200" dirty="0">
              <a:latin typeface="Arial" panose="02080604020202020204" charset="0"/>
              <a:cs typeface="Arial" panose="02080604020202020204" charset="0"/>
            </a:endParaRPr>
          </a:p>
          <a:p>
            <a:pPr marL="0" indent="0">
              <a:buFont typeface="Arial" panose="02080604020202020204" charset="0"/>
              <a:buNone/>
            </a:pPr>
            <a:endParaRPr lang="en-US" sz="2200" b="1" dirty="0">
              <a:latin typeface="Arial" panose="02080604020202020204" charset="0"/>
              <a:cs typeface="Arial" panose="02080604020202020204" charset="0"/>
            </a:endParaRPr>
          </a:p>
          <a:p>
            <a:pPr marL="0" indent="0">
              <a:buFont typeface="Arial" panose="02080604020202020204" charset="0"/>
              <a:buNone/>
            </a:pPr>
            <a:r>
              <a:rPr lang="en-US" sz="2200" b="1" u="sng" dirty="0">
                <a:latin typeface="Arial" panose="02080604020202020204" charset="0"/>
                <a:cs typeface="Arial" panose="02080604020202020204" charset="0"/>
              </a:rPr>
              <a:t>Alignment / Spacing:</a:t>
            </a:r>
            <a:endParaRPr lang="en-US" sz="2200" b="1" u="sng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p</a:t>
            </a:r>
            <a:r>
              <a:rPr lang="en-US" sz="2200" b="1" dirty="0" smtClean="0">
                <a:latin typeface="Arial" panose="02080604020202020204" charset="0"/>
                <a:cs typeface="Arial" panose="02080604020202020204" charset="0"/>
              </a:rPr>
              <a:t>adding (top/right/bottom/left): </a:t>
            </a: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Adds space between element and its own border.</a:t>
            </a:r>
            <a:endParaRPr lang="en-US" sz="2200" dirty="0">
              <a:latin typeface="Arial" panose="02080604020202020204" charset="0"/>
              <a:cs typeface="Arial" panose="02080604020202020204" charset="0"/>
            </a:endParaRPr>
          </a:p>
          <a:p>
            <a:endParaRPr lang="en-US" sz="2200" b="1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200" b="1">
                <a:latin typeface="Arial" panose="02080604020202020204" charset="0"/>
                <a:cs typeface="Arial" panose="02080604020202020204" charset="0"/>
              </a:rPr>
              <a:t>m</a:t>
            </a:r>
            <a:r>
              <a:rPr lang="en-US" sz="2200" b="1" smtClean="0">
                <a:latin typeface="Arial" panose="02080604020202020204" charset="0"/>
                <a:cs typeface="Arial" panose="02080604020202020204" charset="0"/>
              </a:rPr>
              <a:t>argin (top/right/bottom/left</a:t>
            </a:r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): </a:t>
            </a:r>
            <a:r>
              <a:rPr lang="en-US" sz="2200" dirty="0" smtClean="0">
                <a:latin typeface="Arial" panose="02080604020202020204" charset="0"/>
                <a:cs typeface="Arial" panose="02080604020202020204" charset="0"/>
              </a:rPr>
              <a:t>Adds space between element and surrounding elements</a:t>
            </a: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.</a:t>
            </a:r>
            <a:endParaRPr lang="en-US" sz="2200" dirty="0">
              <a:latin typeface="Arial" panose="02080604020202020204" charset="0"/>
              <a:cs typeface="Arial" panose="02080604020202020204" charset="0"/>
            </a:endParaRPr>
          </a:p>
          <a:p>
            <a:endParaRPr lang="en-US" sz="2200" b="1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float: </a:t>
            </a: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Forces elements to the sides, centers, or tops.</a:t>
            </a:r>
            <a:endParaRPr lang="en-US" sz="2200" dirty="0">
              <a:latin typeface="Arial" panose="02080604020202020204" charset="0"/>
              <a:cs typeface="Arial" panose="02080604020202020204" charset="0"/>
            </a:endParaRPr>
          </a:p>
          <a:p>
            <a:pPr marL="0" indent="0">
              <a:buFont typeface="Arial" panose="02080604020202020204" charset="0"/>
              <a:buNone/>
            </a:pPr>
            <a:endParaRPr lang="en-US" sz="2200" b="1" dirty="0">
              <a:latin typeface="Arial" panose="02080604020202020204" charset="0"/>
              <a:cs typeface="Arial" panose="02080604020202020204" charset="0"/>
            </a:endParaRPr>
          </a:p>
          <a:p>
            <a:pPr marL="0" indent="0">
              <a:buFont typeface="Arial" panose="02080604020202020204" charset="0"/>
              <a:buNone/>
            </a:pPr>
            <a:r>
              <a:rPr lang="en-US" sz="2200" b="1" u="sng" dirty="0">
                <a:latin typeface="Arial" panose="02080604020202020204" charset="0"/>
                <a:cs typeface="Arial" panose="02080604020202020204" charset="0"/>
              </a:rPr>
              <a:t>Background: </a:t>
            </a:r>
            <a:endParaRPr lang="en-US" sz="2200" b="1" u="sng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background-color: </a:t>
            </a: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sets background color.</a:t>
            </a:r>
            <a:endParaRPr lang="en-US" sz="2200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background-image: </a:t>
            </a: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sets background image.</a:t>
            </a:r>
            <a:endParaRPr lang="en-US" sz="2200" dirty="0">
              <a:latin typeface="Arial" panose="02080604020202020204" charset="0"/>
              <a:cs typeface="Arial" panose="02080604020202020204" charset="0"/>
            </a:endParaRPr>
          </a:p>
          <a:p>
            <a:endParaRPr lang="en-US" sz="2200" b="1" dirty="0">
              <a:latin typeface="Arial" panose="02080604020202020204" charset="0"/>
              <a:cs typeface="Arial" panose="02080604020202020204" charset="0"/>
            </a:endParaRPr>
          </a:p>
          <a:p>
            <a:pPr marL="0" indent="0">
              <a:buFont typeface="Arial" panose="02080604020202020204" charset="0"/>
              <a:buNone/>
            </a:pPr>
            <a:endParaRPr lang="en-US" sz="2200" b="1" u="sng" dirty="0">
              <a:latin typeface="Arial" panose="02080604020202020204" charset="0"/>
              <a:cs typeface="Arial" panose="02080604020202020204" charset="0"/>
            </a:endParaRPr>
          </a:p>
          <a:p>
            <a:endParaRPr lang="en-US" sz="2200" b="1" dirty="0">
              <a:latin typeface="Arial" panose="02080604020202020204" charset="0"/>
              <a:cs typeface="Arial" panose="02080604020202020204" charset="0"/>
            </a:endParaRPr>
          </a:p>
          <a:p>
            <a:endParaRPr lang="en-US" sz="1400" dirty="0">
              <a:latin typeface="Arial" panose="02080604020202020204" charset="0"/>
              <a:cs typeface="Arial" panose="02080604020202020204" charset="0"/>
            </a:endParaRPr>
          </a:p>
        </p:txBody>
      </p:sp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Powerful Duo</a:t>
            </a:r>
          </a:p>
        </p:txBody>
      </p:sp>
      <p:sp>
        <p:nvSpPr>
          <p:cNvPr id="5" name="Content Placeholder 2"/>
          <p:cNvSpPr txBox="1"/>
          <p:nvPr/>
        </p:nvSpPr>
        <p:spPr>
          <a:xfrm>
            <a:off x="443345" y="1981200"/>
            <a:ext cx="8229600" cy="312420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80604020202020204" charset="0"/>
              <a:buNone/>
            </a:pPr>
            <a:r>
              <a:rPr lang="en-US" sz="2800" dirty="0">
                <a:latin typeface="Arial" panose="02080604020202020204" charset="0"/>
                <a:cs typeface="Arial" panose="02080604020202020204" charset="0"/>
              </a:rPr>
              <a:t>Believe it or not, HTML / CSS is all you need </a:t>
            </a:r>
            <a:endParaRPr lang="en-US" sz="2800" dirty="0">
              <a:latin typeface="Arial" panose="02080604020202020204" charset="0"/>
              <a:cs typeface="Arial" panose="02080604020202020204" charset="0"/>
            </a:endParaRPr>
          </a:p>
          <a:p>
            <a:pPr marL="0" indent="0" algn="ctr">
              <a:buFont typeface="Arial" panose="02080604020202020204" charset="0"/>
              <a:buNone/>
            </a:pPr>
            <a:r>
              <a:rPr lang="en-US" sz="2800" dirty="0">
                <a:latin typeface="Arial" panose="02080604020202020204" charset="0"/>
                <a:cs typeface="Arial" panose="02080604020202020204" charset="0"/>
              </a:rPr>
              <a:t>to develop a vivid, full-blown website. </a:t>
            </a:r>
            <a:endParaRPr lang="en-US" sz="2800" dirty="0">
              <a:latin typeface="Arial" panose="02080604020202020204" charset="0"/>
              <a:cs typeface="Arial" panose="02080604020202020204" charset="0"/>
            </a:endParaRPr>
          </a:p>
          <a:p>
            <a:pPr marL="0" indent="0" algn="ctr">
              <a:buFont typeface="Arial" panose="02080604020202020204" charset="0"/>
              <a:buNone/>
            </a:pPr>
            <a:endParaRPr lang="en-US" sz="2800" b="1" dirty="0">
              <a:latin typeface="Arial" panose="02080604020202020204" charset="0"/>
              <a:cs typeface="Arial" panose="02080604020202020204" charset="0"/>
            </a:endParaRPr>
          </a:p>
        </p:txBody>
      </p:sp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INSTRUCTOR DEMO</a:t>
            </a:r>
          </a:p>
        </p:txBody>
      </p:sp>
      <p:sp>
        <p:nvSpPr>
          <p:cNvPr id="4" name="Title 1"/>
          <p:cNvSpPr txBox="1"/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numCol="1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Instructor: Demo </a:t>
            </a:r>
            <a:endParaRPr lang="en-US" sz="3600" b="1" i="1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r>
              <a:rPr lang="en-US" sz="2800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(quick</a:t>
            </a:r>
            <a:r>
              <a:rPr lang="x-none" altLang="en-US" sz="2800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-</a:t>
            </a:r>
            <a:r>
              <a:rPr lang="en-US" sz="2800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example</a:t>
            </a:r>
            <a:r>
              <a:rPr lang="x-none" altLang="en-US" sz="2800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-</a:t>
            </a:r>
            <a:r>
              <a:rPr lang="en-US" sz="2800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internal</a:t>
            </a:r>
            <a:r>
              <a:rPr lang="x-none" altLang="en-US" sz="2800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-</a:t>
            </a:r>
            <a:r>
              <a:rPr lang="en-US" sz="2800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css.html | </a:t>
            </a:r>
            <a:r>
              <a:rPr lang="x-none" altLang="en-US" sz="2800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05 </a:t>
            </a:r>
            <a:r>
              <a:rPr lang="en-US" sz="2800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-BasicCSS) </a:t>
            </a:r>
          </a:p>
        </p:txBody>
      </p:sp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&gt; YOUR TURN!</a:t>
            </a:r>
          </a:p>
        </p:txBody>
      </p:sp>
      <p:sp>
        <p:nvSpPr>
          <p:cNvPr id="4" name="Rectangle 3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914400"/>
            <a:ext cx="8686800" cy="304698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Assignment</a:t>
            </a:r>
            <a:endParaRPr lang="en-US" sz="2400" b="1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endParaRPr lang="en-US" sz="2400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r>
              <a:rPr lang="en-US" sz="2400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In this activity, you’ll upgrade your previous HTML bio-page using CSS style rules. Once you’re done, commit and push up your changes to GitHub.</a:t>
            </a:r>
            <a:endParaRPr lang="en-US" sz="2400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endParaRPr lang="en-US" sz="2400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r>
              <a:rPr lang="en-US" sz="2400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We’ll send you additional instructions via Slack.</a:t>
            </a:r>
            <a:endParaRPr lang="en-US" sz="2400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endParaRPr lang="en-US" sz="2400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b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Activity</a:t>
            </a:r>
            <a:r>
              <a:rPr lang="en-US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: </a:t>
            </a:r>
            <a:r>
              <a:rPr lang="en-US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3-HTML_CSS_Layout </a:t>
            </a:r>
            <a:r>
              <a:rPr lang="en-US" b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|  Suggested Time: </a:t>
            </a:r>
            <a:r>
              <a:rPr lang="en-US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20 min</a:t>
            </a:r>
            <a:endParaRPr lang="en-US" i="1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&gt; YOUR TURN!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" y="914400"/>
            <a:ext cx="8455742" cy="32766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Video Walkthrough!!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838200"/>
            <a:ext cx="8229600" cy="47529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5638800"/>
            <a:ext cx="8229600" cy="923330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dirty="0">
                <a:latin typeface="Arial" panose="02080604020202020204" charset="0"/>
                <a:ea typeface="Arial" panose="02080604020202020204" charset="0"/>
                <a:cs typeface="Arial" panose="02080604020202020204" charset="0"/>
                <a:hlinkClick r:id="rId2"/>
              </a:rPr>
              <a:t>https://www.youtube.com/watch?v=kMBinXTCrXI&amp;list=PLgJ8UgkiorCnMLsUevoQRxH8t9bt7ne14&amp;index=2</a:t>
            </a:r>
            <a:endParaRPr lang="en-US" dirty="0">
              <a:latin typeface="Arial" panose="02080604020202020204" charset="0"/>
              <a:ea typeface="Arial" panose="02080604020202020204" charset="0"/>
              <a:cs typeface="Arial" panose="02080604020202020204" charset="0"/>
            </a:endParaRPr>
          </a:p>
          <a:p>
            <a:endParaRPr lang="en-US" dirty="0">
              <a:latin typeface="Arial" panose="02080604020202020204" charset="0"/>
              <a:ea typeface="Arial" panose="02080604020202020204" charset="0"/>
              <a:cs typeface="Arial" panose="02080604020202020204" charset="0"/>
            </a:endParaRPr>
          </a:p>
        </p:txBody>
      </p:sp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Relative File Paths</a:t>
            </a:r>
          </a:p>
        </p:txBody>
      </p:sp>
    </p:spTree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Relative File Paths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" y="838200"/>
            <a:ext cx="9128760" cy="4483595"/>
          </a:xfrm>
          <a:prstGeom prst="rect">
            <a:avLst/>
          </a:prstGeom>
        </p:spPr>
      </p:pic>
      <p:sp>
        <p:nvSpPr>
          <p:cNvPr id="5" name="Content Placeholder 2"/>
          <p:cNvSpPr txBox="1"/>
          <p:nvPr/>
        </p:nvSpPr>
        <p:spPr>
          <a:xfrm>
            <a:off x="457200" y="5522538"/>
            <a:ext cx="8153400" cy="725862"/>
          </a:xfrm>
          <a:prstGeom prst="rect">
            <a:avLst/>
          </a:prstGeom>
        </p:spPr>
        <p:txBody>
          <a:bodyPr numCol="1">
            <a:normAutofit fontScale="92500"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Arial" panose="02080604020202020204" charset="0"/>
                <a:cs typeface="Arial" panose="02080604020202020204" charset="0"/>
              </a:rPr>
              <a:t>Relative file paths </a:t>
            </a:r>
            <a:r>
              <a:rPr lang="en-US" sz="2000" dirty="0">
                <a:latin typeface="Arial" panose="02080604020202020204" charset="0"/>
                <a:cs typeface="Arial" panose="02080604020202020204" charset="0"/>
              </a:rPr>
              <a:t>connect us with other files in our working directory. In this case, </a:t>
            </a:r>
            <a:r>
              <a:rPr lang="en-US" sz="2000" dirty="0" err="1">
                <a:latin typeface="Arial" panose="02080604020202020204" charset="0"/>
                <a:cs typeface="Arial" panose="02080604020202020204" charset="0"/>
              </a:rPr>
              <a:t>style.css</a:t>
            </a:r>
            <a:r>
              <a:rPr lang="en-US" sz="2000" dirty="0">
                <a:latin typeface="Arial" panose="02080604020202020204" charset="0"/>
                <a:cs typeface="Arial" panose="02080604020202020204" charset="0"/>
              </a:rPr>
              <a:t> is in the same folder as our html document.</a:t>
            </a:r>
          </a:p>
        </p:txBody>
      </p:sp>
    </p:spTree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Absolutely No Absolute Paths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929" y="1447800"/>
            <a:ext cx="9123744" cy="1048706"/>
          </a:xfrm>
          <a:prstGeom prst="rect">
            <a:avLst/>
          </a:prstGeom>
        </p:spPr>
      </p:pic>
      <p:sp>
        <p:nvSpPr>
          <p:cNvPr id="7" name="Content Placeholder 2"/>
          <p:cNvSpPr txBox="1"/>
          <p:nvPr/>
        </p:nvSpPr>
        <p:spPr>
          <a:xfrm>
            <a:off x="29901" y="2805112"/>
            <a:ext cx="4748514" cy="3367088"/>
          </a:xfrm>
          <a:prstGeom prst="rect">
            <a:avLst/>
          </a:prstGeom>
        </p:spPr>
        <p:txBody>
          <a:bodyPr numCol="1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Arial" panose="02080604020202020204" charset="0"/>
                <a:cs typeface="Arial" panose="02080604020202020204" charset="0"/>
              </a:rPr>
              <a:t>ALWAYS USE RELATIVE FILE PATHS. </a:t>
            </a:r>
            <a:endParaRPr lang="en-US" sz="2000" b="1" dirty="0">
              <a:latin typeface="Arial" panose="02080604020202020204" charset="0"/>
              <a:cs typeface="Arial" panose="02080604020202020204" charset="0"/>
            </a:endParaRPr>
          </a:p>
          <a:p>
            <a:endParaRPr lang="en-US" sz="2000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000" dirty="0">
                <a:latin typeface="Arial" panose="02080604020202020204" charset="0"/>
                <a:cs typeface="Arial" panose="02080604020202020204" charset="0"/>
              </a:rPr>
              <a:t>If you deploy your sites without them, </a:t>
            </a:r>
            <a:r>
              <a:rPr lang="en-US" sz="2000" b="1" dirty="0">
                <a:latin typeface="Arial" panose="02080604020202020204" charset="0"/>
                <a:cs typeface="Arial" panose="02080604020202020204" charset="0"/>
              </a:rPr>
              <a:t>all of your links will fail</a:t>
            </a:r>
            <a:r>
              <a:rPr lang="en-US" sz="2000" dirty="0">
                <a:latin typeface="Arial" panose="02080604020202020204" charset="0"/>
                <a:cs typeface="Arial" panose="02080604020202020204" charset="0"/>
              </a:rPr>
              <a:t>.</a:t>
            </a:r>
            <a:endParaRPr lang="en-US" sz="2000" dirty="0">
              <a:latin typeface="Arial" panose="02080604020202020204" charset="0"/>
              <a:cs typeface="Arial" panose="02080604020202020204" charset="0"/>
            </a:endParaRPr>
          </a:p>
          <a:p>
            <a:pPr lvl="1"/>
            <a:r>
              <a:rPr lang="en-US" sz="1700" dirty="0">
                <a:latin typeface="Arial" panose="02080604020202020204" charset="0"/>
                <a:cs typeface="Arial" panose="02080604020202020204" charset="0"/>
              </a:rPr>
              <a:t>The same will happen if you move your project from one folder to another. </a:t>
            </a:r>
            <a:endParaRPr lang="en-US" sz="1700" dirty="0">
              <a:latin typeface="Arial" panose="02080604020202020204" charset="0"/>
              <a:cs typeface="Arial" panose="02080604020202020204" charset="0"/>
            </a:endParaRPr>
          </a:p>
          <a:p>
            <a:pPr lvl="1"/>
            <a:endParaRPr lang="en-US" sz="2000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000" dirty="0">
                <a:latin typeface="Arial" panose="02080604020202020204" charset="0"/>
                <a:cs typeface="Arial" panose="02080604020202020204" charset="0"/>
              </a:rPr>
              <a:t>Remember, there is no such thing as a “C:” drive on the internet. </a:t>
            </a:r>
          </a:p>
        </p:txBody>
      </p:sp>
      <p:pic>
        <p:nvPicPr>
          <p:cNvPr id="9" name="Picture 2" descr="https://possil.files.wordpress.com/2012/01/finger-wagging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30815" y="2667000"/>
            <a:ext cx="3945455" cy="339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/>
          <p:cNvSpPr txBox="1"/>
          <p:nvPr/>
        </p:nvSpPr>
        <p:spPr>
          <a:xfrm>
            <a:off x="29901" y="816768"/>
            <a:ext cx="4748514" cy="631032"/>
          </a:xfrm>
          <a:prstGeom prst="rect">
            <a:avLst/>
          </a:prstGeom>
        </p:spPr>
        <p:txBody>
          <a:bodyPr numCol="1">
            <a:normAutofit fontScale="92500" lnSpcReduction="10000"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>
                <a:solidFill>
                  <a:srgbClr val="FF0000"/>
                </a:solidFill>
                <a:latin typeface="Arial" panose="02080604020202020204" charset="0"/>
                <a:cs typeface="Arial" panose="02080604020202020204" charset="0"/>
              </a:rPr>
              <a:t>VERY </a:t>
            </a:r>
            <a:r>
              <a:rPr lang="en-US" sz="4000" b="1" u="sng" dirty="0" err="1">
                <a:solidFill>
                  <a:srgbClr val="FF0000"/>
                </a:solidFill>
                <a:latin typeface="Arial" panose="02080604020202020204" charset="0"/>
                <a:cs typeface="Arial" panose="02080604020202020204" charset="0"/>
              </a:rPr>
              <a:t>VERY</a:t>
            </a:r>
            <a:r>
              <a:rPr lang="en-US" sz="4000" b="1" dirty="0">
                <a:solidFill>
                  <a:srgbClr val="FF0000"/>
                </a:solidFill>
                <a:latin typeface="Arial" panose="02080604020202020204" charset="0"/>
                <a:cs typeface="Arial" panose="02080604020202020204" charset="0"/>
              </a:rPr>
              <a:t> BAD</a:t>
            </a:r>
            <a:endParaRPr lang="en-US" sz="4000" dirty="0">
              <a:solidFill>
                <a:srgbClr val="FF0000"/>
              </a:solidFill>
              <a:latin typeface="Arial" panose="02080604020202020204" charset="0"/>
              <a:cs typeface="Arial" panose="0208060402020202020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962400" y="1132284"/>
            <a:ext cx="1600200" cy="620316"/>
          </a:xfrm>
          <a:prstGeom prst="straightConnector1">
            <a:avLst/>
          </a:prstGeom>
          <a:ln w="730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Quick Demo</a:t>
            </a:r>
          </a:p>
        </p:txBody>
      </p:sp>
      <p:sp>
        <p:nvSpPr>
          <p:cNvPr id="4" name="Title 1"/>
          <p:cNvSpPr txBox="1"/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numCol="1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Instructor: Demo </a:t>
            </a:r>
            <a:endParaRPr lang="en-US" sz="3600" b="1" i="1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r>
              <a:rPr lang="en-US" sz="2800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(</a:t>
            </a:r>
            <a:r>
              <a:rPr lang="en-US" sz="2800" i="1" dirty="0" err="1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RelativePaths_DEMO</a:t>
            </a:r>
            <a:r>
              <a:rPr lang="en-US" sz="2800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 | 1-RelativePaths) 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Where to Get Help</a:t>
            </a:r>
          </a:p>
        </p:txBody>
      </p:sp>
      <p:sp>
        <p:nvSpPr>
          <p:cNvPr id="4" name="Shape 70"/>
          <p:cNvSpPr txBox="1"/>
          <p:nvPr/>
        </p:nvSpPr>
        <p:spPr>
          <a:xfrm>
            <a:off x="196850" y="838200"/>
            <a:ext cx="8947150" cy="5638800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Practice, Practice, Practice: </a:t>
            </a: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Work Individually or in Groups</a:t>
            </a:r>
            <a:endParaRPr lang="en-US" sz="2200" dirty="0">
              <a:latin typeface="Arial" panose="02080604020202020204" charset="0"/>
              <a:cs typeface="Arial" panose="02080604020202020204" charset="0"/>
            </a:endParaRPr>
          </a:p>
          <a:p>
            <a:endParaRPr lang="en-US" sz="1400" b="1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Review In Class Material (Exercises and Slides):</a:t>
            </a:r>
            <a:br>
              <a:rPr lang="en-US" sz="2200" b="1" dirty="0">
                <a:latin typeface="Arial" panose="02080604020202020204" charset="0"/>
                <a:cs typeface="Arial" panose="02080604020202020204" charset="0"/>
              </a:rPr>
            </a:br>
            <a:r>
              <a:rPr lang="en-US" sz="2000" dirty="0">
                <a:latin typeface="Arial" panose="02080604020202020204" charset="0"/>
                <a:cs typeface="Arial" panose="02080604020202020204" charset="0"/>
              </a:rPr>
              <a:t>&lt;&lt;&lt;&lt;PROVIDE LINK HERE&gt;&gt;&gt;&gt;&gt;</a:t>
            </a:r>
            <a:endParaRPr lang="en-US" sz="2000" dirty="0">
              <a:latin typeface="Arial" panose="02080604020202020204" charset="0"/>
              <a:cs typeface="Arial" panose="02080604020202020204" charset="0"/>
            </a:endParaRPr>
          </a:p>
          <a:p>
            <a:endParaRPr lang="en-US" sz="1400" b="1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Re-Watch Class Videos: </a:t>
            </a:r>
            <a:br>
              <a:rPr lang="en-US" sz="2200" b="1" dirty="0">
                <a:latin typeface="Arial" panose="02080604020202020204" charset="0"/>
                <a:cs typeface="Arial" panose="02080604020202020204" charset="0"/>
              </a:rPr>
            </a:b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&lt;&lt;&lt;&lt;PROVIDE LINK HERE&gt;&gt;&gt;&gt;&gt;</a:t>
            </a:r>
            <a:endParaRPr lang="en-US" sz="2200" dirty="0">
              <a:latin typeface="Arial" panose="02080604020202020204" charset="0"/>
              <a:cs typeface="Arial" panose="02080604020202020204" charset="0"/>
            </a:endParaRPr>
          </a:p>
          <a:p>
            <a:pPr marL="0" indent="0">
              <a:buNone/>
            </a:pPr>
            <a:endParaRPr lang="en-US" sz="1400" b="1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In Class Office Hours: </a:t>
            </a: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45 minutes before class, 30 minutes after</a:t>
            </a:r>
            <a:endParaRPr lang="en-US" sz="2200" dirty="0">
              <a:latin typeface="Arial" panose="02080604020202020204" charset="0"/>
              <a:cs typeface="Arial" panose="02080604020202020204" charset="0"/>
            </a:endParaRPr>
          </a:p>
          <a:p>
            <a:pPr marL="0" indent="0">
              <a:buNone/>
            </a:pPr>
            <a:endParaRPr lang="en-US" sz="1400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One-on-One Sessions: </a:t>
            </a: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By Announcement through SSM</a:t>
            </a:r>
            <a:endParaRPr lang="en-US" sz="2200" b="1" dirty="0">
              <a:latin typeface="Arial" panose="02080604020202020204" charset="0"/>
              <a:cs typeface="Arial" panose="02080604020202020204" charset="0"/>
            </a:endParaRPr>
          </a:p>
          <a:p>
            <a:endParaRPr lang="en-US" sz="1400" b="1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Contact Student Success: </a:t>
            </a: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Anytime!</a:t>
            </a:r>
          </a:p>
        </p:txBody>
      </p:sp>
    </p:spTree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914400"/>
            <a:ext cx="8686800" cy="378565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Assignment</a:t>
            </a:r>
            <a:endParaRPr lang="en-US" sz="2400" b="1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endParaRPr lang="en-US" sz="2400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r>
              <a:rPr lang="en-US" sz="2400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1. Unzip the folder sent to you via Slack. </a:t>
            </a:r>
            <a:endParaRPr lang="en-US" sz="2400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endParaRPr lang="en-US" sz="2400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r>
              <a:rPr lang="en-US" sz="2400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2. Edit the HTML files in all of the “</a:t>
            </a:r>
            <a:r>
              <a:rPr lang="en-US" sz="2400" dirty="0" err="1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RelativePaths</a:t>
            </a:r>
            <a:r>
              <a:rPr lang="en-US" sz="2400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” folders. You need to write relative paths that link the HTML documents with CSS stylesheets.</a:t>
            </a:r>
            <a:endParaRPr lang="en-US" sz="2400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endParaRPr lang="en-US" sz="2400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r>
              <a:rPr lang="en-US" sz="2400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Tip: Check out the “</a:t>
            </a:r>
            <a:r>
              <a:rPr lang="en-US" sz="2400" dirty="0" err="1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RelativePaths_WorkingExample</a:t>
            </a:r>
            <a:r>
              <a:rPr lang="en-US" sz="2400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” folder. </a:t>
            </a:r>
            <a:endParaRPr lang="en-US" sz="2400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endParaRPr lang="en-US" sz="2400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80604020202020204" charset="0"/>
                <a:cs typeface="Arial" panose="02080604020202020204" charset="0"/>
              </a:rPr>
              <a:t>&gt; YOUR TURN!!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71800" y="124825"/>
            <a:ext cx="6019800" cy="3693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b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Activity</a:t>
            </a:r>
            <a:r>
              <a:rPr lang="en-US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: </a:t>
            </a:r>
            <a:r>
              <a:rPr lang="en-US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1-RelativePaths</a:t>
            </a:r>
            <a:r>
              <a:rPr lang="en-US" b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|  Suggested Time: </a:t>
            </a:r>
            <a:r>
              <a:rPr lang="en-US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10 min</a:t>
            </a:r>
            <a:endParaRPr lang="en-US" i="1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</p:spTree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>
            <a:normAutofit/>
          </a:bodyPr>
          <a:lstStyle/>
          <a:p>
            <a:r>
              <a:rPr lang="x-none" altLang="en-US" dirty="0"/>
              <a:t>LUNCH (30 mins)</a:t>
            </a:r>
            <a:endParaRPr lang="x-none" altLang="en-US" dirty="0"/>
          </a:p>
        </p:txBody>
      </p:sp>
    </p:spTree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Box Model</a:t>
            </a:r>
          </a:p>
        </p:txBody>
      </p:sp>
    </p:spTree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80604020202020204" charset="0"/>
                <a:cs typeface="Arial" panose="02080604020202020204" charset="0"/>
              </a:rPr>
              <a:t>Boxes Upon Boxes</a:t>
            </a:r>
          </a:p>
        </p:txBody>
      </p:sp>
      <p:pic>
        <p:nvPicPr>
          <p:cNvPr id="6" name="Content Placeholder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762000"/>
            <a:ext cx="7000178" cy="4114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6200" y="4648200"/>
            <a:ext cx="9067800" cy="1631216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ctr"/>
            <a:r>
              <a:rPr lang="en-US" sz="2000" b="1" dirty="0">
                <a:latin typeface="Arial" panose="02080604020202020204" charset="0"/>
                <a:cs typeface="Arial" panose="02080604020202020204" charset="0"/>
              </a:rPr>
              <a:t>In CSS, every element rests within a series of boxes. </a:t>
            </a:r>
            <a:endParaRPr lang="en-US" sz="2000" b="1" dirty="0">
              <a:latin typeface="Arial" panose="02080604020202020204" charset="0"/>
              <a:cs typeface="Arial" panose="02080604020202020204" charset="0"/>
            </a:endParaRPr>
          </a:p>
          <a:p>
            <a:pPr algn="ctr"/>
            <a:r>
              <a:rPr lang="en-US" sz="2000" dirty="0">
                <a:latin typeface="Arial" panose="02080604020202020204" charset="0"/>
                <a:cs typeface="Arial" panose="02080604020202020204" charset="0"/>
              </a:rPr>
              <a:t>Each box has customizable space properties: </a:t>
            </a:r>
            <a:endParaRPr lang="en-US" sz="2000" dirty="0">
              <a:latin typeface="Arial" panose="02080604020202020204" charset="0"/>
              <a:cs typeface="Arial" panose="02080604020202020204" charset="0"/>
            </a:endParaRPr>
          </a:p>
          <a:p>
            <a:pPr algn="ctr"/>
            <a:r>
              <a:rPr lang="en-US" sz="2000" dirty="0">
                <a:latin typeface="Arial" panose="02080604020202020204" charset="0"/>
                <a:cs typeface="Arial" panose="02080604020202020204" charset="0"/>
              </a:rPr>
              <a:t>margin, border, and padding.</a:t>
            </a:r>
            <a:endParaRPr lang="en-US" sz="2000" dirty="0">
              <a:latin typeface="Arial" panose="02080604020202020204" charset="0"/>
              <a:cs typeface="Arial" panose="02080604020202020204" charset="0"/>
            </a:endParaRPr>
          </a:p>
          <a:p>
            <a:pPr algn="ctr"/>
            <a:endParaRPr lang="en-US" sz="2000" dirty="0">
              <a:latin typeface="Arial" panose="02080604020202020204" charset="0"/>
              <a:cs typeface="Arial" panose="02080604020202020204" charset="0"/>
            </a:endParaRPr>
          </a:p>
          <a:p>
            <a:pPr algn="ctr"/>
            <a:r>
              <a:rPr lang="en-US" sz="2000" dirty="0">
                <a:latin typeface="Arial" panose="02080604020202020204" charset="0"/>
                <a:cs typeface="Arial" panose="02080604020202020204" charset="0"/>
              </a:rPr>
              <a:t>Typical spacing value: 20px 10px 10px 20px (top, right, bottom, left)</a:t>
            </a:r>
          </a:p>
        </p:txBody>
      </p:sp>
    </p:spTree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80604020202020204" charset="0"/>
                <a:cs typeface="Arial" panose="02080604020202020204" charset="0"/>
              </a:rPr>
              <a:t>&gt; YOUR TURN!!</a:t>
            </a:r>
          </a:p>
        </p:txBody>
      </p:sp>
      <p:pic>
        <p:nvPicPr>
          <p:cNvPr id="6" name="Content Placeholder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990600"/>
            <a:ext cx="8229600" cy="42666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57600" y="124825"/>
            <a:ext cx="5334000" cy="3693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b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Suggested Time: </a:t>
            </a:r>
            <a:r>
              <a:rPr lang="en-US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10 min</a:t>
            </a:r>
            <a:endParaRPr lang="en-US" i="1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</p:spTree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85800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80604020202020204" charset="0"/>
                <a:cs typeface="Arial" panose="02080604020202020204" charset="0"/>
              </a:rPr>
              <a:t>&gt; YOUR TURN!!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" y="5170637"/>
            <a:ext cx="9067800" cy="1015663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ctr"/>
            <a:r>
              <a:rPr lang="en-US" sz="2000" b="1" u="sng" dirty="0">
                <a:latin typeface="Arial" panose="02080604020202020204" charset="0"/>
                <a:cs typeface="Arial" panose="02080604020202020204" charset="0"/>
              </a:rPr>
              <a:t>Answer</a:t>
            </a:r>
            <a:endParaRPr lang="en-US" sz="2000" b="1" u="sng" dirty="0">
              <a:latin typeface="Arial" panose="02080604020202020204" charset="0"/>
              <a:cs typeface="Arial" panose="02080604020202020204" charset="0"/>
            </a:endParaRPr>
          </a:p>
          <a:p>
            <a:pPr algn="ctr"/>
            <a:r>
              <a:rPr lang="en-US" sz="2000" b="1" dirty="0">
                <a:latin typeface="Arial" panose="02080604020202020204" charset="0"/>
                <a:cs typeface="Arial" panose="02080604020202020204" charset="0"/>
              </a:rPr>
              <a:t>Width: </a:t>
            </a:r>
            <a:r>
              <a:rPr lang="en-US" sz="2000" dirty="0">
                <a:latin typeface="Arial" panose="02080604020202020204" charset="0"/>
                <a:cs typeface="Arial" panose="02080604020202020204" charset="0"/>
              </a:rPr>
              <a:t>474 </a:t>
            </a:r>
            <a:r>
              <a:rPr lang="en-US" sz="2000" dirty="0" err="1">
                <a:latin typeface="Arial" panose="02080604020202020204" charset="0"/>
                <a:cs typeface="Arial" panose="02080604020202020204" charset="0"/>
              </a:rPr>
              <a:t>px</a:t>
            </a:r>
            <a:r>
              <a:rPr lang="en-US" sz="2000" dirty="0">
                <a:latin typeface="Arial" panose="02080604020202020204" charset="0"/>
                <a:cs typeface="Arial" panose="02080604020202020204" charset="0"/>
              </a:rPr>
              <a:t> (no margin), 554 </a:t>
            </a:r>
            <a:r>
              <a:rPr lang="en-US" sz="2000" dirty="0" err="1">
                <a:latin typeface="Arial" panose="02080604020202020204" charset="0"/>
                <a:cs typeface="Arial" panose="02080604020202020204" charset="0"/>
              </a:rPr>
              <a:t>px</a:t>
            </a:r>
            <a:r>
              <a:rPr lang="en-US" sz="2000" dirty="0">
                <a:latin typeface="Arial" panose="02080604020202020204" charset="0"/>
                <a:cs typeface="Arial" panose="02080604020202020204" charset="0"/>
              </a:rPr>
              <a:t> (with margin)</a:t>
            </a:r>
            <a:endParaRPr lang="en-US" sz="2000" dirty="0">
              <a:latin typeface="Arial" panose="02080604020202020204" charset="0"/>
              <a:cs typeface="Arial" panose="02080604020202020204" charset="0"/>
            </a:endParaRPr>
          </a:p>
          <a:p>
            <a:pPr algn="ctr"/>
            <a:r>
              <a:rPr lang="en-US" sz="2000" b="1" dirty="0">
                <a:latin typeface="Arial" panose="02080604020202020204" charset="0"/>
                <a:cs typeface="Arial" panose="02080604020202020204" charset="0"/>
              </a:rPr>
              <a:t>Height: </a:t>
            </a:r>
            <a:r>
              <a:rPr lang="en-US" sz="2000" dirty="0">
                <a:latin typeface="Arial" panose="02080604020202020204" charset="0"/>
                <a:cs typeface="Arial" panose="02080604020202020204" charset="0"/>
              </a:rPr>
              <a:t>539 </a:t>
            </a:r>
            <a:r>
              <a:rPr lang="en-US" sz="2000" dirty="0" err="1">
                <a:latin typeface="Arial" panose="02080604020202020204" charset="0"/>
                <a:cs typeface="Arial" panose="02080604020202020204" charset="0"/>
              </a:rPr>
              <a:t>px</a:t>
            </a:r>
            <a:r>
              <a:rPr lang="en-US" sz="2000" dirty="0">
                <a:latin typeface="Arial" panose="02080604020202020204" charset="0"/>
                <a:cs typeface="Arial" panose="02080604020202020204" charset="0"/>
              </a:rPr>
              <a:t> (no margin), 569 </a:t>
            </a:r>
            <a:r>
              <a:rPr lang="en-US" sz="2000" dirty="0" err="1">
                <a:latin typeface="Arial" panose="02080604020202020204" charset="0"/>
                <a:cs typeface="Arial" panose="02080604020202020204" charset="0"/>
              </a:rPr>
              <a:t>px</a:t>
            </a:r>
            <a:r>
              <a:rPr lang="en-US" sz="2000" dirty="0">
                <a:latin typeface="Arial" panose="02080604020202020204" charset="0"/>
                <a:cs typeface="Arial" panose="02080604020202020204" charset="0"/>
              </a:rPr>
              <a:t> (with margin)</a:t>
            </a:r>
          </a:p>
        </p:txBody>
      </p:sp>
      <p:pic>
        <p:nvPicPr>
          <p:cNvPr id="8" name="Content Placeholder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990600"/>
            <a:ext cx="8229600" cy="4266637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79938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80604020202020204" charset="0"/>
                <a:cs typeface="Arial" panose="02080604020202020204" charset="0"/>
              </a:rPr>
              <a:t>&gt; YOUR TURN!!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"/>
          <a:srcRect l="5469" t="6301" r="4292" b="2471"/>
          <a:stretch>
            <a:fillRect/>
          </a:stretch>
        </p:blipFill>
        <p:spPr>
          <a:xfrm>
            <a:off x="1828800" y="787983"/>
            <a:ext cx="5562600" cy="438265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6200" y="5170637"/>
            <a:ext cx="9067800" cy="1015663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ctr"/>
            <a:r>
              <a:rPr lang="en-US" sz="2000" b="1" u="sng" dirty="0">
                <a:latin typeface="Arial" panose="02080604020202020204" charset="0"/>
                <a:cs typeface="Arial" panose="02080604020202020204" charset="0"/>
              </a:rPr>
              <a:t>Answer</a:t>
            </a:r>
            <a:endParaRPr lang="en-US" sz="2000" b="1" u="sng" dirty="0">
              <a:latin typeface="Arial" panose="02080604020202020204" charset="0"/>
              <a:cs typeface="Arial" panose="02080604020202020204" charset="0"/>
            </a:endParaRPr>
          </a:p>
          <a:p>
            <a:pPr algn="ctr"/>
            <a:r>
              <a:rPr lang="en-US" sz="2000" b="1" dirty="0">
                <a:latin typeface="Arial" panose="02080604020202020204" charset="0"/>
                <a:cs typeface="Arial" panose="02080604020202020204" charset="0"/>
              </a:rPr>
              <a:t>Width: </a:t>
            </a:r>
            <a:r>
              <a:rPr lang="en-US" sz="2000" dirty="0">
                <a:latin typeface="Arial" panose="02080604020202020204" charset="0"/>
                <a:cs typeface="Arial" panose="02080604020202020204" charset="0"/>
              </a:rPr>
              <a:t>474 </a:t>
            </a:r>
            <a:r>
              <a:rPr lang="en-US" sz="2000" dirty="0" err="1">
                <a:latin typeface="Arial" panose="02080604020202020204" charset="0"/>
                <a:cs typeface="Arial" panose="02080604020202020204" charset="0"/>
              </a:rPr>
              <a:t>px</a:t>
            </a:r>
            <a:r>
              <a:rPr lang="en-US" sz="2000" dirty="0">
                <a:latin typeface="Arial" panose="02080604020202020204" charset="0"/>
                <a:cs typeface="Arial" panose="02080604020202020204" charset="0"/>
              </a:rPr>
              <a:t> (no margin), 554 </a:t>
            </a:r>
            <a:r>
              <a:rPr lang="en-US" sz="2000" dirty="0" err="1">
                <a:latin typeface="Arial" panose="02080604020202020204" charset="0"/>
                <a:cs typeface="Arial" panose="02080604020202020204" charset="0"/>
              </a:rPr>
              <a:t>px</a:t>
            </a:r>
            <a:r>
              <a:rPr lang="en-US" sz="2000" dirty="0">
                <a:latin typeface="Arial" panose="02080604020202020204" charset="0"/>
                <a:cs typeface="Arial" panose="02080604020202020204" charset="0"/>
              </a:rPr>
              <a:t> (with margin)</a:t>
            </a:r>
            <a:endParaRPr lang="en-US" sz="2000" dirty="0">
              <a:latin typeface="Arial" panose="02080604020202020204" charset="0"/>
              <a:cs typeface="Arial" panose="02080604020202020204" charset="0"/>
            </a:endParaRPr>
          </a:p>
          <a:p>
            <a:pPr algn="ctr"/>
            <a:r>
              <a:rPr lang="en-US" sz="2000" b="1" dirty="0">
                <a:latin typeface="Arial" panose="02080604020202020204" charset="0"/>
                <a:cs typeface="Arial" panose="02080604020202020204" charset="0"/>
              </a:rPr>
              <a:t>Height: </a:t>
            </a:r>
            <a:r>
              <a:rPr lang="en-US" sz="2000" dirty="0">
                <a:latin typeface="Arial" panose="02080604020202020204" charset="0"/>
                <a:cs typeface="Arial" panose="02080604020202020204" charset="0"/>
              </a:rPr>
              <a:t>539 </a:t>
            </a:r>
            <a:r>
              <a:rPr lang="en-US" sz="2000" dirty="0" err="1">
                <a:latin typeface="Arial" panose="02080604020202020204" charset="0"/>
                <a:cs typeface="Arial" panose="02080604020202020204" charset="0"/>
              </a:rPr>
              <a:t>px</a:t>
            </a:r>
            <a:r>
              <a:rPr lang="en-US" sz="2000" dirty="0">
                <a:latin typeface="Arial" panose="02080604020202020204" charset="0"/>
                <a:cs typeface="Arial" panose="02080604020202020204" charset="0"/>
              </a:rPr>
              <a:t> (no margin), 569 </a:t>
            </a:r>
            <a:r>
              <a:rPr lang="en-US" sz="2000" dirty="0" err="1">
                <a:latin typeface="Arial" panose="02080604020202020204" charset="0"/>
                <a:cs typeface="Arial" panose="02080604020202020204" charset="0"/>
              </a:rPr>
              <a:t>px</a:t>
            </a:r>
            <a:r>
              <a:rPr lang="en-US" sz="2000" dirty="0">
                <a:latin typeface="Arial" panose="02080604020202020204" charset="0"/>
                <a:cs typeface="Arial" panose="02080604020202020204" charset="0"/>
              </a:rPr>
              <a:t> (with margin)</a:t>
            </a:r>
          </a:p>
        </p:txBody>
      </p:sp>
    </p:spTree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We Be </a:t>
            </a:r>
            <a:r>
              <a:rPr lang="en-US" dirty="0" err="1"/>
              <a:t>Floatin</a:t>
            </a:r>
            <a:r>
              <a:rPr lang="en-US" dirty="0"/>
              <a:t>’</a:t>
            </a:r>
          </a:p>
        </p:txBody>
      </p:sp>
    </p:spTree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80604020202020204" charset="0"/>
                <a:cs typeface="Arial" panose="02080604020202020204" charset="0"/>
              </a:rPr>
              <a:t>Take a Facebook Break…</a:t>
            </a:r>
          </a:p>
        </p:txBody>
      </p:sp>
      <p:sp>
        <p:nvSpPr>
          <p:cNvPr id="8" name="Shape 70"/>
          <p:cNvSpPr txBox="1"/>
          <p:nvPr/>
        </p:nvSpPr>
        <p:spPr>
          <a:xfrm>
            <a:off x="-5870" y="783753"/>
            <a:ext cx="9149870" cy="5643838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u="sng" dirty="0">
                <a:latin typeface="Arial" panose="02080604020202020204" charset="0"/>
                <a:cs typeface="Arial" panose="02080604020202020204" charset="0"/>
              </a:rPr>
              <a:t>Warning!</a:t>
            </a:r>
            <a:endParaRPr lang="en-US" sz="2800" b="1" u="sng" dirty="0">
              <a:latin typeface="Arial" panose="02080604020202020204" charset="0"/>
              <a:cs typeface="Arial" panose="02080604020202020204" charset="0"/>
            </a:endParaRPr>
          </a:p>
          <a:p>
            <a:pPr marL="0" indent="0" algn="ctr">
              <a:buNone/>
            </a:pPr>
            <a:r>
              <a:rPr lang="en-US" dirty="0">
                <a:latin typeface="Arial" panose="02080604020202020204" charset="0"/>
                <a:cs typeface="Arial" panose="02080604020202020204" charset="0"/>
              </a:rPr>
              <a:t>These next topics are fairly “tricky”… </a:t>
            </a:r>
            <a:r>
              <a:rPr lang="en-US" b="1" dirty="0">
                <a:latin typeface="Arial" panose="02080604020202020204" charset="0"/>
                <a:cs typeface="Arial" panose="02080604020202020204" charset="0"/>
              </a:rPr>
              <a:t>but VERY IMPORTANT.</a:t>
            </a:r>
            <a:endParaRPr lang="en-US" b="1" dirty="0">
              <a:latin typeface="Arial" panose="02080604020202020204" charset="0"/>
              <a:cs typeface="Arial" panose="02080604020202020204" charset="0"/>
            </a:endParaRPr>
          </a:p>
          <a:p>
            <a:pPr marL="0" indent="0" algn="ctr">
              <a:buNone/>
            </a:pPr>
            <a:endParaRPr lang="en-US" sz="2800" b="1" dirty="0">
              <a:latin typeface="Arial" panose="02080604020202020204" charset="0"/>
              <a:cs typeface="Arial" panose="02080604020202020204" charset="0"/>
            </a:endParaRPr>
          </a:p>
          <a:p>
            <a:pPr marL="0" indent="0" algn="ctr">
              <a:buNone/>
            </a:pPr>
            <a:endParaRPr lang="en-US" sz="2800" b="1" dirty="0">
              <a:latin typeface="Arial" panose="02080604020202020204" charset="0"/>
              <a:cs typeface="Arial" panose="02080604020202020204" charset="0"/>
            </a:endParaRPr>
          </a:p>
          <a:p>
            <a:pPr marL="0" indent="0" algn="ctr">
              <a:buNone/>
            </a:pPr>
            <a:endParaRPr lang="en-US" sz="2800" b="1" dirty="0">
              <a:latin typeface="Arial" panose="02080604020202020204" charset="0"/>
              <a:cs typeface="Arial" panose="02080604020202020204" charset="0"/>
            </a:endParaRPr>
          </a:p>
          <a:p>
            <a:pPr marL="0" indent="0" algn="ctr">
              <a:buNone/>
            </a:pPr>
            <a:endParaRPr lang="en-US" sz="2800" b="1" dirty="0">
              <a:latin typeface="Arial" panose="02080604020202020204" charset="0"/>
              <a:cs typeface="Arial" panose="02080604020202020204" charset="0"/>
            </a:endParaRPr>
          </a:p>
          <a:p>
            <a:pPr marL="0" indent="0" algn="ctr">
              <a:buNone/>
            </a:pPr>
            <a:endParaRPr lang="en-US" sz="2800" b="1" dirty="0">
              <a:latin typeface="Arial" panose="02080604020202020204" charset="0"/>
              <a:cs typeface="Arial" panose="02080604020202020204" charset="0"/>
            </a:endParaRPr>
          </a:p>
          <a:p>
            <a:pPr marL="0" indent="0" algn="ctr">
              <a:buNone/>
            </a:pPr>
            <a:endParaRPr lang="en-US" sz="2800" b="1" dirty="0">
              <a:latin typeface="Arial" panose="02080604020202020204" charset="0"/>
              <a:cs typeface="Arial" panose="02080604020202020204" charset="0"/>
            </a:endParaRPr>
          </a:p>
          <a:p>
            <a:pPr marL="0" indent="0" algn="ctr">
              <a:buNone/>
            </a:pPr>
            <a:endParaRPr lang="en-US" sz="2800" b="1" dirty="0">
              <a:latin typeface="Arial" panose="02080604020202020204" charset="0"/>
              <a:cs typeface="Arial" panose="02080604020202020204" charset="0"/>
            </a:endParaRPr>
          </a:p>
          <a:p>
            <a:pPr marL="0" indent="0" algn="ctr">
              <a:buNone/>
            </a:pPr>
            <a:endParaRPr lang="en-US" sz="1400" dirty="0">
              <a:latin typeface="Arial" panose="02080604020202020204" charset="0"/>
              <a:cs typeface="Arial" panose="02080604020202020204" charset="0"/>
            </a:endParaRPr>
          </a:p>
          <a:p>
            <a:pPr marL="0" indent="0" algn="ctr">
              <a:buNone/>
            </a:pPr>
            <a:r>
              <a:rPr lang="en-US" sz="2800" dirty="0">
                <a:latin typeface="Arial" panose="02080604020202020204" charset="0"/>
                <a:cs typeface="Arial" panose="02080604020202020204" charset="0"/>
              </a:rPr>
              <a:t>Time to channel that inner genius.</a:t>
            </a:r>
            <a:r>
              <a:rPr lang="en-US" sz="2800" b="1" dirty="0">
                <a:latin typeface="Arial" panose="02080604020202020204" charset="0"/>
                <a:cs typeface="Arial" panose="02080604020202020204" charset="0"/>
              </a:rPr>
              <a:t> </a:t>
            </a:r>
            <a:endParaRPr lang="en-US" sz="2800" b="1" dirty="0">
              <a:latin typeface="Arial" panose="02080604020202020204" charset="0"/>
              <a:cs typeface="Arial" panose="02080604020202020204" charset="0"/>
            </a:endParaRPr>
          </a:p>
          <a:p>
            <a:pPr marL="0" indent="0" algn="ctr">
              <a:buNone/>
            </a:pPr>
            <a:endParaRPr lang="en-US" sz="2800" b="1" dirty="0">
              <a:latin typeface="Arial" panose="02080604020202020204" charset="0"/>
              <a:cs typeface="Arial" panose="02080604020202020204" charset="0"/>
            </a:endParaRPr>
          </a:p>
          <a:p>
            <a:pPr marL="0" indent="0" algn="ctr">
              <a:buNone/>
            </a:pPr>
            <a:endParaRPr lang="en-US" sz="2800" b="1" dirty="0">
              <a:latin typeface="Arial" panose="02080604020202020204" charset="0"/>
              <a:cs typeface="Arial" panose="02080604020202020204" charset="0"/>
            </a:endParaRPr>
          </a:p>
          <a:p>
            <a:pPr marL="0" indent="0" algn="ctr">
              <a:buNone/>
            </a:pPr>
            <a:endParaRPr lang="en-US" sz="2800" b="1" dirty="0">
              <a:latin typeface="Arial" panose="02080604020202020204" charset="0"/>
              <a:cs typeface="Arial" panose="02080604020202020204" charset="0"/>
            </a:endParaRPr>
          </a:p>
          <a:p>
            <a:pPr marL="0" indent="0" algn="ctr">
              <a:buNone/>
            </a:pPr>
            <a:endParaRPr lang="en-US" sz="2800" b="1" dirty="0">
              <a:latin typeface="Arial" panose="02080604020202020204" charset="0"/>
              <a:cs typeface="Arial" panose="020806040202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1600" y="2057400"/>
            <a:ext cx="6430027" cy="33528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80604020202020204" charset="0"/>
                <a:cs typeface="Arial" panose="02080604020202020204" charset="0"/>
              </a:rPr>
              <a:t>The Concept of “Flow”</a:t>
            </a:r>
          </a:p>
        </p:txBody>
      </p:sp>
      <p:pic>
        <p:nvPicPr>
          <p:cNvPr id="7" name="Picture 2" descr="https://css-tricks.com/wp-content/csstricks-uploads/web-text-wrap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726345"/>
            <a:ext cx="7386507" cy="369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hape 70"/>
          <p:cNvSpPr txBox="1"/>
          <p:nvPr/>
        </p:nvSpPr>
        <p:spPr>
          <a:xfrm>
            <a:off x="304800" y="4419600"/>
            <a:ext cx="8610599" cy="1980652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By default, every HTML element displayed in the browser is governed by a concept called </a:t>
            </a:r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flow.</a:t>
            </a:r>
            <a:endParaRPr lang="en-US" sz="2200" b="1" dirty="0">
              <a:latin typeface="Arial" panose="02080604020202020204" charset="0"/>
              <a:cs typeface="Arial" panose="02080604020202020204" charset="0"/>
            </a:endParaRPr>
          </a:p>
          <a:p>
            <a:endParaRPr lang="en-US" sz="2200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This means that HTML elements force their adjacent elements to </a:t>
            </a:r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flow around</a:t>
            </a: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 </a:t>
            </a:r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them</a:t>
            </a: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. </a:t>
            </a:r>
            <a:endParaRPr lang="en-US" sz="2200" b="1" dirty="0">
              <a:latin typeface="Arial" panose="02080604020202020204" charset="0"/>
              <a:cs typeface="Arial" panose="02080604020202020204" charset="0"/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Homework #1 - Assignment</a:t>
            </a:r>
          </a:p>
        </p:txBody>
      </p:sp>
      <p:sp>
        <p:nvSpPr>
          <p:cNvPr id="5" name="Shape 70"/>
          <p:cNvSpPr txBox="1"/>
          <p:nvPr/>
        </p:nvSpPr>
        <p:spPr>
          <a:xfrm>
            <a:off x="304799" y="762000"/>
            <a:ext cx="8740775" cy="4495800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Also, at this point everyone should have access to the homework repository in GitHub.</a:t>
            </a:r>
            <a:br>
              <a:rPr lang="en-US" sz="2200" b="1" dirty="0">
                <a:latin typeface="Arial" panose="02080604020202020204" charset="0"/>
                <a:cs typeface="Arial" panose="02080604020202020204" charset="0"/>
              </a:rPr>
            </a:br>
            <a:br>
              <a:rPr lang="en-US" sz="2200" b="1" dirty="0">
                <a:latin typeface="Arial" panose="02080604020202020204" charset="0"/>
                <a:cs typeface="Arial" panose="02080604020202020204" charset="0"/>
              </a:rPr>
            </a:b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&lt;&lt;&lt;&lt;&lt; LINK HERE&gt;&gt;&gt;&gt;</a:t>
            </a:r>
            <a:endParaRPr lang="en-US" sz="2200" dirty="0">
              <a:latin typeface="Arial" panose="02080604020202020204" charset="0"/>
              <a:cs typeface="Arial" panose="02080604020202020204" charset="0"/>
            </a:endParaRPr>
          </a:p>
          <a:p>
            <a:endParaRPr lang="en-US" sz="2200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Homework Assignment #1 </a:t>
            </a:r>
            <a:r>
              <a:rPr lang="x-none" altLang="en-US" sz="2200" b="1" dirty="0">
                <a:latin typeface="Arial" panose="02080604020202020204" charset="0"/>
                <a:cs typeface="Arial" panose="02080604020202020204" charset="0"/>
              </a:rPr>
              <a:t>this</a:t>
            </a:r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 week</a:t>
            </a:r>
            <a:endParaRPr lang="en-US" sz="2200" b="1" dirty="0">
              <a:latin typeface="Arial" panose="02080604020202020204" charset="0"/>
              <a:cs typeface="Arial" panose="02080604020202020204" charset="0"/>
            </a:endParaRPr>
          </a:p>
          <a:p>
            <a:endParaRPr lang="en-US" sz="2200" b="1" u="sng" dirty="0">
              <a:latin typeface="Arial" panose="02080604020202020204" charset="0"/>
              <a:cs typeface="Arial" panose="02080604020202020204" charset="0"/>
            </a:endParaRPr>
          </a:p>
          <a:p>
            <a:pPr lvl="1"/>
            <a:r>
              <a:rPr lang="x-none" altLang="en-US" sz="1900" b="1" u="sng" dirty="0">
                <a:latin typeface="Arial" panose="02080604020202020204" charset="0"/>
                <a:cs typeface="Arial" panose="02080604020202020204" charset="0"/>
              </a:rPr>
              <a:t>Due</a:t>
            </a:r>
            <a:r>
              <a:rPr lang="en-US" sz="1900" b="1" u="sng" dirty="0">
                <a:latin typeface="Arial" panose="02080604020202020204" charset="0"/>
                <a:cs typeface="Arial" panose="02080604020202020204" charset="0"/>
              </a:rPr>
              <a:t>: (&lt;&lt;&lt;&lt;DATE HERE&gt;&gt;&gt;&gt;)</a:t>
            </a:r>
            <a:endParaRPr lang="en-US" sz="1900" b="1" u="sng" dirty="0">
              <a:latin typeface="Arial" panose="02080604020202020204" charset="0"/>
              <a:cs typeface="Arial" panose="02080604020202020204" charset="0"/>
            </a:endParaRPr>
          </a:p>
          <a:p>
            <a:pPr marL="342900" lvl="1" indent="0">
              <a:buNone/>
            </a:pPr>
            <a:endParaRPr lang="en-US" sz="1900" u="sng" dirty="0">
              <a:latin typeface="Arial" panose="02080604020202020204" charset="0"/>
              <a:cs typeface="Arial" panose="02080604020202020204" charset="0"/>
            </a:endParaRPr>
          </a:p>
          <a:p>
            <a:endParaRPr lang="en-US" sz="1400" b="1" dirty="0">
              <a:latin typeface="Arial" panose="02080604020202020204" charset="0"/>
              <a:cs typeface="Arial" panose="02080604020202020204" charset="0"/>
            </a:endParaRPr>
          </a:p>
        </p:txBody>
      </p:sp>
    </p:spTree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80604020202020204" charset="0"/>
                <a:cs typeface="Arial" panose="02080604020202020204" charset="0"/>
              </a:rPr>
              <a:t>Flow Analogy to MS Word</a:t>
            </a:r>
          </a:p>
        </p:txBody>
      </p:sp>
      <p:sp>
        <p:nvSpPr>
          <p:cNvPr id="8" name="Shape 70"/>
          <p:cNvSpPr txBox="1"/>
          <p:nvPr/>
        </p:nvSpPr>
        <p:spPr>
          <a:xfrm>
            <a:off x="5715000" y="1118620"/>
            <a:ext cx="3200399" cy="4417072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This concept of “flow” is very similar to the </a:t>
            </a:r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wrap-text options </a:t>
            </a: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you may be familiar with in Microsoft Word. </a:t>
            </a:r>
            <a:endParaRPr lang="en-US" sz="2200" dirty="0">
              <a:latin typeface="Arial" panose="02080604020202020204" charset="0"/>
              <a:cs typeface="Arial" panose="02080604020202020204" charset="0"/>
            </a:endParaRPr>
          </a:p>
          <a:p>
            <a:endParaRPr lang="en-US" sz="2200" b="1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Just as in MS Word, you can have images in-line with text, on-top of text, etc.</a:t>
            </a:r>
          </a:p>
        </p:txBody>
      </p:sp>
      <p:pic>
        <p:nvPicPr>
          <p:cNvPr id="10" name="Picture 2" descr="https://i-msdn.sec.s-msft.com/dynimg/IC313538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1475" y="1118620"/>
            <a:ext cx="5124450" cy="463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80604020202020204" charset="0"/>
                <a:cs typeface="Arial" panose="02080604020202020204" charset="0"/>
              </a:rPr>
              <a:t>Block Elements </a:t>
            </a:r>
          </a:p>
        </p:txBody>
      </p:sp>
      <p:sp>
        <p:nvSpPr>
          <p:cNvPr id="7" name="Shape 70"/>
          <p:cNvSpPr txBox="1"/>
          <p:nvPr/>
        </p:nvSpPr>
        <p:spPr>
          <a:xfrm>
            <a:off x="304800" y="4419600"/>
            <a:ext cx="8610599" cy="1980652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Arial" panose="02080604020202020204" charset="0"/>
                <a:cs typeface="Arial" panose="02080604020202020204" charset="0"/>
              </a:rPr>
              <a:t>By default, web clients render many HTML elements as </a:t>
            </a:r>
            <a:r>
              <a:rPr lang="en-US" sz="2000" b="1" dirty="0">
                <a:latin typeface="Arial" panose="02080604020202020204" charset="0"/>
                <a:cs typeface="Arial" panose="02080604020202020204" charset="0"/>
              </a:rPr>
              <a:t>block elements. </a:t>
            </a:r>
            <a:r>
              <a:rPr lang="en-US" sz="2000" dirty="0">
                <a:latin typeface="Arial" panose="02080604020202020204" charset="0"/>
                <a:cs typeface="Arial" panose="02080604020202020204" charset="0"/>
              </a:rPr>
              <a:t>Paragraphs, headers, </a:t>
            </a:r>
            <a:r>
              <a:rPr lang="en-US" sz="2000" dirty="0" err="1">
                <a:latin typeface="Arial" panose="02080604020202020204" charset="0"/>
                <a:cs typeface="Arial" panose="02080604020202020204" charset="0"/>
              </a:rPr>
              <a:t>divs</a:t>
            </a:r>
            <a:r>
              <a:rPr lang="en-US" sz="2000" dirty="0">
                <a:latin typeface="Arial" panose="02080604020202020204" charset="0"/>
                <a:cs typeface="Arial" panose="02080604020202020204" charset="0"/>
              </a:rPr>
              <a:t> and more receive this treatment.</a:t>
            </a:r>
            <a:endParaRPr lang="en-US" sz="2000" b="1" dirty="0">
              <a:latin typeface="Arial" panose="02080604020202020204" charset="0"/>
              <a:cs typeface="Arial" panose="02080604020202020204" charset="0"/>
            </a:endParaRPr>
          </a:p>
          <a:p>
            <a:endParaRPr lang="en-US" sz="2000" b="1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000" dirty="0">
                <a:latin typeface="Arial" panose="02080604020202020204" charset="0"/>
                <a:cs typeface="Arial" panose="02080604020202020204" charset="0"/>
              </a:rPr>
              <a:t>A block element will take up an entire line of space—unless you intervene with CSS properties.</a:t>
            </a:r>
            <a:endParaRPr lang="en-US" sz="2000" b="1" dirty="0">
              <a:latin typeface="Arial" panose="02080604020202020204" charset="0"/>
              <a:cs typeface="Arial" panose="02080604020202020204" charset="0"/>
            </a:endParaRPr>
          </a:p>
        </p:txBody>
      </p:sp>
      <p:pic>
        <p:nvPicPr>
          <p:cNvPr id="9" name="Picture 4" descr="https://blog.4psa.com/wp-content/uploads/block-inline1.pn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28"/>
          <a:stretch>
            <a:fillRect/>
          </a:stretch>
        </p:blipFill>
        <p:spPr>
          <a:xfrm>
            <a:off x="304800" y="703120"/>
            <a:ext cx="3810000" cy="375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80604020202020204" charset="0"/>
                <a:cs typeface="Arial" panose="02080604020202020204" charset="0"/>
              </a:rPr>
              <a:t>Block Elements vs. Inline Elements </a:t>
            </a:r>
          </a:p>
        </p:txBody>
      </p:sp>
      <p:sp>
        <p:nvSpPr>
          <p:cNvPr id="8" name="Shape 70"/>
          <p:cNvSpPr txBox="1"/>
          <p:nvPr/>
        </p:nvSpPr>
        <p:spPr>
          <a:xfrm>
            <a:off x="304800" y="4419600"/>
            <a:ext cx="8610599" cy="1980652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Now contrast the block elements with </a:t>
            </a:r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inline elements</a:t>
            </a: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.</a:t>
            </a:r>
            <a:endParaRPr lang="en-US" sz="2200" dirty="0">
              <a:latin typeface="Arial" panose="02080604020202020204" charset="0"/>
              <a:cs typeface="Arial" panose="02080604020202020204" charset="0"/>
            </a:endParaRPr>
          </a:p>
          <a:p>
            <a:endParaRPr lang="en-US" sz="2200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By using </a:t>
            </a:r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float CSS </a:t>
            </a: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properties, we can command our website to display multiple HTML elements adjacently. </a:t>
            </a:r>
            <a:endParaRPr lang="en-US" sz="2200" b="1" dirty="0">
              <a:latin typeface="Arial" panose="02080604020202020204" charset="0"/>
              <a:cs typeface="Arial" panose="02080604020202020204" charset="0"/>
            </a:endParaRPr>
          </a:p>
        </p:txBody>
      </p:sp>
      <p:pic>
        <p:nvPicPr>
          <p:cNvPr id="10" name="Picture 4" descr="https://blog.4psa.com/wp-content/uploads/block-inline1.pn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2744"/>
          <a:stretch>
            <a:fillRect/>
          </a:stretch>
        </p:blipFill>
        <p:spPr>
          <a:xfrm>
            <a:off x="304800" y="703120"/>
            <a:ext cx="7620000" cy="375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80604020202020204" charset="0"/>
                <a:cs typeface="Arial" panose="02080604020202020204" charset="0"/>
              </a:rPr>
              <a:t>Floating</a:t>
            </a:r>
          </a:p>
        </p:txBody>
      </p:sp>
      <p:sp>
        <p:nvSpPr>
          <p:cNvPr id="12" name="Shape 70"/>
          <p:cNvSpPr txBox="1"/>
          <p:nvPr/>
        </p:nvSpPr>
        <p:spPr>
          <a:xfrm>
            <a:off x="304800" y="4711856"/>
            <a:ext cx="8610599" cy="1066800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To transform these block elements into inline elements, we use a CSS property called </a:t>
            </a:r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float. </a:t>
            </a:r>
            <a:endParaRPr lang="en-US" sz="2200" b="1" dirty="0">
              <a:latin typeface="Arial" panose="02080604020202020204" charset="0"/>
              <a:cs typeface="Arial" panose="02080604020202020204" charset="0"/>
            </a:endParaRPr>
          </a:p>
          <a:p>
            <a:endParaRPr lang="en-US" sz="2200" b="1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Floats are </a:t>
            </a:r>
            <a:r>
              <a:rPr lang="en-US" sz="2200" b="1" u="sng" dirty="0">
                <a:latin typeface="Arial" panose="02080604020202020204" charset="0"/>
                <a:cs typeface="Arial" panose="02080604020202020204" charset="0"/>
              </a:rPr>
              <a:t>necessary</a:t>
            </a: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 for building web layouts.</a:t>
            </a:r>
          </a:p>
        </p:txBody>
      </p:sp>
      <p:pic>
        <p:nvPicPr>
          <p:cNvPr id="13" name="Picture 4" descr="https://css-tricks.com/wp-content/csstricks-uploads/web-layout.pn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21" r="19179"/>
          <a:stretch>
            <a:fillRect/>
          </a:stretch>
        </p:blipFill>
        <p:spPr>
          <a:xfrm>
            <a:off x="0" y="747991"/>
            <a:ext cx="5715000" cy="390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b="70232"/>
          <a:stretch>
            <a:fillRect/>
          </a:stretch>
        </p:blipFill>
        <p:spPr>
          <a:xfrm>
            <a:off x="5867400" y="1239085"/>
            <a:ext cx="2896042" cy="66993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1905000"/>
            <a:ext cx="2896042" cy="2240101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80604020202020204" charset="0"/>
                <a:cs typeface="Arial" panose="02080604020202020204" charset="0"/>
              </a:rPr>
              <a:t>Clearing the Float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1" y="990600"/>
            <a:ext cx="8660618" cy="2819400"/>
          </a:xfrm>
          <a:prstGeom prst="rect">
            <a:avLst/>
          </a:prstGeom>
        </p:spPr>
      </p:pic>
      <p:sp>
        <p:nvSpPr>
          <p:cNvPr id="5" name="Shape 70"/>
          <p:cNvSpPr txBox="1"/>
          <p:nvPr/>
        </p:nvSpPr>
        <p:spPr>
          <a:xfrm>
            <a:off x="304800" y="4711856"/>
            <a:ext cx="8610599" cy="1066800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Floats often get in the way of our layouts</a:t>
            </a: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. </a:t>
            </a:r>
            <a:endParaRPr lang="en-US" sz="2200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Sometimes we don’t want to give each element the “inline” treatment. </a:t>
            </a:r>
          </a:p>
        </p:txBody>
      </p:sp>
    </p:spTree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 err="1">
                <a:latin typeface="Arial" panose="02080604020202020204" charset="0"/>
                <a:cs typeface="Arial" panose="02080604020202020204" charset="0"/>
              </a:rPr>
              <a:t>Clearfix</a:t>
            </a:r>
            <a:r>
              <a:rPr lang="en-US" sz="2400" b="1" dirty="0">
                <a:latin typeface="Arial" panose="02080604020202020204" charset="0"/>
                <a:cs typeface="Arial" panose="02080604020202020204" charset="0"/>
              </a:rPr>
              <a:t> Hack</a:t>
            </a:r>
          </a:p>
        </p:txBody>
      </p:sp>
      <p:sp>
        <p:nvSpPr>
          <p:cNvPr id="8" name="Shape 70"/>
          <p:cNvSpPr txBox="1"/>
          <p:nvPr/>
        </p:nvSpPr>
        <p:spPr>
          <a:xfrm>
            <a:off x="304800" y="5094928"/>
            <a:ext cx="8610599" cy="1066800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Sometimes when elements don’t match up in size, we get situations like the above…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413" y="732750"/>
            <a:ext cx="8450610" cy="4144049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 err="1">
                <a:latin typeface="Arial" panose="02080604020202020204" charset="0"/>
                <a:cs typeface="Arial" panose="02080604020202020204" charset="0"/>
              </a:rPr>
              <a:t>Clearfix</a:t>
            </a:r>
            <a:r>
              <a:rPr lang="en-US" sz="2400" b="1" dirty="0">
                <a:latin typeface="Arial" panose="02080604020202020204" charset="0"/>
                <a:cs typeface="Arial" panose="02080604020202020204" charset="0"/>
              </a:rPr>
              <a:t> Hack</a:t>
            </a:r>
          </a:p>
        </p:txBody>
      </p:sp>
      <p:sp>
        <p:nvSpPr>
          <p:cNvPr id="8" name="Shape 70"/>
          <p:cNvSpPr txBox="1"/>
          <p:nvPr/>
        </p:nvSpPr>
        <p:spPr>
          <a:xfrm>
            <a:off x="420310" y="4824608"/>
            <a:ext cx="8190290" cy="1066800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We can get around this by using </a:t>
            </a:r>
            <a:r>
              <a:rPr lang="en-US" sz="2200" dirty="0" smtClean="0">
                <a:latin typeface="Arial" panose="02080604020202020204" charset="0"/>
                <a:cs typeface="Arial" panose="02080604020202020204" charset="0"/>
              </a:rPr>
              <a:t>“</a:t>
            </a: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the </a:t>
            </a:r>
            <a:r>
              <a:rPr lang="en-US" sz="2200" dirty="0" err="1">
                <a:latin typeface="Arial" panose="02080604020202020204" charset="0"/>
                <a:cs typeface="Arial" panose="02080604020202020204" charset="0"/>
              </a:rPr>
              <a:t>clearfix</a:t>
            </a: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 hack.”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" y="802224"/>
            <a:ext cx="8374136" cy="404409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 err="1">
                <a:latin typeface="Arial" panose="02080604020202020204" charset="0"/>
                <a:cs typeface="Arial" panose="02080604020202020204" charset="0"/>
              </a:rPr>
              <a:t>Clearfix</a:t>
            </a:r>
            <a:r>
              <a:rPr lang="en-US" sz="2400" b="1" dirty="0">
                <a:latin typeface="Arial" panose="02080604020202020204" charset="0"/>
                <a:cs typeface="Arial" panose="02080604020202020204" charset="0"/>
              </a:rPr>
              <a:t> Hack</a:t>
            </a:r>
          </a:p>
        </p:txBody>
      </p:sp>
      <p:sp>
        <p:nvSpPr>
          <p:cNvPr id="8" name="Shape 70"/>
          <p:cNvSpPr txBox="1"/>
          <p:nvPr/>
        </p:nvSpPr>
        <p:spPr>
          <a:xfrm>
            <a:off x="152399" y="3733800"/>
            <a:ext cx="8610599" cy="1066800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 smtClean="0">
                <a:latin typeface="Arial" panose="02080604020202020204" charset="0"/>
                <a:cs typeface="Arial" panose="02080604020202020204" charset="0"/>
              </a:rPr>
              <a:t>::after </a:t>
            </a:r>
            <a:r>
              <a:rPr lang="en-US" sz="2200" dirty="0" smtClean="0">
                <a:latin typeface="Arial" panose="02080604020202020204" charset="0"/>
                <a:cs typeface="Arial" panose="02080604020202020204" charset="0"/>
              </a:rPr>
              <a:t>is what we call a pseudo-element. We use it to style </a:t>
            </a:r>
            <a:r>
              <a:rPr lang="en-US" sz="2200" dirty="0" smtClean="0">
                <a:latin typeface="Arial" panose="02080604020202020204" charset="0"/>
                <a:ea typeface="Arial" panose="02080604020202020204" charset="0"/>
                <a:cs typeface="Arial" panose="02080604020202020204" charset="0"/>
              </a:rPr>
              <a:t>specific parts of an element.</a:t>
            </a:r>
            <a:endParaRPr lang="en-US" sz="2200" dirty="0" smtClean="0">
              <a:latin typeface="Arial" panose="02080604020202020204" charset="0"/>
              <a:ea typeface="Arial" panose="02080604020202020204" charset="0"/>
              <a:cs typeface="Arial" panose="02080604020202020204" charset="0"/>
            </a:endParaRPr>
          </a:p>
          <a:p>
            <a:endParaRPr lang="en-US" sz="2200" dirty="0" smtClean="0">
              <a:latin typeface="Arial" panose="02080604020202020204" charset="0"/>
              <a:ea typeface="Arial" panose="02080604020202020204" charset="0"/>
              <a:cs typeface="Arial" panose="02080604020202020204" charset="0"/>
            </a:endParaRPr>
          </a:p>
          <a:p>
            <a:r>
              <a:rPr lang="en-US" sz="2000" dirty="0">
                <a:latin typeface="Arial" panose="02080604020202020204" charset="0"/>
                <a:ea typeface="Arial" panose="02080604020202020204" charset="0"/>
                <a:cs typeface="Arial" panose="02080604020202020204" charset="0"/>
              </a:rPr>
              <a:t>This will </a:t>
            </a:r>
            <a:r>
              <a:rPr lang="en-US" sz="2000" dirty="0" smtClean="0">
                <a:latin typeface="Arial" panose="02080604020202020204" charset="0"/>
                <a:ea typeface="Arial" panose="02080604020202020204" charset="0"/>
                <a:cs typeface="Arial" panose="02080604020202020204" charset="0"/>
              </a:rPr>
              <a:t>add an HTML element, </a:t>
            </a:r>
            <a:r>
              <a:rPr lang="en-US" sz="2000" dirty="0">
                <a:latin typeface="Arial" panose="02080604020202020204" charset="0"/>
                <a:ea typeface="Arial" panose="02080604020202020204" charset="0"/>
                <a:cs typeface="Arial" panose="02080604020202020204" charset="0"/>
              </a:rPr>
              <a:t>hidden from view, after </a:t>
            </a:r>
            <a:r>
              <a:rPr lang="en-US" sz="2000" dirty="0" smtClean="0">
                <a:latin typeface="Arial" panose="02080604020202020204" charset="0"/>
                <a:ea typeface="Arial" panose="02080604020202020204" charset="0"/>
                <a:cs typeface="Arial" panose="02080604020202020204" charset="0"/>
              </a:rPr>
              <a:t>the content of the </a:t>
            </a:r>
            <a:r>
              <a:rPr lang="en-US" sz="2000" b="1" dirty="0" smtClean="0">
                <a:latin typeface="Arial" panose="02080604020202020204" charset="0"/>
                <a:ea typeface="Arial" panose="02080604020202020204" charset="0"/>
                <a:cs typeface="Arial" panose="02080604020202020204" charset="0"/>
              </a:rPr>
              <a:t>“.</a:t>
            </a:r>
            <a:r>
              <a:rPr lang="en-US" sz="2000" b="1" dirty="0" err="1" smtClean="0">
                <a:latin typeface="Arial" panose="02080604020202020204" charset="0"/>
                <a:ea typeface="Arial" panose="02080604020202020204" charset="0"/>
                <a:cs typeface="Arial" panose="02080604020202020204" charset="0"/>
              </a:rPr>
              <a:t>clearfix</a:t>
            </a:r>
            <a:r>
              <a:rPr lang="en-US" sz="2000" b="1" dirty="0" smtClean="0">
                <a:latin typeface="Arial" panose="02080604020202020204" charset="0"/>
                <a:ea typeface="Arial" panose="02080604020202020204" charset="0"/>
                <a:cs typeface="Arial" panose="02080604020202020204" charset="0"/>
              </a:rPr>
              <a:t>”</a:t>
            </a:r>
            <a:r>
              <a:rPr lang="en-US" sz="2000" dirty="0" smtClean="0">
                <a:latin typeface="Arial" panose="02080604020202020204" charset="0"/>
                <a:ea typeface="Arial" panose="02080604020202020204" charset="0"/>
                <a:cs typeface="Arial" panose="02080604020202020204" charset="0"/>
              </a:rPr>
              <a:t> element. </a:t>
            </a:r>
            <a:r>
              <a:rPr lang="en-US" sz="2000" smtClean="0">
                <a:latin typeface="Arial" panose="02080604020202020204" charset="0"/>
                <a:ea typeface="Arial" panose="02080604020202020204" charset="0"/>
                <a:cs typeface="Arial" panose="02080604020202020204" charset="0"/>
              </a:rPr>
              <a:t>This clears </a:t>
            </a:r>
            <a:r>
              <a:rPr lang="en-US" sz="2000" dirty="0">
                <a:latin typeface="Arial" panose="02080604020202020204" charset="0"/>
                <a:ea typeface="Arial" panose="02080604020202020204" charset="0"/>
                <a:cs typeface="Arial" panose="02080604020202020204" charset="0"/>
              </a:rPr>
              <a:t>the float. </a:t>
            </a:r>
            <a:endParaRPr lang="en-US" sz="2200" dirty="0" smtClean="0">
              <a:latin typeface="Arial" panose="02080604020202020204" charset="0"/>
              <a:ea typeface="Arial" panose="02080604020202020204" charset="0"/>
              <a:cs typeface="Arial" panose="020806040202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48" y="965658"/>
            <a:ext cx="3771900" cy="23622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80604020202020204" charset="0"/>
                <a:cs typeface="Arial" panose="02080604020202020204" charset="0"/>
              </a:rPr>
              <a:t>Quick Demo!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838200"/>
            <a:ext cx="5402504" cy="54102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80604020202020204" charset="0"/>
                <a:cs typeface="Arial" panose="02080604020202020204" charset="0"/>
              </a:rPr>
              <a:t>Quick Demo!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25" y="747992"/>
            <a:ext cx="9134475" cy="35052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Today’s Class!</a:t>
            </a:r>
          </a:p>
        </p:txBody>
      </p:sp>
    </p:spTree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Quick Demo</a:t>
            </a:r>
          </a:p>
        </p:txBody>
      </p:sp>
      <p:sp>
        <p:nvSpPr>
          <p:cNvPr id="4" name="Title 1"/>
          <p:cNvSpPr txBox="1"/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numCol="1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Instructor: Demo </a:t>
            </a:r>
            <a:endParaRPr lang="en-US" sz="3600" b="1" i="1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r>
              <a:rPr lang="en-US" sz="2800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(2-FloatExamples) </a:t>
            </a:r>
          </a:p>
        </p:txBody>
      </p:sp>
    </p:spTree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80604020202020204" charset="0"/>
                <a:cs typeface="Arial" panose="02080604020202020204" charset="0"/>
              </a:rPr>
              <a:t>Fantastic Guide on Floats ****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9727" y="835761"/>
            <a:ext cx="5485672" cy="462589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Shape 70"/>
          <p:cNvSpPr txBox="1"/>
          <p:nvPr/>
        </p:nvSpPr>
        <p:spPr>
          <a:xfrm>
            <a:off x="409304" y="5518076"/>
            <a:ext cx="8610599" cy="654124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Arial" panose="02080604020202020204" charset="0"/>
                <a:cs typeface="Arial" panose="02080604020202020204" charset="0"/>
              </a:rPr>
              <a:t>To all serious front-end developers (this is a </a:t>
            </a:r>
            <a:r>
              <a:rPr lang="en-US" sz="2000" b="1" u="sng" dirty="0">
                <a:latin typeface="Arial" panose="02080604020202020204" charset="0"/>
                <a:cs typeface="Arial" panose="02080604020202020204" charset="0"/>
              </a:rPr>
              <a:t>necessary</a:t>
            </a:r>
            <a:r>
              <a:rPr lang="en-US" sz="2000" b="1" dirty="0">
                <a:latin typeface="Arial" panose="02080604020202020204" charset="0"/>
                <a:cs typeface="Arial" panose="02080604020202020204" charset="0"/>
              </a:rPr>
              <a:t> read):</a:t>
            </a: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 </a:t>
            </a:r>
            <a:br>
              <a:rPr lang="en-US" sz="2200" dirty="0">
                <a:latin typeface="Arial" panose="02080604020202020204" charset="0"/>
                <a:cs typeface="Arial" panose="02080604020202020204" charset="0"/>
              </a:rPr>
            </a:br>
            <a:r>
              <a:rPr lang="en-US" sz="2200" dirty="0">
                <a:latin typeface="Arial" panose="02080604020202020204" charset="0"/>
                <a:cs typeface="Arial" panose="02080604020202020204" charset="0"/>
                <a:hlinkClick r:id="rId2"/>
              </a:rPr>
              <a:t>https://css-tricks.com/all-about-floats/</a:t>
            </a:r>
            <a:endParaRPr lang="en-US" sz="2200" dirty="0">
              <a:latin typeface="Arial" panose="02080604020202020204" charset="0"/>
              <a:cs typeface="Arial" panose="0208060402020202020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766499"/>
            <a:ext cx="2867025" cy="75247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914400"/>
            <a:ext cx="8686800" cy="304698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Assignment</a:t>
            </a:r>
            <a:endParaRPr lang="en-US" sz="2400" b="1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endParaRPr lang="en-US" sz="2400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r>
              <a:rPr lang="en-US" sz="2400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In this activity, you’ll flex your newfound floating skills by creating a conceptual layout. Eyeball the design to your best ability.</a:t>
            </a:r>
            <a:endParaRPr lang="en-US" sz="2400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endParaRPr lang="en-US" sz="2400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r>
              <a:rPr lang="en-US" sz="2400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Check your Slack for more instructions.</a:t>
            </a:r>
            <a:endParaRPr lang="en-US" sz="2400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endParaRPr lang="en-US" sz="2400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80604020202020204" charset="0"/>
                <a:cs typeface="Arial" panose="02080604020202020204" charset="0"/>
              </a:rPr>
              <a:t>&gt; YOUR TURN!!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38400" y="124825"/>
            <a:ext cx="6553200" cy="3693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b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Activity</a:t>
            </a:r>
            <a:r>
              <a:rPr lang="en-US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: </a:t>
            </a:r>
            <a:r>
              <a:rPr lang="en-US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3-FloatLayout-Activity </a:t>
            </a:r>
            <a:r>
              <a:rPr lang="en-US" b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|  Suggested Time: </a:t>
            </a:r>
            <a:r>
              <a:rPr lang="en-US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30 min</a:t>
            </a:r>
            <a:endParaRPr lang="en-US" i="1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</p:spTree>
  </p:cSld>
  <p:clrMapOvr>
    <a:masterClrMapping/>
  </p:clrMapOvr>
  <p:transition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80604020202020204" charset="0"/>
                <a:cs typeface="Arial" panose="02080604020202020204" charset="0"/>
              </a:rPr>
              <a:t>&gt; YOUR TURN!!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952500"/>
            <a:ext cx="9144000" cy="49530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80604020202020204" charset="0"/>
                <a:cs typeface="Arial" panose="02080604020202020204" charset="0"/>
              </a:rPr>
              <a:t>Good work!</a:t>
            </a:r>
          </a:p>
        </p:txBody>
      </p:sp>
      <p:pic>
        <p:nvPicPr>
          <p:cNvPr id="4" name="Picture 2" descr="http://cdn.pophangover.com/wp-content/uploads/2012/06/good-job-good-effort-kid-e1339021157881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90749" y="783753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86000" y="5807177"/>
            <a:ext cx="4572000" cy="400110"/>
          </a:xfrm>
          <a:prstGeom prst="rect">
            <a:avLst/>
          </a:prstGeom>
        </p:spPr>
        <p:txBody>
          <a:bodyPr numCol="1">
            <a:spAutoFit/>
          </a:bodyPr>
          <a:lstStyle/>
          <a:p>
            <a:pPr algn="ctr"/>
            <a:r>
              <a:rPr lang="en-US" sz="2000" b="1" dirty="0">
                <a:latin typeface="Arial" panose="02080604020202020204" charset="0"/>
                <a:cs typeface="Arial" panose="02080604020202020204" charset="0"/>
              </a:rPr>
              <a:t>Your brain may rest now</a:t>
            </a:r>
            <a:r>
              <a:rPr lang="is-IS" altLang="is-IS" sz="2000" b="1" dirty="0">
                <a:latin typeface="Arial" panose="02080604020202020204" charset="0"/>
                <a:cs typeface="Arial" panose="02080604020202020204" charset="0"/>
              </a:rPr>
              <a:t>…</a:t>
            </a:r>
            <a:endParaRPr lang="en-US" sz="2000" b="1" dirty="0">
              <a:latin typeface="Arial" panose="02080604020202020204" charset="0"/>
              <a:cs typeface="Arial" panose="02080604020202020204" charset="0"/>
            </a:endParaRPr>
          </a:p>
        </p:txBody>
      </p:sp>
    </p:spTree>
  </p:cSld>
  <p:clrMapOvr>
    <a:masterClrMapping/>
  </p:clrMapOvr>
  <p:transition>
    <p:fad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98052"/>
            <a:ext cx="8684274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80604020202020204" charset="0"/>
                <a:cs typeface="Arial" panose="02080604020202020204" charset="0"/>
              </a:rPr>
              <a:t>Video Walkthrough! (Highly, HIGHLY Recommend!!!)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" y="838200"/>
            <a:ext cx="8684274" cy="502538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6200" y="5988403"/>
            <a:ext cx="8912874" cy="307777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1400" b="1" dirty="0">
                <a:latin typeface="Arial" panose="02080604020202020204" charset="0"/>
                <a:cs typeface="Arial" panose="02080604020202020204" charset="0"/>
              </a:rPr>
              <a:t>Video Link: </a:t>
            </a:r>
            <a:r>
              <a:rPr lang="en-US" sz="1400" dirty="0">
                <a:latin typeface="Arial" panose="02080604020202020204" charset="0"/>
                <a:cs typeface="Arial" panose="02080604020202020204" charset="0"/>
                <a:hlinkClick r:id="rId2"/>
              </a:rPr>
              <a:t>https://youtu.be/0lpxKw6E90Y</a:t>
            </a:r>
            <a:endParaRPr lang="en-US" sz="1400" dirty="0">
              <a:latin typeface="Arial" panose="02080604020202020204" charset="0"/>
              <a:cs typeface="Arial" panose="02080604020202020204" charset="0"/>
            </a:endParaRPr>
          </a:p>
        </p:txBody>
      </p:sp>
    </p:spTree>
  </p:cSld>
  <p:clrMapOvr>
    <a:masterClrMapping/>
  </p:clrMapOvr>
  <p:transition>
    <p:fad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Recap + Questions</a:t>
            </a:r>
          </a:p>
        </p:txBody>
      </p:sp>
    </p:spTree>
  </p:cSld>
  <p:clrMapOvr>
    <a:masterClrMapping/>
  </p:clrMapOvr>
  <p:transition>
    <p:fad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Still a Bit Confused?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914400"/>
            <a:ext cx="8001000" cy="507831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dirty="0"/>
              <a:t>Remember! We’ve got video guides for key activities like that last one.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you feel like you are EVER falling behind, use those online walkthroughs to help catch back up. They are made to be easy to understand.</a:t>
            </a:r>
            <a:endParaRPr lang="en-US" dirty="0"/>
          </a:p>
          <a:p>
            <a:endParaRPr lang="en-US" dirty="0"/>
          </a:p>
          <a:p>
            <a:r>
              <a:rPr lang="en-US" dirty="0"/>
              <a:t>Still having trouble? Shoot your instructor or one of your TAs a message!</a:t>
            </a:r>
            <a:endParaRPr lang="en-US" dirty="0"/>
          </a:p>
          <a:p>
            <a:r>
              <a:rPr lang="en-US" dirty="0"/>
              <a:t>We are here to help you out in whatever way we can! </a:t>
            </a:r>
          </a:p>
        </p:txBody>
      </p:sp>
      <p:pic>
        <p:nvPicPr>
          <p:cNvPr id="5" name="kMBinXTCrXI"/>
          <p:cNvPicPr>
            <a:picLocks noRot="1"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link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2209800" y="1600200"/>
            <a:ext cx="4572000" cy="257175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Today’s Objectives</a:t>
            </a:r>
          </a:p>
        </p:txBody>
      </p:sp>
      <p:sp>
        <p:nvSpPr>
          <p:cNvPr id="4" name="Shape 70"/>
          <p:cNvSpPr txBox="1"/>
          <p:nvPr/>
        </p:nvSpPr>
        <p:spPr>
          <a:xfrm>
            <a:off x="98425" y="1066800"/>
            <a:ext cx="8947150" cy="4495800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1800" dirty="0">
                <a:latin typeface="Arial" panose="02080604020202020204" charset="0"/>
                <a:cs typeface="Arial" panose="02080604020202020204" charset="0"/>
              </a:rPr>
              <a:t>Students will make more HTML documents.</a:t>
            </a:r>
            <a:endParaRPr lang="en-US" sz="1800" dirty="0">
              <a:latin typeface="Arial" panose="02080604020202020204" charset="0"/>
              <a:cs typeface="Arial" panose="02080604020202020204" charset="0"/>
            </a:endParaRPr>
          </a:p>
          <a:p>
            <a:endParaRPr lang="en-US" sz="1800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1800" dirty="0">
                <a:latin typeface="Arial" panose="02080604020202020204" charset="0"/>
                <a:cs typeface="Arial" panose="02080604020202020204" charset="0"/>
              </a:rPr>
              <a:t>Students will learn to properly use basic HTML tags.</a:t>
            </a:r>
            <a:endParaRPr lang="en-US" sz="1800" dirty="0">
              <a:latin typeface="Arial" panose="02080604020202020204" charset="0"/>
              <a:cs typeface="Arial" panose="02080604020202020204" charset="0"/>
            </a:endParaRPr>
          </a:p>
          <a:p>
            <a:endParaRPr lang="en-US" sz="1800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1800" dirty="0">
                <a:latin typeface="Arial" panose="02080604020202020204" charset="0"/>
                <a:cs typeface="Arial" panose="02080604020202020204" charset="0"/>
              </a:rPr>
              <a:t>Students will implement basic CSS styling to HTML documents. </a:t>
            </a: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Know Thyself</a:t>
            </a:r>
          </a:p>
        </p:txBody>
      </p:sp>
      <p:sp>
        <p:nvSpPr>
          <p:cNvPr id="5" name="Shape 70"/>
          <p:cNvSpPr txBox="1"/>
          <p:nvPr/>
        </p:nvSpPr>
        <p:spPr>
          <a:xfrm>
            <a:off x="304799" y="1066800"/>
            <a:ext cx="8740775" cy="4495800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Arial" panose="02080604020202020204" charset="0"/>
                <a:cs typeface="Arial" panose="02080604020202020204" charset="0"/>
              </a:rPr>
              <a:t>If you are a </a:t>
            </a:r>
            <a:r>
              <a:rPr lang="en-US" sz="2000" b="1" i="1" dirty="0">
                <a:latin typeface="Arial" panose="02080604020202020204" charset="0"/>
                <a:cs typeface="Arial" panose="02080604020202020204" charset="0"/>
              </a:rPr>
              <a:t>complete</a:t>
            </a:r>
            <a:r>
              <a:rPr lang="en-US" sz="2000" b="1" dirty="0">
                <a:latin typeface="Arial" panose="02080604020202020204" charset="0"/>
                <a:cs typeface="Arial" panose="02080604020202020204" charset="0"/>
              </a:rPr>
              <a:t> beginner to HTML/CSS and Coding:</a:t>
            </a:r>
            <a:endParaRPr lang="en-US" sz="2000" b="1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1800" dirty="0">
                <a:latin typeface="Arial" panose="02080604020202020204" charset="0"/>
                <a:cs typeface="Arial" panose="02080604020202020204" charset="0"/>
              </a:rPr>
              <a:t>Continue getting comfortable with HTML. </a:t>
            </a:r>
            <a:endParaRPr lang="en-US" sz="1800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1800" dirty="0">
                <a:latin typeface="Arial" panose="02080604020202020204" charset="0"/>
                <a:cs typeface="Arial" panose="02080604020202020204" charset="0"/>
              </a:rPr>
              <a:t>Be able to completely write a basic HTML document (like in last class).</a:t>
            </a:r>
            <a:endParaRPr lang="en-US" sz="1800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1800" dirty="0">
                <a:latin typeface="Arial" panose="02080604020202020204" charset="0"/>
                <a:cs typeface="Arial" panose="02080604020202020204" charset="0"/>
              </a:rPr>
              <a:t>Understand what CSS is, what it’s for, and how it works with HTML.</a:t>
            </a:r>
            <a:endParaRPr lang="en-US" sz="1800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1800" i="1" dirty="0">
                <a:latin typeface="Arial" panose="02080604020202020204" charset="0"/>
                <a:cs typeface="Arial" panose="02080604020202020204" charset="0"/>
              </a:rPr>
              <a:t>Be able to use </a:t>
            </a:r>
            <a:r>
              <a:rPr lang="en-US" sz="1800" i="1" dirty="0" err="1">
                <a:latin typeface="Arial" panose="02080604020202020204" charset="0"/>
                <a:cs typeface="Arial" panose="02080604020202020204" charset="0"/>
              </a:rPr>
              <a:t>Git</a:t>
            </a:r>
            <a:r>
              <a:rPr lang="en-US" sz="1800" i="1" dirty="0">
                <a:latin typeface="Arial" panose="02080604020202020204" charset="0"/>
                <a:cs typeface="Arial" panose="02080604020202020204" charset="0"/>
              </a:rPr>
              <a:t> and GitHub to upload code.</a:t>
            </a:r>
            <a:endParaRPr lang="en-US" sz="1800" i="1" dirty="0">
              <a:latin typeface="Arial" panose="02080604020202020204" charset="0"/>
              <a:cs typeface="Arial" panose="02080604020202020204" charset="0"/>
            </a:endParaRPr>
          </a:p>
          <a:p>
            <a:pPr marL="0" indent="0">
              <a:buNone/>
            </a:pPr>
            <a:endParaRPr lang="en-US" sz="2000" b="1" dirty="0">
              <a:latin typeface="Arial" panose="02080604020202020204" charset="0"/>
              <a:cs typeface="Arial" panose="02080604020202020204" charset="0"/>
            </a:endParaRPr>
          </a:p>
          <a:p>
            <a:pPr marL="0" indent="0">
              <a:buNone/>
            </a:pPr>
            <a:r>
              <a:rPr lang="en-US" sz="2000" b="1" dirty="0">
                <a:latin typeface="Arial" panose="02080604020202020204" charset="0"/>
                <a:cs typeface="Arial" panose="02080604020202020204" charset="0"/>
              </a:rPr>
              <a:t>If you’ve had past exposure and felt comfortable with the last lesson:</a:t>
            </a:r>
            <a:endParaRPr lang="en-US" sz="2000" b="1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1800" dirty="0">
                <a:latin typeface="Arial" panose="02080604020202020204" charset="0"/>
                <a:cs typeface="Arial" panose="02080604020202020204" charset="0"/>
              </a:rPr>
              <a:t>Aim to build up your skills. Clear up any questions or confusions about HTML.</a:t>
            </a:r>
            <a:endParaRPr lang="en-US" sz="1800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1800" dirty="0">
                <a:latin typeface="Arial" panose="02080604020202020204" charset="0"/>
                <a:cs typeface="Arial" panose="02080604020202020204" charset="0"/>
              </a:rPr>
              <a:t>Become knowledgeable about a wider range of HTML and CSS tags.</a:t>
            </a:r>
            <a:endParaRPr lang="en-US" sz="1800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1800" dirty="0">
                <a:latin typeface="Arial" panose="02080604020202020204" charset="0"/>
                <a:cs typeface="Arial" panose="02080604020202020204" charset="0"/>
              </a:rPr>
              <a:t>Be able to selectively apply CSS to specific HTML elements.  </a:t>
            </a:r>
            <a:endParaRPr lang="en-US" sz="1800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1800" i="1" dirty="0">
                <a:latin typeface="Arial" panose="02080604020202020204" charset="0"/>
                <a:cs typeface="Arial" panose="02080604020202020204" charset="0"/>
              </a:rPr>
              <a:t>Be able to use </a:t>
            </a:r>
            <a:r>
              <a:rPr lang="en-US" sz="1800" i="1" dirty="0" err="1">
                <a:latin typeface="Arial" panose="02080604020202020204" charset="0"/>
                <a:cs typeface="Arial" panose="02080604020202020204" charset="0"/>
              </a:rPr>
              <a:t>Git</a:t>
            </a:r>
            <a:r>
              <a:rPr lang="en-US" sz="1800" i="1" dirty="0">
                <a:latin typeface="Arial" panose="02080604020202020204" charset="0"/>
                <a:cs typeface="Arial" panose="02080604020202020204" charset="0"/>
              </a:rPr>
              <a:t> and GitHub to upload code. </a:t>
            </a: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HTML Round 2</a:t>
            </a: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2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9244</Words>
  <Application>Kingsoft Office WPP</Application>
  <PresentationFormat>On-screen Show (4:3)</PresentationFormat>
  <Paragraphs>459</Paragraphs>
  <Slides>67</Slides>
  <Notes>65</Notes>
  <HiddenSlides>0</HiddenSlides>
  <MMClips>1</MMClips>
  <ScaleCrop>false</ScaleCrop>
  <HeadingPairs>
    <vt:vector size="4" baseType="variant">
      <vt:variant>
        <vt:lpstr>主题</vt:lpstr>
      </vt:variant>
      <vt:variant>
        <vt:i4>6</vt:i4>
      </vt:variant>
      <vt:variant>
        <vt:lpstr>幻灯片标题</vt:lpstr>
      </vt:variant>
      <vt:variant>
        <vt:i4>67</vt:i4>
      </vt:variant>
    </vt:vector>
  </HeadingPairs>
  <TitlesOfParts>
    <vt:vector size="73" baseType="lpstr">
      <vt:lpstr>UCF - Theme</vt:lpstr>
      <vt:lpstr>1_Unbranded</vt:lpstr>
      <vt:lpstr>Rutgers - Theme</vt:lpstr>
      <vt:lpstr>Unbranded</vt:lpstr>
      <vt:lpstr>UTAustin</vt:lpstr>
      <vt:lpstr>2_Unbranded</vt:lpstr>
      <vt:lpstr>Going Pro with HTML/CSS</vt:lpstr>
      <vt:lpstr>It’s Okay! </vt:lpstr>
      <vt:lpstr>Admin Items</vt:lpstr>
      <vt:lpstr>Where to Get Help</vt:lpstr>
      <vt:lpstr>Homework #1 - Assignment</vt:lpstr>
      <vt:lpstr>Today’s Class!</vt:lpstr>
      <vt:lpstr>Today’s Objectives</vt:lpstr>
      <vt:lpstr>Know Thyself</vt:lpstr>
      <vt:lpstr>HTML Round 2</vt:lpstr>
      <vt:lpstr>HTML Syntax (Basic)</vt:lpstr>
      <vt:lpstr>HTML Syntax (with Attribute)</vt:lpstr>
      <vt:lpstr>Tricky Tags (Self-Closing)</vt:lpstr>
      <vt:lpstr>Important Common Tags</vt:lpstr>
      <vt:lpstr>Less Common Tags</vt:lpstr>
      <vt:lpstr>HTML for Forms</vt:lpstr>
      <vt:lpstr>HTML for Forms</vt:lpstr>
      <vt:lpstr>On Ugly HTML</vt:lpstr>
      <vt:lpstr>&gt; YOUR TURN!</vt:lpstr>
      <vt:lpstr>&gt; YOUR TURN!</vt:lpstr>
      <vt:lpstr>CSS Stylin’</vt:lpstr>
      <vt:lpstr>HTML / CSS Definitions (*yawn* unimportant)</vt:lpstr>
      <vt:lpstr>HTML / CSS Analogy</vt:lpstr>
      <vt:lpstr>Basic HTML Page</vt:lpstr>
      <vt:lpstr>Basic HTML Page - Result</vt:lpstr>
      <vt:lpstr>Basic HTML Page - Result</vt:lpstr>
      <vt:lpstr>Enter CSS</vt:lpstr>
      <vt:lpstr>Enter CSS - Result</vt:lpstr>
      <vt:lpstr>CSS Syntax</vt:lpstr>
      <vt:lpstr>CSS Example</vt:lpstr>
      <vt:lpstr>Key CSS Attributes</vt:lpstr>
      <vt:lpstr>Powerful Duo</vt:lpstr>
      <vt:lpstr>INSTRUCTOR DEMO</vt:lpstr>
      <vt:lpstr>&gt; YOUR TURN!</vt:lpstr>
      <vt:lpstr>&gt; YOUR TURN!</vt:lpstr>
      <vt:lpstr>Video Walkthrough!!</vt:lpstr>
      <vt:lpstr>Relative File Paths</vt:lpstr>
      <vt:lpstr>Relative File Paths</vt:lpstr>
      <vt:lpstr>Absolutely No Absolute Paths</vt:lpstr>
      <vt:lpstr>Quick Demo</vt:lpstr>
      <vt:lpstr>PowerPoint 演示文稿</vt:lpstr>
      <vt:lpstr>LUNCH (30 mins)</vt:lpstr>
      <vt:lpstr>Box Model</vt:lpstr>
      <vt:lpstr>PowerPoint 演示文稿</vt:lpstr>
      <vt:lpstr>PowerPoint 演示文稿</vt:lpstr>
      <vt:lpstr>PowerPoint 演示文稿</vt:lpstr>
      <vt:lpstr>PowerPoint 演示文稿</vt:lpstr>
      <vt:lpstr>We Be Floatin’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Quick Demo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Recap + Questions</vt:lpstr>
      <vt:lpstr>Still a Bit Confused?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justin</cp:lastModifiedBy>
  <cp:revision>1441</cp:revision>
  <cp:lastPrinted>2017-05-13T15:37:56Z</cp:lastPrinted>
  <dcterms:created xsi:type="dcterms:W3CDTF">2017-05-13T15:37:56Z</dcterms:created>
  <dcterms:modified xsi:type="dcterms:W3CDTF">2017-05-13T15:37:56Z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