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9" r:id="rId5"/>
    <p:sldId id="260" r:id="rId6"/>
    <p:sldId id="261" r:id="rId7"/>
    <p:sldId id="262" r:id="rId8"/>
    <p:sldId id="263" r:id="rId9"/>
    <p:sldId id="264" r:id="rId10"/>
    <p:sldId id="265" r:id="rId11"/>
    <p:sldId id="266" r:id="rId12"/>
    <p:sldId id="268" r:id="rId13"/>
    <p:sldId id="25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01" d="100"/>
          <a:sy n="101"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12/16/2013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12/16/2013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12/16/2013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12/16/2013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12/16/2013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faculty.cascadia.edu/cduckett/bit116/linkdemo.zip" TargetMode="External"/><Relationship Id="rId2" Type="http://schemas.openxmlformats.org/officeDocument/2006/relationships/hyperlink" Target="http://faculty.cascadia.edu/cduckett/bit116/linkdemo"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faculty.cascadia.edu/cduckett/bit116/videos/linkdemo.mp4"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website.com/resources/resources2.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Absolute vs. Relative Paths/Links</a:t>
            </a:r>
            <a:endParaRPr lang="en-US" sz="6000" dirty="0"/>
          </a:p>
        </p:txBody>
      </p:sp>
      <p:sp>
        <p:nvSpPr>
          <p:cNvPr id="3" name="Subtitle 2"/>
          <p:cNvSpPr>
            <a:spLocks noGrp="1"/>
          </p:cNvSpPr>
          <p:nvPr>
            <p:ph type="subTitle" idx="1"/>
          </p:nvPr>
        </p:nvSpPr>
        <p:spPr/>
        <p:txBody>
          <a:bodyPr/>
          <a:lstStyle/>
          <a:p>
            <a:r>
              <a:rPr lang="en-US" dirty="0" smtClean="0"/>
              <a:t>A Step-by-Step Explanation and a Example Walkthrough</a:t>
            </a:r>
            <a:endParaRPr lang="en-US" dirty="0"/>
          </a:p>
        </p:txBody>
      </p:sp>
      <p:pic>
        <p:nvPicPr>
          <p:cNvPr id="1026" name="Picture 2" descr="http://www.marketingtimes.com/wp-content/uploads/2013/07/lin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30200"/>
            <a:ext cx="2857500" cy="2857500"/>
          </a:xfrm>
          <a:prstGeom prst="rect">
            <a:avLst/>
          </a:prstGeom>
          <a:noFill/>
          <a:ln w="19050">
            <a:solidFill>
              <a:schemeClr val="accent1">
                <a:lumMod val="50000"/>
              </a:schemeClr>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200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Paths/Links</a:t>
            </a:r>
            <a:endParaRPr lang="en-US" sz="2000" b="1" dirty="0">
              <a:solidFill>
                <a:schemeClr val="accent2">
                  <a:lumMod val="75000"/>
                </a:schemeClr>
              </a:solidFill>
            </a:endParaRPr>
          </a:p>
        </p:txBody>
      </p:sp>
      <p:sp>
        <p:nvSpPr>
          <p:cNvPr id="5" name="TextBox 4"/>
          <p:cNvSpPr txBox="1"/>
          <p:nvPr/>
        </p:nvSpPr>
        <p:spPr>
          <a:xfrm>
            <a:off x="1387928" y="1621972"/>
            <a:ext cx="10804071" cy="3139321"/>
          </a:xfrm>
          <a:prstGeom prst="rect">
            <a:avLst/>
          </a:prstGeom>
          <a:noFill/>
        </p:spPr>
        <p:txBody>
          <a:bodyPr wrap="square" rtlCol="0">
            <a:spAutoFit/>
          </a:bodyPr>
          <a:lstStyle/>
          <a:p>
            <a:r>
              <a:rPr lang="en-US" dirty="0" smtClean="0"/>
              <a:t>Using </a:t>
            </a:r>
            <a:r>
              <a:rPr lang="en-US" dirty="0"/>
              <a:t>the same example website from above, let's say we wanted to create a link </a:t>
            </a:r>
            <a:r>
              <a:rPr lang="en-US" dirty="0" smtClean="0"/>
              <a:t>from a page in the </a:t>
            </a:r>
            <a:r>
              <a:rPr lang="en-US" b="1" dirty="0" err="1" smtClean="0"/>
              <a:t>oldresources</a:t>
            </a:r>
            <a:r>
              <a:rPr lang="en-US" dirty="0" smtClean="0"/>
              <a:t> folder that would </a:t>
            </a:r>
            <a:r>
              <a:rPr lang="en-US" dirty="0"/>
              <a:t>take the user to a page </a:t>
            </a:r>
            <a:r>
              <a:rPr lang="en-US" dirty="0" smtClean="0"/>
              <a:t>in the </a:t>
            </a:r>
            <a:r>
              <a:rPr lang="en-US" b="1" dirty="0" smtClean="0"/>
              <a:t>resources</a:t>
            </a:r>
            <a:r>
              <a:rPr lang="en-US" dirty="0" smtClean="0"/>
              <a:t> folder and also create a link to the home page (</a:t>
            </a:r>
            <a:r>
              <a:rPr lang="en-US" b="1" dirty="0" smtClean="0"/>
              <a:t>index.html</a:t>
            </a:r>
            <a:r>
              <a:rPr lang="en-US" dirty="0" smtClean="0"/>
              <a:t>) in the </a:t>
            </a:r>
            <a:r>
              <a:rPr lang="en-US" b="1" dirty="0" smtClean="0"/>
              <a:t>root</a:t>
            </a:r>
            <a:r>
              <a:rPr lang="en-US" dirty="0" smtClean="0"/>
              <a:t> directory. </a:t>
            </a:r>
          </a:p>
          <a:p>
            <a:endParaRPr lang="en-US" dirty="0"/>
          </a:p>
          <a:p>
            <a:r>
              <a:rPr lang="en-US" dirty="0" smtClean="0"/>
              <a:t>Here's </a:t>
            </a:r>
            <a:r>
              <a:rPr lang="en-US" dirty="0"/>
              <a:t>how a relative link to this file would </a:t>
            </a:r>
            <a:r>
              <a:rPr lang="en-US" dirty="0" smtClean="0"/>
              <a:t>look going from a page in </a:t>
            </a:r>
            <a:r>
              <a:rPr lang="en-US" b="1" dirty="0" err="1" smtClean="0"/>
              <a:t>oldresources</a:t>
            </a:r>
            <a:r>
              <a:rPr lang="en-US" dirty="0" smtClean="0"/>
              <a:t> back to a page in </a:t>
            </a:r>
            <a:r>
              <a:rPr lang="en-US" b="1" dirty="0" smtClean="0"/>
              <a:t>resources</a:t>
            </a:r>
            <a:r>
              <a:rPr lang="en-US" dirty="0" smtClean="0"/>
              <a:t>:</a:t>
            </a:r>
          </a:p>
          <a:p>
            <a:endParaRPr lang="en-US" dirty="0"/>
          </a:p>
          <a:p>
            <a:r>
              <a:rPr lang="pt-BR" b="1" dirty="0">
                <a:solidFill>
                  <a:srgbClr val="0000CC"/>
                </a:solidFill>
                <a:latin typeface="Courier New" panose="02070309020205020404" pitchFamily="49" charset="0"/>
                <a:cs typeface="Courier New" panose="02070309020205020404" pitchFamily="49" charset="0"/>
              </a:rPr>
              <a:t>&lt;a </a:t>
            </a:r>
            <a:r>
              <a:rPr lang="pt-BR" b="1" dirty="0">
                <a:solidFill>
                  <a:srgbClr val="7030A0"/>
                </a:solidFill>
                <a:latin typeface="Courier New" panose="02070309020205020404" pitchFamily="49" charset="0"/>
                <a:cs typeface="Courier New" panose="02070309020205020404" pitchFamily="49" charset="0"/>
              </a:rPr>
              <a:t>href</a:t>
            </a:r>
            <a:r>
              <a:rPr lang="pt-BR" b="1" dirty="0" smtClean="0">
                <a:solidFill>
                  <a:srgbClr val="7030A0"/>
                </a:solidFill>
                <a:latin typeface="Courier New" panose="02070309020205020404" pitchFamily="49" charset="0"/>
                <a:cs typeface="Courier New" panose="02070309020205020404" pitchFamily="49" charset="0"/>
              </a:rPr>
              <a:t>=</a:t>
            </a:r>
            <a:r>
              <a:rPr lang="pt-BR" b="1" dirty="0" smtClean="0">
                <a:solidFill>
                  <a:srgbClr val="0000CC"/>
                </a:solidFill>
                <a:latin typeface="Courier New" panose="02070309020205020404" pitchFamily="49" charset="0"/>
                <a:cs typeface="Courier New" panose="02070309020205020404" pitchFamily="49" charset="0"/>
              </a:rPr>
              <a:t>"../resources1.html</a:t>
            </a:r>
            <a:r>
              <a:rPr lang="pt-BR" b="1" dirty="0">
                <a:solidFill>
                  <a:srgbClr val="0000CC"/>
                </a:solidFill>
                <a:latin typeface="Courier New" panose="02070309020205020404" pitchFamily="49" charset="0"/>
                <a:cs typeface="Courier New" panose="02070309020205020404" pitchFamily="49" charset="0"/>
              </a:rPr>
              <a:t>"&gt;</a:t>
            </a:r>
            <a:r>
              <a:rPr lang="pt-BR" b="1" dirty="0">
                <a:latin typeface="Courier New" panose="02070309020205020404" pitchFamily="49" charset="0"/>
                <a:cs typeface="Courier New" panose="02070309020205020404" pitchFamily="49" charset="0"/>
              </a:rPr>
              <a:t>Home</a:t>
            </a:r>
            <a:r>
              <a:rPr lang="pt-BR" b="1" dirty="0">
                <a:solidFill>
                  <a:srgbClr val="0000CC"/>
                </a:solidFill>
                <a:latin typeface="Courier New" panose="02070309020205020404" pitchFamily="49" charset="0"/>
                <a:cs typeface="Courier New" panose="02070309020205020404" pitchFamily="49" charset="0"/>
              </a:rPr>
              <a:t>&lt;/a&gt;</a:t>
            </a:r>
          </a:p>
          <a:p>
            <a:endParaRPr lang="en-US" dirty="0"/>
          </a:p>
          <a:p>
            <a:r>
              <a:rPr lang="en-US" dirty="0"/>
              <a:t>Here's how a relative link to </a:t>
            </a:r>
            <a:r>
              <a:rPr lang="en-US" dirty="0" smtClean="0"/>
              <a:t>the home page would </a:t>
            </a:r>
            <a:r>
              <a:rPr lang="en-US" dirty="0"/>
              <a:t>look going from a page in </a:t>
            </a:r>
            <a:r>
              <a:rPr lang="en-US" b="1" dirty="0" err="1" smtClean="0"/>
              <a:t>oldresources</a:t>
            </a:r>
            <a:r>
              <a:rPr lang="en-US" dirty="0" smtClean="0"/>
              <a:t> </a:t>
            </a:r>
            <a:r>
              <a:rPr lang="en-US" dirty="0"/>
              <a:t>back to </a:t>
            </a:r>
            <a:r>
              <a:rPr lang="en-US" dirty="0" smtClean="0"/>
              <a:t>the </a:t>
            </a:r>
            <a:r>
              <a:rPr lang="en-US" b="1" dirty="0" smtClean="0"/>
              <a:t>root</a:t>
            </a:r>
            <a:r>
              <a:rPr lang="en-US" dirty="0" smtClean="0"/>
              <a:t> folder:</a:t>
            </a:r>
            <a:endParaRPr lang="en-US" dirty="0"/>
          </a:p>
          <a:p>
            <a:endParaRPr lang="en-US" dirty="0" smtClean="0"/>
          </a:p>
          <a:p>
            <a:r>
              <a:rPr lang="pt-BR" b="1" dirty="0" smtClean="0">
                <a:solidFill>
                  <a:srgbClr val="0000CC"/>
                </a:solidFill>
                <a:latin typeface="Courier New" panose="02070309020205020404" pitchFamily="49" charset="0"/>
                <a:cs typeface="Courier New" panose="02070309020205020404" pitchFamily="49" charset="0"/>
              </a:rPr>
              <a:t>&lt;</a:t>
            </a:r>
            <a:r>
              <a:rPr lang="pt-BR" b="1" dirty="0">
                <a:solidFill>
                  <a:srgbClr val="0000CC"/>
                </a:solidFill>
                <a:latin typeface="Courier New" panose="02070309020205020404" pitchFamily="49" charset="0"/>
                <a:cs typeface="Courier New" panose="02070309020205020404" pitchFamily="49" charset="0"/>
              </a:rPr>
              <a:t>a </a:t>
            </a:r>
            <a:r>
              <a:rPr lang="pt-BR" b="1" dirty="0">
                <a:solidFill>
                  <a:srgbClr val="7030A0"/>
                </a:solidFill>
                <a:latin typeface="Courier New" panose="02070309020205020404" pitchFamily="49" charset="0"/>
                <a:cs typeface="Courier New" panose="02070309020205020404" pitchFamily="49" charset="0"/>
              </a:rPr>
              <a:t>href</a:t>
            </a:r>
            <a:r>
              <a:rPr lang="pt-BR" b="1" dirty="0" smtClean="0">
                <a:solidFill>
                  <a:srgbClr val="7030A0"/>
                </a:solidFill>
                <a:latin typeface="Courier New" panose="02070309020205020404" pitchFamily="49" charset="0"/>
                <a:cs typeface="Courier New" panose="02070309020205020404" pitchFamily="49" charset="0"/>
              </a:rPr>
              <a:t>=</a:t>
            </a:r>
            <a:r>
              <a:rPr lang="pt-BR" b="1" dirty="0" smtClean="0">
                <a:solidFill>
                  <a:srgbClr val="0000CC"/>
                </a:solidFill>
                <a:latin typeface="Courier New" panose="02070309020205020404" pitchFamily="49" charset="0"/>
                <a:cs typeface="Courier New" panose="02070309020205020404" pitchFamily="49" charset="0"/>
              </a:rPr>
              <a:t>"../../index.html</a:t>
            </a:r>
            <a:r>
              <a:rPr lang="pt-BR" b="1" dirty="0">
                <a:solidFill>
                  <a:srgbClr val="0000CC"/>
                </a:solidFill>
                <a:latin typeface="Courier New" panose="02070309020205020404" pitchFamily="49" charset="0"/>
                <a:cs typeface="Courier New" panose="02070309020205020404" pitchFamily="49" charset="0"/>
              </a:rPr>
              <a:t>"&gt;</a:t>
            </a:r>
            <a:r>
              <a:rPr lang="pt-BR" b="1" dirty="0">
                <a:latin typeface="Courier New" panose="02070309020205020404" pitchFamily="49" charset="0"/>
                <a:cs typeface="Courier New" panose="02070309020205020404" pitchFamily="49" charset="0"/>
              </a:rPr>
              <a:t>Home</a:t>
            </a:r>
            <a:r>
              <a:rPr lang="pt-BR" b="1" dirty="0">
                <a:solidFill>
                  <a:srgbClr val="0000CC"/>
                </a:solidFill>
                <a:latin typeface="Courier New" panose="02070309020205020404" pitchFamily="49" charset="0"/>
                <a:cs typeface="Courier New" panose="02070309020205020404" pitchFamily="49" charset="0"/>
              </a:rPr>
              <a:t>&lt;/a&gt;</a:t>
            </a:r>
          </a:p>
        </p:txBody>
      </p:sp>
    </p:spTree>
    <p:extLst>
      <p:ext uri="{BB962C8B-B14F-4D97-AF65-F5344CB8AC3E}">
        <p14:creationId xmlns:p14="http://schemas.microsoft.com/office/powerpoint/2010/main" val="298802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Paths/Links</a:t>
            </a:r>
            <a:endParaRPr lang="en-US" sz="2000" b="1" dirty="0">
              <a:solidFill>
                <a:schemeClr val="accent2">
                  <a:lumMod val="75000"/>
                </a:schemeClr>
              </a:solidFill>
            </a:endParaRPr>
          </a:p>
        </p:txBody>
      </p:sp>
      <p:sp>
        <p:nvSpPr>
          <p:cNvPr id="5" name="TextBox 4"/>
          <p:cNvSpPr txBox="1"/>
          <p:nvPr/>
        </p:nvSpPr>
        <p:spPr>
          <a:xfrm>
            <a:off x="1387928" y="1621972"/>
            <a:ext cx="10009415" cy="3693319"/>
          </a:xfrm>
          <a:prstGeom prst="rect">
            <a:avLst/>
          </a:prstGeom>
          <a:noFill/>
        </p:spPr>
        <p:txBody>
          <a:bodyPr wrap="square" rtlCol="0">
            <a:spAutoFit/>
          </a:bodyPr>
          <a:lstStyle/>
          <a:p>
            <a:r>
              <a:rPr lang="en-US" dirty="0"/>
              <a:t>Now, let's talk about absolute paths. Like we mentioned earlier, absolute paths provide the complete website address where you want the user to go. An absolute link would look like this</a:t>
            </a:r>
            <a:r>
              <a:rPr lang="en-US" dirty="0" smtClean="0"/>
              <a:t>:</a:t>
            </a:r>
          </a:p>
          <a:p>
            <a:endParaRPr lang="en-US" dirty="0"/>
          </a:p>
          <a:p>
            <a:r>
              <a:rPr lang="pt-BR" b="1" dirty="0" smtClean="0">
                <a:solidFill>
                  <a:srgbClr val="0000CC"/>
                </a:solidFill>
                <a:latin typeface="Courier New" panose="02070309020205020404" pitchFamily="49" charset="0"/>
                <a:cs typeface="Courier New" panose="02070309020205020404" pitchFamily="49" charset="0"/>
              </a:rPr>
              <a:t>&lt;</a:t>
            </a:r>
            <a:r>
              <a:rPr lang="pt-BR" b="1" dirty="0">
                <a:solidFill>
                  <a:srgbClr val="0000CC"/>
                </a:solidFill>
                <a:latin typeface="Courier New" panose="02070309020205020404" pitchFamily="49" charset="0"/>
                <a:cs typeface="Courier New" panose="02070309020205020404" pitchFamily="49" charset="0"/>
              </a:rPr>
              <a:t>a </a:t>
            </a:r>
            <a:r>
              <a:rPr lang="pt-BR" b="1" dirty="0">
                <a:solidFill>
                  <a:srgbClr val="7030A0"/>
                </a:solidFill>
                <a:latin typeface="Courier New" panose="02070309020205020404" pitchFamily="49" charset="0"/>
                <a:cs typeface="Courier New" panose="02070309020205020404" pitchFamily="49" charset="0"/>
              </a:rPr>
              <a:t>href</a:t>
            </a:r>
            <a:r>
              <a:rPr lang="pt-BR" b="1" dirty="0" smtClean="0">
                <a:solidFill>
                  <a:srgbClr val="7030A0"/>
                </a:solidFill>
                <a:latin typeface="Courier New" panose="02070309020205020404" pitchFamily="49" charset="0"/>
                <a:cs typeface="Courier New" panose="02070309020205020404" pitchFamily="49" charset="0"/>
              </a:rPr>
              <a:t>=</a:t>
            </a:r>
            <a:r>
              <a:rPr lang="pt-BR" b="1" dirty="0" smtClean="0">
                <a:solidFill>
                  <a:srgbClr val="0000CC"/>
                </a:solidFill>
                <a:latin typeface="Courier New" panose="02070309020205020404" pitchFamily="49" charset="0"/>
                <a:cs typeface="Courier New" panose="02070309020205020404" pitchFamily="49" charset="0"/>
              </a:rPr>
              <a:t>"http://www.google.com"&gt;</a:t>
            </a:r>
            <a:r>
              <a:rPr lang="pt-BR" b="1" dirty="0" smtClean="0">
                <a:latin typeface="Courier New" panose="02070309020205020404" pitchFamily="49" charset="0"/>
                <a:cs typeface="Courier New" panose="02070309020205020404" pitchFamily="49" charset="0"/>
              </a:rPr>
              <a:t>Google</a:t>
            </a:r>
            <a:r>
              <a:rPr lang="pt-BR" b="1" dirty="0" smtClean="0">
                <a:solidFill>
                  <a:srgbClr val="0000CC"/>
                </a:solidFill>
                <a:latin typeface="Courier New" panose="02070309020205020404" pitchFamily="49" charset="0"/>
                <a:cs typeface="Courier New" panose="02070309020205020404" pitchFamily="49" charset="0"/>
              </a:rPr>
              <a:t>&lt;/</a:t>
            </a:r>
            <a:r>
              <a:rPr lang="pt-BR" b="1" dirty="0">
                <a:solidFill>
                  <a:srgbClr val="0000CC"/>
                </a:solidFill>
                <a:latin typeface="Courier New" panose="02070309020205020404" pitchFamily="49" charset="0"/>
                <a:cs typeface="Courier New" panose="02070309020205020404" pitchFamily="49" charset="0"/>
              </a:rPr>
              <a:t>a&gt;</a:t>
            </a:r>
          </a:p>
          <a:p>
            <a:endParaRPr lang="en-US" dirty="0"/>
          </a:p>
          <a:p>
            <a:r>
              <a:rPr lang="en-US" dirty="0"/>
              <a:t>You </a:t>
            </a:r>
            <a:r>
              <a:rPr lang="en-US" i="1" dirty="0"/>
              <a:t>must</a:t>
            </a:r>
            <a:r>
              <a:rPr lang="en-US" dirty="0"/>
              <a:t> use absolute paths when linking to another Website, but you can also use absolute paths within your own website. This practice is generally frowned upon, though. </a:t>
            </a:r>
            <a:endParaRPr lang="en-US" dirty="0" smtClean="0"/>
          </a:p>
          <a:p>
            <a:endParaRPr lang="en-US" dirty="0"/>
          </a:p>
          <a:p>
            <a:r>
              <a:rPr lang="en-US" dirty="0" smtClean="0"/>
              <a:t>Relative </a:t>
            </a:r>
            <a:r>
              <a:rPr lang="en-US" dirty="0"/>
              <a:t>links make it easy to do things like change your domain name without having to go through all your HTML pages, hunting down links and changing the names. </a:t>
            </a:r>
            <a:endParaRPr lang="en-US" dirty="0" smtClean="0"/>
          </a:p>
          <a:p>
            <a:endParaRPr lang="en-US" dirty="0"/>
          </a:p>
          <a:p>
            <a:r>
              <a:rPr lang="en-US" dirty="0" smtClean="0"/>
              <a:t>As </a:t>
            </a:r>
            <a:r>
              <a:rPr lang="en-US" dirty="0"/>
              <a:t>an added bonus, they force you to keep your site structure neat and organized, which is always a good idea</a:t>
            </a:r>
            <a:r>
              <a:rPr lang="en-US" dirty="0" smtClean="0"/>
              <a:t>.</a:t>
            </a:r>
          </a:p>
        </p:txBody>
      </p:sp>
    </p:spTree>
    <p:extLst>
      <p:ext uri="{BB962C8B-B14F-4D97-AF65-F5344CB8AC3E}">
        <p14:creationId xmlns:p14="http://schemas.microsoft.com/office/powerpoint/2010/main" val="399606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224643" y="653143"/>
            <a:ext cx="9307286" cy="8164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87929" y="783772"/>
            <a:ext cx="8703128" cy="523220"/>
          </a:xfrm>
          <a:prstGeom prst="rect">
            <a:avLst/>
          </a:prstGeom>
          <a:noFill/>
        </p:spPr>
        <p:txBody>
          <a:bodyPr wrap="square" rtlCol="0">
            <a:spAutoFit/>
          </a:bodyPr>
          <a:lstStyle/>
          <a:p>
            <a:r>
              <a:rPr lang="en-US" sz="2800" b="1" dirty="0">
                <a:solidFill>
                  <a:schemeClr val="accent2">
                    <a:lumMod val="75000"/>
                  </a:schemeClr>
                </a:solidFill>
              </a:rPr>
              <a:t>Absolute vs. Relative </a:t>
            </a:r>
            <a:r>
              <a:rPr lang="en-US" sz="2800" b="1" dirty="0" smtClean="0">
                <a:solidFill>
                  <a:schemeClr val="accent2">
                    <a:lumMod val="75000"/>
                  </a:schemeClr>
                </a:solidFill>
              </a:rPr>
              <a:t>Paths/Links: Example Walkthrough</a:t>
            </a:r>
            <a:endParaRPr lang="en-US" sz="2000" b="1" dirty="0">
              <a:solidFill>
                <a:schemeClr val="accent2">
                  <a:lumMod val="75000"/>
                </a:schemeClr>
              </a:solidFill>
            </a:endParaRPr>
          </a:p>
        </p:txBody>
      </p:sp>
    </p:spTree>
    <p:extLst>
      <p:ext uri="{BB962C8B-B14F-4D97-AF65-F5344CB8AC3E}">
        <p14:creationId xmlns:p14="http://schemas.microsoft.com/office/powerpoint/2010/main" val="21260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"Root" Directory, index.html file, and "Sub" Folders</a:t>
            </a:r>
            <a:endParaRPr lang="en-US" sz="2000" b="1" dirty="0">
              <a:solidFill>
                <a:schemeClr val="accent2">
                  <a:lumMod val="75000"/>
                </a:schemeClr>
              </a:solidFill>
            </a:endParaRPr>
          </a:p>
        </p:txBody>
      </p:sp>
      <p:sp>
        <p:nvSpPr>
          <p:cNvPr id="5" name="TextBox 4"/>
          <p:cNvSpPr txBox="1"/>
          <p:nvPr/>
        </p:nvSpPr>
        <p:spPr>
          <a:xfrm>
            <a:off x="1387929" y="1726406"/>
            <a:ext cx="5208814" cy="3139321"/>
          </a:xfrm>
          <a:prstGeom prst="rect">
            <a:avLst/>
          </a:prstGeom>
          <a:noFill/>
        </p:spPr>
        <p:txBody>
          <a:bodyPr wrap="square" rtlCol="0">
            <a:spAutoFit/>
          </a:bodyPr>
          <a:lstStyle/>
          <a:p>
            <a:pPr algn="just"/>
            <a:r>
              <a:rPr lang="en-US" dirty="0" smtClean="0"/>
              <a:t>Let's say I have a folder with one (1) </a:t>
            </a:r>
            <a:r>
              <a:rPr lang="en-US" b="1" dirty="0" smtClean="0"/>
              <a:t>index.html</a:t>
            </a:r>
            <a:r>
              <a:rPr lang="en-US" dirty="0" smtClean="0"/>
              <a:t> file in it and four (4) </a:t>
            </a:r>
            <a:r>
              <a:rPr lang="en-US" b="1" dirty="0" smtClean="0"/>
              <a:t>sub</a:t>
            </a:r>
            <a:r>
              <a:rPr lang="en-US" dirty="0" smtClean="0"/>
              <a:t> folders called </a:t>
            </a:r>
            <a:r>
              <a:rPr lang="en-US" b="1" dirty="0" smtClean="0"/>
              <a:t>pages</a:t>
            </a:r>
            <a:r>
              <a:rPr lang="en-US" dirty="0" smtClean="0"/>
              <a:t>, </a:t>
            </a:r>
            <a:r>
              <a:rPr lang="en-US" b="1" dirty="0" smtClean="0"/>
              <a:t>resources</a:t>
            </a:r>
            <a:r>
              <a:rPr lang="en-US" dirty="0" smtClean="0"/>
              <a:t>, </a:t>
            </a:r>
            <a:r>
              <a:rPr lang="en-US" b="1" dirty="0" smtClean="0"/>
              <a:t>images</a:t>
            </a:r>
            <a:r>
              <a:rPr lang="en-US" dirty="0" smtClean="0"/>
              <a:t>, and </a:t>
            </a:r>
            <a:r>
              <a:rPr lang="en-US" b="1" dirty="0" smtClean="0"/>
              <a:t>docs</a:t>
            </a:r>
            <a:r>
              <a:rPr lang="en-US" dirty="0" smtClean="0"/>
              <a:t>. </a:t>
            </a:r>
          </a:p>
          <a:p>
            <a:pPr algn="just"/>
            <a:endParaRPr lang="en-US" dirty="0"/>
          </a:p>
          <a:p>
            <a:pPr algn="just"/>
            <a:r>
              <a:rPr lang="en-US" dirty="0" smtClean="0"/>
              <a:t>The folder that holds this </a:t>
            </a:r>
            <a:r>
              <a:rPr lang="en-US" b="1" dirty="0" smtClean="0"/>
              <a:t>index.html</a:t>
            </a:r>
            <a:r>
              <a:rPr lang="en-US" dirty="0" smtClean="0"/>
              <a:t> file and the four sub folders is called the "</a:t>
            </a:r>
            <a:r>
              <a:rPr lang="en-US" b="1" dirty="0" smtClean="0"/>
              <a:t>root</a:t>
            </a:r>
            <a:r>
              <a:rPr lang="en-US" dirty="0" smtClean="0"/>
              <a:t>" directory. </a:t>
            </a:r>
          </a:p>
          <a:p>
            <a:pPr algn="just"/>
            <a:endParaRPr lang="en-US" dirty="0"/>
          </a:p>
          <a:p>
            <a:pPr algn="just"/>
            <a:r>
              <a:rPr lang="en-US" dirty="0" smtClean="0"/>
              <a:t>Every website has a "</a:t>
            </a:r>
            <a:r>
              <a:rPr lang="en-US" b="1" dirty="0" smtClean="0"/>
              <a:t>root</a:t>
            </a:r>
            <a:r>
              <a:rPr lang="en-US" dirty="0" smtClean="0"/>
              <a:t>" directory and most websites have an </a:t>
            </a:r>
            <a:r>
              <a:rPr lang="en-US" b="1" dirty="0" smtClean="0"/>
              <a:t>index.html</a:t>
            </a:r>
            <a:r>
              <a:rPr lang="en-US" dirty="0" smtClean="0"/>
              <a:t> file which acts as its main "home" or portal page located in this "root" directory.</a:t>
            </a:r>
            <a:endParaRPr lang="en-US" dirty="0"/>
          </a:p>
        </p:txBody>
      </p:sp>
      <p:sp>
        <p:nvSpPr>
          <p:cNvPr id="6" name="TextBox 5"/>
          <p:cNvSpPr txBox="1"/>
          <p:nvPr/>
        </p:nvSpPr>
        <p:spPr>
          <a:xfrm>
            <a:off x="1387929" y="5236742"/>
            <a:ext cx="10584996" cy="923330"/>
          </a:xfrm>
          <a:prstGeom prst="rect">
            <a:avLst/>
          </a:prstGeom>
          <a:noFill/>
        </p:spPr>
        <p:txBody>
          <a:bodyPr wrap="square" rtlCol="0">
            <a:spAutoFit/>
          </a:bodyPr>
          <a:lstStyle/>
          <a:p>
            <a:r>
              <a:rPr lang="en-US" b="1" dirty="0" smtClean="0">
                <a:solidFill>
                  <a:schemeClr val="accent2">
                    <a:lumMod val="75000"/>
                  </a:schemeClr>
                </a:solidFill>
              </a:rPr>
              <a:t>Link Demo Online: </a:t>
            </a:r>
            <a:r>
              <a:rPr lang="en-US" dirty="0" smtClean="0">
                <a:hlinkClick r:id="rId2"/>
              </a:rPr>
              <a:t>http://faculty.cascadia.edu/cduckett/bit116/linkdemo</a:t>
            </a:r>
            <a:r>
              <a:rPr lang="en-US" dirty="0" smtClean="0"/>
              <a:t> </a:t>
            </a:r>
          </a:p>
          <a:p>
            <a:r>
              <a:rPr lang="en-US" b="1" dirty="0" smtClean="0">
                <a:solidFill>
                  <a:schemeClr val="accent2">
                    <a:lumMod val="75000"/>
                  </a:schemeClr>
                </a:solidFill>
              </a:rPr>
              <a:t>Link Demo Download: </a:t>
            </a:r>
            <a:r>
              <a:rPr lang="en-US" dirty="0">
                <a:hlinkClick r:id="rId3"/>
              </a:rPr>
              <a:t>http://</a:t>
            </a:r>
            <a:r>
              <a:rPr lang="en-US" dirty="0" smtClean="0">
                <a:hlinkClick r:id="rId3"/>
              </a:rPr>
              <a:t>faculty.cascadia.edu/cduckett/bit116/linkdemo.zip</a:t>
            </a:r>
            <a:endParaRPr lang="en-US" dirty="0" smtClean="0"/>
          </a:p>
          <a:p>
            <a:r>
              <a:rPr lang="en-US" b="1" dirty="0" smtClean="0">
                <a:solidFill>
                  <a:schemeClr val="accent2">
                    <a:lumMod val="75000"/>
                  </a:schemeClr>
                </a:solidFill>
              </a:rPr>
              <a:t>Link Demo Video Walkthrough: </a:t>
            </a:r>
            <a:r>
              <a:rPr lang="en-US" dirty="0">
                <a:hlinkClick r:id="rId4"/>
              </a:rPr>
              <a:t>http://</a:t>
            </a:r>
            <a:r>
              <a:rPr lang="en-US" dirty="0" smtClean="0">
                <a:hlinkClick r:id="rId4"/>
              </a:rPr>
              <a:t>faculty.cascadia.edu/cduckett/bit116/videos/linkdemo.mp4</a:t>
            </a:r>
            <a:r>
              <a:rPr lang="en-US" dirty="0" smtClean="0"/>
              <a:t> </a:t>
            </a:r>
            <a:endParaRPr lang="en-US" dirty="0"/>
          </a:p>
        </p:txBody>
      </p:sp>
      <p:pic>
        <p:nvPicPr>
          <p:cNvPr id="2" name="Picture 1"/>
          <p:cNvPicPr>
            <a:picLocks noChangeAspect="1"/>
          </p:cNvPicPr>
          <p:nvPr/>
        </p:nvPicPr>
        <p:blipFill>
          <a:blip r:embed="rId5"/>
          <a:stretch>
            <a:fillRect/>
          </a:stretch>
        </p:blipFill>
        <p:spPr>
          <a:xfrm>
            <a:off x="7094764" y="1499173"/>
            <a:ext cx="4057650" cy="3316787"/>
          </a:xfrm>
          <a:prstGeom prst="rect">
            <a:avLst/>
          </a:prstGeom>
        </p:spPr>
      </p:pic>
    </p:spTree>
    <p:extLst>
      <p:ext uri="{BB962C8B-B14F-4D97-AF65-F5344CB8AC3E}">
        <p14:creationId xmlns:p14="http://schemas.microsoft.com/office/powerpoint/2010/main" val="88614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pages</a:t>
            </a:r>
            <a:r>
              <a:rPr lang="en-US" sz="2800" b="1" dirty="0" smtClean="0">
                <a:solidFill>
                  <a:schemeClr val="accent2">
                    <a:lumMod val="75000"/>
                  </a:schemeClr>
                </a:solidFill>
              </a:rPr>
              <a:t> folder</a:t>
            </a:r>
            <a:endParaRPr lang="en-US" sz="2000" b="1" dirty="0">
              <a:solidFill>
                <a:schemeClr val="accent2">
                  <a:lumMod val="75000"/>
                </a:schemeClr>
              </a:solidFill>
            </a:endParaRPr>
          </a:p>
        </p:txBody>
      </p:sp>
      <p:sp>
        <p:nvSpPr>
          <p:cNvPr id="5" name="TextBox 4"/>
          <p:cNvSpPr txBox="1"/>
          <p:nvPr/>
        </p:nvSpPr>
        <p:spPr>
          <a:xfrm>
            <a:off x="1387929" y="1726406"/>
            <a:ext cx="4065814" cy="923330"/>
          </a:xfrm>
          <a:prstGeom prst="rect">
            <a:avLst/>
          </a:prstGeom>
          <a:noFill/>
        </p:spPr>
        <p:txBody>
          <a:bodyPr wrap="square" rtlCol="0">
            <a:spAutoFit/>
          </a:bodyPr>
          <a:lstStyle/>
          <a:p>
            <a:pPr algn="just"/>
            <a:r>
              <a:rPr lang="en-US" dirty="0" smtClean="0"/>
              <a:t>Inside the </a:t>
            </a:r>
            <a:r>
              <a:rPr lang="en-US" b="1" dirty="0" smtClean="0">
                <a:solidFill>
                  <a:schemeClr val="accent2">
                    <a:lumMod val="50000"/>
                  </a:schemeClr>
                </a:solidFill>
              </a:rPr>
              <a:t>pages</a:t>
            </a:r>
            <a:r>
              <a:rPr lang="en-US" dirty="0" smtClean="0">
                <a:solidFill>
                  <a:schemeClr val="accent2">
                    <a:lumMod val="50000"/>
                  </a:schemeClr>
                </a:solidFill>
              </a:rPr>
              <a:t> </a:t>
            </a:r>
            <a:r>
              <a:rPr lang="en-US" dirty="0" smtClean="0"/>
              <a:t>folder, I have three (3) html files named </a:t>
            </a:r>
            <a:r>
              <a:rPr lang="en-US" b="1" dirty="0" smtClean="0">
                <a:solidFill>
                  <a:schemeClr val="accent2">
                    <a:lumMod val="50000"/>
                  </a:schemeClr>
                </a:solidFill>
              </a:rPr>
              <a:t>pages1.html</a:t>
            </a:r>
            <a:r>
              <a:rPr lang="en-US" dirty="0" smtClean="0"/>
              <a:t>, </a:t>
            </a:r>
            <a:r>
              <a:rPr lang="en-US" b="1" dirty="0" smtClean="0">
                <a:solidFill>
                  <a:schemeClr val="accent2">
                    <a:lumMod val="50000"/>
                  </a:schemeClr>
                </a:solidFill>
              </a:rPr>
              <a:t>pages2.html</a:t>
            </a:r>
            <a:r>
              <a:rPr lang="en-US" dirty="0" smtClean="0"/>
              <a:t>, and </a:t>
            </a:r>
            <a:r>
              <a:rPr lang="en-US" b="1" dirty="0" smtClean="0">
                <a:solidFill>
                  <a:schemeClr val="accent2">
                    <a:lumMod val="50000"/>
                  </a:schemeClr>
                </a:solidFill>
              </a:rPr>
              <a:t>pages3.html</a:t>
            </a:r>
            <a:endParaRPr lang="en-US" b="1" dirty="0">
              <a:solidFill>
                <a:schemeClr val="accent2">
                  <a:lumMod val="50000"/>
                </a:schemeClr>
              </a:solidFill>
            </a:endParaRPr>
          </a:p>
        </p:txBody>
      </p:sp>
      <p:pic>
        <p:nvPicPr>
          <p:cNvPr id="3" name="Picture 2"/>
          <p:cNvPicPr>
            <a:picLocks noChangeAspect="1"/>
          </p:cNvPicPr>
          <p:nvPr/>
        </p:nvPicPr>
        <p:blipFill>
          <a:blip r:embed="rId2"/>
          <a:stretch>
            <a:fillRect/>
          </a:stretch>
        </p:blipFill>
        <p:spPr>
          <a:xfrm>
            <a:off x="6196693" y="1726406"/>
            <a:ext cx="3829050" cy="3660312"/>
          </a:xfrm>
          <a:prstGeom prst="rect">
            <a:avLst/>
          </a:prstGeom>
        </p:spPr>
      </p:pic>
    </p:spTree>
    <p:extLst>
      <p:ext uri="{BB962C8B-B14F-4D97-AF65-F5344CB8AC3E}">
        <p14:creationId xmlns:p14="http://schemas.microsoft.com/office/powerpoint/2010/main" val="191039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resources </a:t>
            </a:r>
            <a:r>
              <a:rPr lang="en-US" sz="2800" b="1" dirty="0" smtClean="0">
                <a:solidFill>
                  <a:schemeClr val="accent2">
                    <a:lumMod val="75000"/>
                  </a:schemeClr>
                </a:solidFill>
              </a:rPr>
              <a:t>folder</a:t>
            </a:r>
            <a:endParaRPr lang="en-US" sz="2000" b="1" dirty="0">
              <a:solidFill>
                <a:schemeClr val="accent2">
                  <a:lumMod val="75000"/>
                </a:schemeClr>
              </a:solidFill>
            </a:endParaRPr>
          </a:p>
        </p:txBody>
      </p:sp>
      <p:sp>
        <p:nvSpPr>
          <p:cNvPr id="5" name="TextBox 4"/>
          <p:cNvSpPr txBox="1"/>
          <p:nvPr/>
        </p:nvSpPr>
        <p:spPr>
          <a:xfrm>
            <a:off x="1387929" y="1726406"/>
            <a:ext cx="4588328" cy="2308324"/>
          </a:xfrm>
          <a:prstGeom prst="rect">
            <a:avLst/>
          </a:prstGeom>
          <a:noFill/>
        </p:spPr>
        <p:txBody>
          <a:bodyPr wrap="square" rtlCol="0">
            <a:spAutoFit/>
          </a:bodyPr>
          <a:lstStyle/>
          <a:p>
            <a:r>
              <a:rPr lang="en-US" dirty="0" smtClean="0"/>
              <a:t>Inside the </a:t>
            </a:r>
            <a:r>
              <a:rPr lang="en-US" b="1" dirty="0" smtClean="0">
                <a:solidFill>
                  <a:schemeClr val="accent2">
                    <a:lumMod val="50000"/>
                  </a:schemeClr>
                </a:solidFill>
              </a:rPr>
              <a:t>resources </a:t>
            </a:r>
            <a:r>
              <a:rPr lang="en-US" dirty="0" smtClean="0"/>
              <a:t>folder, I have three </a:t>
            </a:r>
            <a:br>
              <a:rPr lang="en-US" dirty="0" smtClean="0"/>
            </a:br>
            <a:r>
              <a:rPr lang="en-US" dirty="0" smtClean="0"/>
              <a:t>(3) html files named </a:t>
            </a:r>
            <a:r>
              <a:rPr lang="en-US" b="1" dirty="0" smtClean="0">
                <a:solidFill>
                  <a:schemeClr val="accent2">
                    <a:lumMod val="50000"/>
                  </a:schemeClr>
                </a:solidFill>
              </a:rPr>
              <a:t>resources1.html</a:t>
            </a:r>
            <a:r>
              <a:rPr lang="en-US" dirty="0" smtClean="0"/>
              <a:t>, </a:t>
            </a:r>
            <a:r>
              <a:rPr lang="en-US" b="1" dirty="0" smtClean="0">
                <a:solidFill>
                  <a:schemeClr val="accent2">
                    <a:lumMod val="50000"/>
                  </a:schemeClr>
                </a:solidFill>
              </a:rPr>
              <a:t>resources2.html</a:t>
            </a:r>
            <a:r>
              <a:rPr lang="en-US" dirty="0" smtClean="0"/>
              <a:t>, and </a:t>
            </a:r>
            <a:r>
              <a:rPr lang="en-US" b="1" dirty="0" smtClean="0">
                <a:solidFill>
                  <a:schemeClr val="accent2">
                    <a:lumMod val="50000"/>
                  </a:schemeClr>
                </a:solidFill>
              </a:rPr>
              <a:t>resources3.html</a:t>
            </a:r>
            <a:r>
              <a:rPr lang="en-US" dirty="0" smtClean="0">
                <a:solidFill>
                  <a:schemeClr val="accent2">
                    <a:lumMod val="50000"/>
                  </a:schemeClr>
                </a:solidFill>
              </a:rPr>
              <a:t>.</a:t>
            </a:r>
          </a:p>
          <a:p>
            <a:endParaRPr lang="en-US" b="1" dirty="0">
              <a:solidFill>
                <a:schemeClr val="accent2">
                  <a:lumMod val="50000"/>
                </a:schemeClr>
              </a:solidFill>
            </a:endParaRPr>
          </a:p>
          <a:p>
            <a:r>
              <a:rPr lang="en-US" dirty="0" smtClean="0"/>
              <a:t>Also inside the </a:t>
            </a:r>
            <a:r>
              <a:rPr lang="en-US" b="1" dirty="0" smtClean="0">
                <a:solidFill>
                  <a:schemeClr val="accent2">
                    <a:lumMod val="50000"/>
                  </a:schemeClr>
                </a:solidFill>
              </a:rPr>
              <a:t>resources</a:t>
            </a:r>
            <a:r>
              <a:rPr lang="en-US" dirty="0" smtClean="0">
                <a:solidFill>
                  <a:schemeClr val="accent2">
                    <a:lumMod val="50000"/>
                  </a:schemeClr>
                </a:solidFill>
              </a:rPr>
              <a:t> </a:t>
            </a:r>
            <a:r>
              <a:rPr lang="en-US" dirty="0" smtClean="0"/>
              <a:t>folder is a </a:t>
            </a:r>
            <a:r>
              <a:rPr lang="en-US" b="1" dirty="0" smtClean="0"/>
              <a:t>sub</a:t>
            </a:r>
            <a:r>
              <a:rPr lang="en-US" dirty="0" smtClean="0"/>
              <a:t> folder called </a:t>
            </a:r>
            <a:r>
              <a:rPr lang="en-US" b="1" dirty="0" smtClean="0">
                <a:solidFill>
                  <a:schemeClr val="accent2">
                    <a:lumMod val="50000"/>
                  </a:schemeClr>
                </a:solidFill>
              </a:rPr>
              <a:t>old</a:t>
            </a:r>
            <a:r>
              <a:rPr lang="en-US" dirty="0" smtClean="0">
                <a:solidFill>
                  <a:schemeClr val="accent2">
                    <a:lumMod val="50000"/>
                  </a:schemeClr>
                </a:solidFill>
              </a:rPr>
              <a:t> </a:t>
            </a:r>
            <a:r>
              <a:rPr lang="en-US" dirty="0" smtClean="0"/>
              <a:t>which contain three html files called </a:t>
            </a:r>
            <a:r>
              <a:rPr lang="en-US" b="1" dirty="0" smtClean="0">
                <a:solidFill>
                  <a:schemeClr val="accent2">
                    <a:lumMod val="50000"/>
                  </a:schemeClr>
                </a:solidFill>
              </a:rPr>
              <a:t>oldresources1.html</a:t>
            </a:r>
            <a:r>
              <a:rPr lang="en-US" dirty="0" smtClean="0"/>
              <a:t>, </a:t>
            </a:r>
            <a:r>
              <a:rPr lang="en-US" b="1" dirty="0" smtClean="0">
                <a:solidFill>
                  <a:schemeClr val="accent2">
                    <a:lumMod val="50000"/>
                  </a:schemeClr>
                </a:solidFill>
              </a:rPr>
              <a:t>oldresources2.html</a:t>
            </a:r>
            <a:r>
              <a:rPr lang="en-US" dirty="0" smtClean="0"/>
              <a:t>, and </a:t>
            </a:r>
            <a:r>
              <a:rPr lang="en-US" b="1" dirty="0" smtClean="0">
                <a:solidFill>
                  <a:schemeClr val="accent2">
                    <a:lumMod val="50000"/>
                  </a:schemeClr>
                </a:solidFill>
              </a:rPr>
              <a:t>oldresources3.html</a:t>
            </a:r>
            <a:endParaRPr lang="en-US" b="1" dirty="0">
              <a:solidFill>
                <a:schemeClr val="accent2">
                  <a:lumMod val="50000"/>
                </a:schemeClr>
              </a:solidFill>
            </a:endParaRPr>
          </a:p>
        </p:txBody>
      </p:sp>
      <p:pic>
        <p:nvPicPr>
          <p:cNvPr id="6" name="Picture 5"/>
          <p:cNvPicPr>
            <a:picLocks noChangeAspect="1"/>
          </p:cNvPicPr>
          <p:nvPr/>
        </p:nvPicPr>
        <p:blipFill>
          <a:blip r:embed="rId2"/>
          <a:stretch>
            <a:fillRect/>
          </a:stretch>
        </p:blipFill>
        <p:spPr>
          <a:xfrm>
            <a:off x="6115049" y="1038841"/>
            <a:ext cx="5558657" cy="4839445"/>
          </a:xfrm>
          <a:prstGeom prst="rect">
            <a:avLst/>
          </a:prstGeom>
        </p:spPr>
      </p:pic>
    </p:spTree>
    <p:extLst>
      <p:ext uri="{BB962C8B-B14F-4D97-AF65-F5344CB8AC3E}">
        <p14:creationId xmlns:p14="http://schemas.microsoft.com/office/powerpoint/2010/main" val="1063356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docs </a:t>
            </a:r>
            <a:r>
              <a:rPr lang="en-US" sz="2800" b="1" dirty="0" smtClean="0">
                <a:solidFill>
                  <a:schemeClr val="accent2">
                    <a:lumMod val="75000"/>
                  </a:schemeClr>
                </a:solidFill>
              </a:rPr>
              <a:t>folder</a:t>
            </a:r>
            <a:endParaRPr lang="en-US" sz="2000" b="1" dirty="0">
              <a:solidFill>
                <a:schemeClr val="accent2">
                  <a:lumMod val="75000"/>
                </a:schemeClr>
              </a:solidFill>
            </a:endParaRPr>
          </a:p>
        </p:txBody>
      </p:sp>
      <p:sp>
        <p:nvSpPr>
          <p:cNvPr id="5" name="TextBox 4"/>
          <p:cNvSpPr txBox="1"/>
          <p:nvPr/>
        </p:nvSpPr>
        <p:spPr>
          <a:xfrm>
            <a:off x="1387929" y="1726406"/>
            <a:ext cx="4865914" cy="923330"/>
          </a:xfrm>
          <a:prstGeom prst="rect">
            <a:avLst/>
          </a:prstGeom>
          <a:noFill/>
        </p:spPr>
        <p:txBody>
          <a:bodyPr wrap="square" rtlCol="0">
            <a:spAutoFit/>
          </a:bodyPr>
          <a:lstStyle/>
          <a:p>
            <a:r>
              <a:rPr lang="en-US" dirty="0" smtClean="0"/>
              <a:t>Inside the </a:t>
            </a:r>
            <a:r>
              <a:rPr lang="en-US" b="1" dirty="0" smtClean="0">
                <a:solidFill>
                  <a:schemeClr val="accent2">
                    <a:lumMod val="50000"/>
                  </a:schemeClr>
                </a:solidFill>
              </a:rPr>
              <a:t>docs </a:t>
            </a:r>
            <a:r>
              <a:rPr lang="en-US" dirty="0" smtClean="0"/>
              <a:t>folder, I have three </a:t>
            </a:r>
            <a:br>
              <a:rPr lang="en-US" dirty="0" smtClean="0"/>
            </a:br>
            <a:r>
              <a:rPr lang="en-US" dirty="0" smtClean="0"/>
              <a:t>(3) Word document files named </a:t>
            </a:r>
            <a:r>
              <a:rPr lang="en-US" b="1" dirty="0" smtClean="0">
                <a:solidFill>
                  <a:schemeClr val="accent2">
                    <a:lumMod val="50000"/>
                  </a:schemeClr>
                </a:solidFill>
              </a:rPr>
              <a:t>document1.docx</a:t>
            </a:r>
            <a:r>
              <a:rPr lang="en-US" dirty="0" smtClean="0"/>
              <a:t>, </a:t>
            </a:r>
            <a:r>
              <a:rPr lang="en-US" b="1" dirty="0" smtClean="0">
                <a:solidFill>
                  <a:schemeClr val="accent2">
                    <a:lumMod val="50000"/>
                  </a:schemeClr>
                </a:solidFill>
              </a:rPr>
              <a:t>document2.docx</a:t>
            </a:r>
            <a:r>
              <a:rPr lang="en-US" dirty="0" smtClean="0"/>
              <a:t>, and </a:t>
            </a:r>
            <a:r>
              <a:rPr lang="en-US" b="1" dirty="0" smtClean="0">
                <a:solidFill>
                  <a:schemeClr val="accent2">
                    <a:lumMod val="50000"/>
                  </a:schemeClr>
                </a:solidFill>
              </a:rPr>
              <a:t>document3.docx</a:t>
            </a:r>
            <a:r>
              <a:rPr lang="en-US" dirty="0" smtClean="0">
                <a:solidFill>
                  <a:schemeClr val="accent2">
                    <a:lumMod val="50000"/>
                  </a:schemeClr>
                </a:solidFill>
              </a:rPr>
              <a:t>.</a:t>
            </a:r>
          </a:p>
        </p:txBody>
      </p:sp>
      <p:pic>
        <p:nvPicPr>
          <p:cNvPr id="2" name="Picture 1"/>
          <p:cNvPicPr>
            <a:picLocks noChangeAspect="1"/>
          </p:cNvPicPr>
          <p:nvPr/>
        </p:nvPicPr>
        <p:blipFill>
          <a:blip r:embed="rId2"/>
          <a:stretch>
            <a:fillRect/>
          </a:stretch>
        </p:blipFill>
        <p:spPr>
          <a:xfrm>
            <a:off x="6319157" y="1726406"/>
            <a:ext cx="3997792" cy="3221151"/>
          </a:xfrm>
          <a:prstGeom prst="rect">
            <a:avLst/>
          </a:prstGeom>
        </p:spPr>
      </p:pic>
    </p:spTree>
    <p:extLst>
      <p:ext uri="{BB962C8B-B14F-4D97-AF65-F5344CB8AC3E}">
        <p14:creationId xmlns:p14="http://schemas.microsoft.com/office/powerpoint/2010/main" val="3085979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images </a:t>
            </a:r>
            <a:r>
              <a:rPr lang="en-US" sz="2800" b="1" dirty="0" smtClean="0">
                <a:solidFill>
                  <a:schemeClr val="accent2">
                    <a:lumMod val="75000"/>
                  </a:schemeClr>
                </a:solidFill>
              </a:rPr>
              <a:t>folder</a:t>
            </a:r>
            <a:endParaRPr lang="en-US" sz="2000" b="1" dirty="0">
              <a:solidFill>
                <a:schemeClr val="accent2">
                  <a:lumMod val="75000"/>
                </a:schemeClr>
              </a:solidFill>
            </a:endParaRPr>
          </a:p>
        </p:txBody>
      </p:sp>
      <p:sp>
        <p:nvSpPr>
          <p:cNvPr id="5" name="TextBox 4"/>
          <p:cNvSpPr txBox="1"/>
          <p:nvPr/>
        </p:nvSpPr>
        <p:spPr>
          <a:xfrm>
            <a:off x="1387929" y="1726406"/>
            <a:ext cx="3853542" cy="1200329"/>
          </a:xfrm>
          <a:prstGeom prst="rect">
            <a:avLst/>
          </a:prstGeom>
          <a:noFill/>
        </p:spPr>
        <p:txBody>
          <a:bodyPr wrap="square" rtlCol="0">
            <a:spAutoFit/>
          </a:bodyPr>
          <a:lstStyle/>
          <a:p>
            <a:r>
              <a:rPr lang="en-US" dirty="0" smtClean="0"/>
              <a:t>Inside the </a:t>
            </a:r>
            <a:r>
              <a:rPr lang="en-US" b="1" dirty="0" smtClean="0">
                <a:solidFill>
                  <a:schemeClr val="accent2">
                    <a:lumMod val="50000"/>
                  </a:schemeClr>
                </a:solidFill>
              </a:rPr>
              <a:t>images </a:t>
            </a:r>
            <a:r>
              <a:rPr lang="en-US" dirty="0" smtClean="0"/>
              <a:t>folder, I have several image files (</a:t>
            </a:r>
            <a:r>
              <a:rPr lang="en-US" b="1" dirty="0" smtClean="0"/>
              <a:t>jpg</a:t>
            </a:r>
            <a:r>
              <a:rPr lang="en-US" dirty="0" smtClean="0"/>
              <a:t> and </a:t>
            </a:r>
            <a:r>
              <a:rPr lang="en-US" b="1" dirty="0" err="1" smtClean="0"/>
              <a:t>png</a:t>
            </a:r>
            <a:r>
              <a:rPr lang="en-US" dirty="0" smtClean="0"/>
              <a:t> formats) which I can display as needed in my web pages</a:t>
            </a:r>
            <a:endParaRPr lang="en-US" dirty="0" smtClean="0">
              <a:solidFill>
                <a:schemeClr val="accent2">
                  <a:lumMod val="50000"/>
                </a:schemeClr>
              </a:solidFill>
            </a:endParaRPr>
          </a:p>
        </p:txBody>
      </p:sp>
      <p:pic>
        <p:nvPicPr>
          <p:cNvPr id="3" name="Picture 2"/>
          <p:cNvPicPr>
            <a:picLocks noChangeAspect="1"/>
          </p:cNvPicPr>
          <p:nvPr/>
        </p:nvPicPr>
        <p:blipFill>
          <a:blip r:embed="rId2"/>
          <a:stretch>
            <a:fillRect/>
          </a:stretch>
        </p:blipFill>
        <p:spPr>
          <a:xfrm>
            <a:off x="5927271" y="783772"/>
            <a:ext cx="4539343" cy="5189294"/>
          </a:xfrm>
          <a:prstGeom prst="rect">
            <a:avLst/>
          </a:prstGeom>
        </p:spPr>
      </p:pic>
    </p:spTree>
    <p:extLst>
      <p:ext uri="{BB962C8B-B14F-4D97-AF65-F5344CB8AC3E}">
        <p14:creationId xmlns:p14="http://schemas.microsoft.com/office/powerpoint/2010/main" val="60327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index.html </a:t>
            </a:r>
            <a:r>
              <a:rPr lang="en-US" sz="2800" b="1" dirty="0" smtClean="0">
                <a:solidFill>
                  <a:schemeClr val="accent2">
                    <a:lumMod val="75000"/>
                  </a:schemeClr>
                </a:solidFill>
              </a:rPr>
              <a:t>file</a:t>
            </a:r>
            <a:endParaRPr lang="en-US" sz="2000" b="1" dirty="0">
              <a:solidFill>
                <a:schemeClr val="accent2">
                  <a:lumMod val="75000"/>
                </a:schemeClr>
              </a:solidFill>
            </a:endParaRPr>
          </a:p>
        </p:txBody>
      </p:sp>
      <p:sp>
        <p:nvSpPr>
          <p:cNvPr id="5" name="TextBox 4"/>
          <p:cNvSpPr txBox="1"/>
          <p:nvPr/>
        </p:nvSpPr>
        <p:spPr>
          <a:xfrm>
            <a:off x="1387929" y="1726406"/>
            <a:ext cx="3853542" cy="2031325"/>
          </a:xfrm>
          <a:prstGeom prst="rect">
            <a:avLst/>
          </a:prstGeom>
          <a:noFill/>
        </p:spPr>
        <p:txBody>
          <a:bodyPr wrap="square" rtlCol="0">
            <a:spAutoFit/>
          </a:bodyPr>
          <a:lstStyle/>
          <a:p>
            <a:r>
              <a:rPr lang="en-US" dirty="0" smtClean="0"/>
              <a:t>The </a:t>
            </a:r>
            <a:r>
              <a:rPr lang="en-US" b="1" dirty="0" smtClean="0">
                <a:solidFill>
                  <a:schemeClr val="accent2">
                    <a:lumMod val="50000"/>
                  </a:schemeClr>
                </a:solidFill>
              </a:rPr>
              <a:t>index.html</a:t>
            </a:r>
            <a:r>
              <a:rPr lang="en-US" dirty="0" smtClean="0"/>
              <a:t> file is the "</a:t>
            </a:r>
            <a:r>
              <a:rPr lang="en-US" b="1" dirty="0" smtClean="0"/>
              <a:t>home</a:t>
            </a:r>
            <a:r>
              <a:rPr lang="en-US" dirty="0" smtClean="0"/>
              <a:t>" page which links to other pages in the site. In this example, the </a:t>
            </a:r>
            <a:r>
              <a:rPr lang="en-US" b="1" dirty="0" smtClean="0">
                <a:solidFill>
                  <a:schemeClr val="accent2">
                    <a:lumMod val="50000"/>
                  </a:schemeClr>
                </a:solidFill>
              </a:rPr>
              <a:t>index.html</a:t>
            </a:r>
            <a:r>
              <a:rPr lang="en-US" dirty="0" smtClean="0"/>
              <a:t> is the only html page that is located in the "</a:t>
            </a:r>
            <a:r>
              <a:rPr lang="en-US" b="1" dirty="0" smtClean="0"/>
              <a:t>root</a:t>
            </a:r>
            <a:r>
              <a:rPr lang="en-US" dirty="0" smtClean="0"/>
              <a:t>" directory—all the other html pages in the site are located inside the </a:t>
            </a:r>
            <a:r>
              <a:rPr lang="en-US" b="1" dirty="0" smtClean="0">
                <a:solidFill>
                  <a:schemeClr val="accent2">
                    <a:lumMod val="50000"/>
                  </a:schemeClr>
                </a:solidFill>
              </a:rPr>
              <a:t>pages</a:t>
            </a:r>
            <a:r>
              <a:rPr lang="en-US" dirty="0" smtClean="0">
                <a:solidFill>
                  <a:schemeClr val="accent2">
                    <a:lumMod val="50000"/>
                  </a:schemeClr>
                </a:solidFill>
              </a:rPr>
              <a:t> </a:t>
            </a:r>
            <a:r>
              <a:rPr lang="en-US" dirty="0" smtClean="0"/>
              <a:t>and </a:t>
            </a:r>
            <a:r>
              <a:rPr lang="en-US" b="1" dirty="0" smtClean="0">
                <a:solidFill>
                  <a:schemeClr val="accent2">
                    <a:lumMod val="50000"/>
                  </a:schemeClr>
                </a:solidFill>
              </a:rPr>
              <a:t>resources</a:t>
            </a:r>
            <a:r>
              <a:rPr lang="en-US" dirty="0" smtClean="0">
                <a:solidFill>
                  <a:schemeClr val="accent2">
                    <a:lumMod val="50000"/>
                  </a:schemeClr>
                </a:solidFill>
              </a:rPr>
              <a:t> </a:t>
            </a:r>
            <a:r>
              <a:rPr lang="en-US" b="1" dirty="0" smtClean="0"/>
              <a:t>sub</a:t>
            </a:r>
            <a:r>
              <a:rPr lang="en-US" dirty="0" smtClean="0"/>
              <a:t> folders</a:t>
            </a:r>
            <a:endParaRPr lang="en-US" dirty="0" smtClean="0">
              <a:solidFill>
                <a:schemeClr val="accent2">
                  <a:lumMod val="50000"/>
                </a:schemeClr>
              </a:solidFill>
            </a:endParaRPr>
          </a:p>
        </p:txBody>
      </p:sp>
      <p:pic>
        <p:nvPicPr>
          <p:cNvPr id="2" name="Picture 1"/>
          <p:cNvPicPr>
            <a:picLocks noChangeAspect="1"/>
          </p:cNvPicPr>
          <p:nvPr/>
        </p:nvPicPr>
        <p:blipFill>
          <a:blip r:embed="rId2"/>
          <a:stretch>
            <a:fillRect/>
          </a:stretch>
        </p:blipFill>
        <p:spPr>
          <a:xfrm>
            <a:off x="6511896" y="539549"/>
            <a:ext cx="4013228" cy="5551008"/>
          </a:xfrm>
          <a:prstGeom prst="rect">
            <a:avLst/>
          </a:prstGeom>
        </p:spPr>
      </p:pic>
    </p:spTree>
    <p:extLst>
      <p:ext uri="{BB962C8B-B14F-4D97-AF65-F5344CB8AC3E}">
        <p14:creationId xmlns:p14="http://schemas.microsoft.com/office/powerpoint/2010/main" val="15699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index.html </a:t>
            </a:r>
            <a:r>
              <a:rPr lang="en-US" sz="2800" b="1" dirty="0" smtClean="0">
                <a:solidFill>
                  <a:schemeClr val="accent2">
                    <a:lumMod val="75000"/>
                  </a:schemeClr>
                </a:solidFill>
              </a:rPr>
              <a:t>file</a:t>
            </a:r>
            <a:endParaRPr lang="en-US" sz="2000" b="1" dirty="0">
              <a:solidFill>
                <a:schemeClr val="accent2">
                  <a:lumMod val="75000"/>
                </a:schemeClr>
              </a:solidFill>
            </a:endParaRPr>
          </a:p>
        </p:txBody>
      </p:sp>
      <p:sp>
        <p:nvSpPr>
          <p:cNvPr id="5" name="TextBox 4"/>
          <p:cNvSpPr txBox="1"/>
          <p:nvPr/>
        </p:nvSpPr>
        <p:spPr>
          <a:xfrm>
            <a:off x="1387929" y="1726406"/>
            <a:ext cx="3853542" cy="2585323"/>
          </a:xfrm>
          <a:prstGeom prst="rect">
            <a:avLst/>
          </a:prstGeom>
          <a:noFill/>
        </p:spPr>
        <p:txBody>
          <a:bodyPr wrap="square" rtlCol="0">
            <a:spAutoFit/>
          </a:bodyPr>
          <a:lstStyle/>
          <a:p>
            <a:r>
              <a:rPr lang="en-US" dirty="0" smtClean="0"/>
              <a:t>The </a:t>
            </a:r>
            <a:r>
              <a:rPr lang="en-US" b="1" dirty="0" smtClean="0">
                <a:solidFill>
                  <a:schemeClr val="accent2">
                    <a:lumMod val="50000"/>
                  </a:schemeClr>
                </a:solidFill>
              </a:rPr>
              <a:t>index.html</a:t>
            </a:r>
            <a:r>
              <a:rPr lang="en-US" dirty="0" smtClean="0"/>
              <a:t> page links to pages inside of subfolders (e.g., </a:t>
            </a:r>
            <a:r>
              <a:rPr lang="en-US" b="1" dirty="0" smtClean="0"/>
              <a:t>pages1.html</a:t>
            </a:r>
            <a:r>
              <a:rPr lang="en-US" dirty="0" smtClean="0"/>
              <a:t>, </a:t>
            </a:r>
            <a:r>
              <a:rPr lang="en-US" b="1" dirty="0" smtClean="0"/>
              <a:t>resources1.html</a:t>
            </a:r>
            <a:r>
              <a:rPr lang="en-US" dirty="0" smtClean="0"/>
              <a:t>) using the </a:t>
            </a:r>
            <a:r>
              <a:rPr lang="en-US" b="1" dirty="0" smtClean="0">
                <a:solidFill>
                  <a:schemeClr val="accent2">
                    <a:lumMod val="50000"/>
                  </a:schemeClr>
                </a:solidFill>
              </a:rPr>
              <a:t>relative</a:t>
            </a:r>
            <a:r>
              <a:rPr lang="en-US" dirty="0" smtClean="0">
                <a:solidFill>
                  <a:schemeClr val="accent2">
                    <a:lumMod val="50000"/>
                  </a:schemeClr>
                </a:solidFill>
              </a:rPr>
              <a:t> </a:t>
            </a:r>
            <a:r>
              <a:rPr lang="en-US" dirty="0" smtClean="0"/>
              <a:t>linking method, and it also links to external pages (e.g., </a:t>
            </a:r>
            <a:r>
              <a:rPr lang="en-US" b="1" dirty="0" smtClean="0"/>
              <a:t>Google</a:t>
            </a:r>
            <a:r>
              <a:rPr lang="en-US" dirty="0" smtClean="0"/>
              <a:t>, </a:t>
            </a:r>
            <a:r>
              <a:rPr lang="en-US" b="1" dirty="0" smtClean="0"/>
              <a:t>Yahoo</a:t>
            </a:r>
            <a:r>
              <a:rPr lang="en-US" dirty="0" smtClean="0"/>
              <a:t>, </a:t>
            </a:r>
            <a:r>
              <a:rPr lang="en-US" b="1" dirty="0" smtClean="0"/>
              <a:t>Bing</a:t>
            </a:r>
            <a:r>
              <a:rPr lang="en-US" dirty="0" smtClean="0"/>
              <a:t>) using the </a:t>
            </a:r>
            <a:r>
              <a:rPr lang="en-US" b="1" dirty="0" smtClean="0">
                <a:solidFill>
                  <a:schemeClr val="accent2">
                    <a:lumMod val="50000"/>
                  </a:schemeClr>
                </a:solidFill>
              </a:rPr>
              <a:t>absolute</a:t>
            </a:r>
            <a:r>
              <a:rPr lang="en-US" dirty="0" smtClean="0">
                <a:solidFill>
                  <a:schemeClr val="accent2">
                    <a:lumMod val="50000"/>
                  </a:schemeClr>
                </a:solidFill>
              </a:rPr>
              <a:t> </a:t>
            </a:r>
            <a:r>
              <a:rPr lang="en-US" dirty="0" smtClean="0"/>
              <a:t>linking method.</a:t>
            </a:r>
          </a:p>
          <a:p>
            <a:endParaRPr lang="en-US" dirty="0">
              <a:solidFill>
                <a:schemeClr val="accent2">
                  <a:lumMod val="50000"/>
                </a:schemeClr>
              </a:solidFill>
            </a:endParaRPr>
          </a:p>
          <a:p>
            <a:endParaRPr lang="en-US" dirty="0" smtClean="0">
              <a:solidFill>
                <a:schemeClr val="accent2">
                  <a:lumMod val="50000"/>
                </a:schemeClr>
              </a:solidFill>
            </a:endParaRPr>
          </a:p>
        </p:txBody>
      </p:sp>
      <p:pic>
        <p:nvPicPr>
          <p:cNvPr id="3" name="Picture 2"/>
          <p:cNvPicPr>
            <a:picLocks noChangeAspect="1"/>
          </p:cNvPicPr>
          <p:nvPr/>
        </p:nvPicPr>
        <p:blipFill>
          <a:blip r:embed="rId2"/>
          <a:stretch>
            <a:fillRect/>
          </a:stretch>
        </p:blipFill>
        <p:spPr>
          <a:xfrm>
            <a:off x="5972151" y="408215"/>
            <a:ext cx="5033306" cy="5640159"/>
          </a:xfrm>
          <a:prstGeom prst="rect">
            <a:avLst/>
          </a:prstGeom>
        </p:spPr>
      </p:pic>
    </p:spTree>
    <p:extLst>
      <p:ext uri="{BB962C8B-B14F-4D97-AF65-F5344CB8AC3E}">
        <p14:creationId xmlns:p14="http://schemas.microsoft.com/office/powerpoint/2010/main" val="200988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224643" y="653143"/>
            <a:ext cx="9307286" cy="8164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a:t>
            </a:r>
            <a:r>
              <a:rPr lang="en-US" sz="2800" b="1" dirty="0" smtClean="0">
                <a:solidFill>
                  <a:schemeClr val="accent2">
                    <a:lumMod val="75000"/>
                  </a:schemeClr>
                </a:solidFill>
              </a:rPr>
              <a:t>Paths/Links: Explanation</a:t>
            </a:r>
            <a:endParaRPr lang="en-US" sz="2000" b="1" dirty="0">
              <a:solidFill>
                <a:schemeClr val="accent2">
                  <a:lumMod val="75000"/>
                </a:schemeClr>
              </a:solidFill>
            </a:endParaRPr>
          </a:p>
        </p:txBody>
      </p:sp>
    </p:spTree>
    <p:extLst>
      <p:ext uri="{BB962C8B-B14F-4D97-AF65-F5344CB8AC3E}">
        <p14:creationId xmlns:p14="http://schemas.microsoft.com/office/powerpoint/2010/main" val="3771809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index.html </a:t>
            </a:r>
            <a:r>
              <a:rPr lang="en-US" sz="2800" b="1" dirty="0" smtClean="0">
                <a:solidFill>
                  <a:schemeClr val="accent2">
                    <a:lumMod val="75000"/>
                  </a:schemeClr>
                </a:solidFill>
              </a:rPr>
              <a:t>file</a:t>
            </a:r>
            <a:endParaRPr lang="en-US" sz="2000" b="1" dirty="0">
              <a:solidFill>
                <a:schemeClr val="accent2">
                  <a:lumMod val="75000"/>
                </a:schemeClr>
              </a:solidFill>
            </a:endParaRPr>
          </a:p>
        </p:txBody>
      </p:sp>
      <p:sp>
        <p:nvSpPr>
          <p:cNvPr id="5" name="TextBox 4"/>
          <p:cNvSpPr txBox="1"/>
          <p:nvPr/>
        </p:nvSpPr>
        <p:spPr>
          <a:xfrm>
            <a:off x="1387929" y="1713706"/>
            <a:ext cx="6905171" cy="2585323"/>
          </a:xfrm>
          <a:prstGeom prst="rect">
            <a:avLst/>
          </a:prstGeom>
          <a:noFill/>
        </p:spPr>
        <p:txBody>
          <a:bodyPr wrap="square" rtlCol="0">
            <a:spAutoFit/>
          </a:bodyPr>
          <a:lstStyle/>
          <a:p>
            <a:r>
              <a:rPr lang="en-US" dirty="0" smtClean="0"/>
              <a:t>When the </a:t>
            </a:r>
            <a:r>
              <a:rPr lang="en-US" b="1" dirty="0" smtClean="0">
                <a:solidFill>
                  <a:schemeClr val="accent2">
                    <a:lumMod val="50000"/>
                  </a:schemeClr>
                </a:solidFill>
              </a:rPr>
              <a:t>index.html</a:t>
            </a:r>
            <a:r>
              <a:rPr lang="en-US" dirty="0" smtClean="0"/>
              <a:t> page links to a page inside of the </a:t>
            </a:r>
            <a:r>
              <a:rPr lang="en-US" b="1" dirty="0" smtClean="0">
                <a:solidFill>
                  <a:schemeClr val="accent2">
                    <a:lumMod val="50000"/>
                  </a:schemeClr>
                </a:solidFill>
              </a:rPr>
              <a:t>pages</a:t>
            </a:r>
            <a:r>
              <a:rPr lang="en-US" dirty="0" smtClean="0">
                <a:solidFill>
                  <a:schemeClr val="accent2">
                    <a:lumMod val="50000"/>
                  </a:schemeClr>
                </a:solidFill>
              </a:rPr>
              <a:t> </a:t>
            </a:r>
            <a:r>
              <a:rPr lang="en-US" dirty="0" smtClean="0"/>
              <a:t>subfolder that folder's name needs to be included as part of the link, like so:</a:t>
            </a:r>
          </a:p>
          <a:p>
            <a:endParaRPr lang="en-US" dirty="0"/>
          </a:p>
          <a:p>
            <a:r>
              <a:rPr lang="fr-FR" dirty="0">
                <a:solidFill>
                  <a:srgbClr val="0000CC"/>
                </a:solidFill>
                <a:latin typeface="Courier New" panose="02070309020205020404" pitchFamily="49" charset="0"/>
                <a:cs typeface="Courier New" panose="02070309020205020404" pitchFamily="49" charset="0"/>
              </a:rPr>
              <a:t>&lt;a </a:t>
            </a:r>
            <a:r>
              <a:rPr lang="fr-FR" dirty="0" err="1">
                <a:solidFill>
                  <a:srgbClr val="7030A0"/>
                </a:solidFill>
                <a:latin typeface="Courier New" panose="02070309020205020404" pitchFamily="49" charset="0"/>
                <a:cs typeface="Courier New" panose="02070309020205020404" pitchFamily="49" charset="0"/>
              </a:rPr>
              <a:t>href</a:t>
            </a:r>
            <a:r>
              <a:rPr lang="fr-FR" dirty="0">
                <a:solidFill>
                  <a:srgbClr val="7030A0"/>
                </a:solidFill>
                <a:latin typeface="Courier New" panose="02070309020205020404" pitchFamily="49" charset="0"/>
                <a:cs typeface="Courier New" panose="02070309020205020404" pitchFamily="49" charset="0"/>
              </a:rPr>
              <a:t>=</a:t>
            </a:r>
            <a:r>
              <a:rPr lang="fr-FR" dirty="0">
                <a:solidFill>
                  <a:srgbClr val="0000CC"/>
                </a:solidFill>
                <a:latin typeface="Courier New" panose="02070309020205020404" pitchFamily="49" charset="0"/>
                <a:cs typeface="Courier New" panose="02070309020205020404" pitchFamily="49" charset="0"/>
              </a:rPr>
              <a:t>"pages/page1.html"&gt;</a:t>
            </a:r>
            <a:r>
              <a:rPr lang="fr-FR" dirty="0">
                <a:latin typeface="Courier New" panose="02070309020205020404" pitchFamily="49" charset="0"/>
                <a:cs typeface="Courier New" panose="02070309020205020404" pitchFamily="49" charset="0"/>
              </a:rPr>
              <a:t>Page 1</a:t>
            </a:r>
            <a:r>
              <a:rPr lang="fr-FR" dirty="0">
                <a:solidFill>
                  <a:srgbClr val="0000CC"/>
                </a:solidFill>
                <a:latin typeface="Courier New" panose="02070309020205020404" pitchFamily="49" charset="0"/>
                <a:cs typeface="Courier New" panose="02070309020205020404" pitchFamily="49" charset="0"/>
              </a:rPr>
              <a:t>&lt;/a&gt;</a:t>
            </a:r>
            <a:endParaRPr lang="en-US" dirty="0">
              <a:solidFill>
                <a:srgbClr val="0000CC"/>
              </a:solidFill>
              <a:latin typeface="Courier New" panose="02070309020205020404" pitchFamily="49" charset="0"/>
              <a:cs typeface="Courier New" panose="02070309020205020404" pitchFamily="49" charset="0"/>
            </a:endParaRPr>
          </a:p>
          <a:p>
            <a:endParaRPr lang="en-US" dirty="0" smtClean="0"/>
          </a:p>
          <a:p>
            <a:r>
              <a:rPr lang="en-US" dirty="0" smtClean="0"/>
              <a:t>Basically, what this link is saying is "look inside the </a:t>
            </a:r>
            <a:r>
              <a:rPr lang="en-US" b="1" dirty="0" smtClean="0"/>
              <a:t>pages</a:t>
            </a:r>
            <a:r>
              <a:rPr lang="en-US" dirty="0" smtClean="0"/>
              <a:t> folder for a file called </a:t>
            </a:r>
            <a:r>
              <a:rPr lang="en-US" b="1" dirty="0" smtClean="0"/>
              <a:t>page1.html</a:t>
            </a:r>
            <a:r>
              <a:rPr lang="en-US" dirty="0"/>
              <a:t> </a:t>
            </a:r>
            <a:r>
              <a:rPr lang="en-US" dirty="0" smtClean="0"/>
              <a:t>and open it."</a:t>
            </a:r>
          </a:p>
          <a:p>
            <a:endParaRPr lang="en-US" dirty="0">
              <a:solidFill>
                <a:schemeClr val="accent2">
                  <a:lumMod val="50000"/>
                </a:schemeClr>
              </a:solidFill>
            </a:endParaRPr>
          </a:p>
          <a:p>
            <a:endParaRPr lang="en-US" dirty="0" smtClean="0">
              <a:solidFill>
                <a:schemeClr val="accent2">
                  <a:lumMod val="50000"/>
                </a:schemeClr>
              </a:solidFill>
            </a:endParaRPr>
          </a:p>
        </p:txBody>
      </p:sp>
    </p:spTree>
    <p:extLst>
      <p:ext uri="{BB962C8B-B14F-4D97-AF65-F5344CB8AC3E}">
        <p14:creationId xmlns:p14="http://schemas.microsoft.com/office/powerpoint/2010/main" val="59024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index.html </a:t>
            </a:r>
            <a:r>
              <a:rPr lang="en-US" sz="2800" b="1" dirty="0" smtClean="0">
                <a:solidFill>
                  <a:schemeClr val="accent2">
                    <a:lumMod val="75000"/>
                  </a:schemeClr>
                </a:solidFill>
              </a:rPr>
              <a:t>file</a:t>
            </a:r>
            <a:endParaRPr lang="en-US" sz="2000" b="1" dirty="0">
              <a:solidFill>
                <a:schemeClr val="accent2">
                  <a:lumMod val="75000"/>
                </a:schemeClr>
              </a:solidFill>
            </a:endParaRPr>
          </a:p>
        </p:txBody>
      </p:sp>
      <p:sp>
        <p:nvSpPr>
          <p:cNvPr id="5" name="TextBox 4"/>
          <p:cNvSpPr txBox="1"/>
          <p:nvPr/>
        </p:nvSpPr>
        <p:spPr>
          <a:xfrm>
            <a:off x="1387929" y="1713706"/>
            <a:ext cx="7400471" cy="2585323"/>
          </a:xfrm>
          <a:prstGeom prst="rect">
            <a:avLst/>
          </a:prstGeom>
          <a:noFill/>
        </p:spPr>
        <p:txBody>
          <a:bodyPr wrap="square" rtlCol="0">
            <a:spAutoFit/>
          </a:bodyPr>
          <a:lstStyle/>
          <a:p>
            <a:r>
              <a:rPr lang="en-US" dirty="0" smtClean="0"/>
              <a:t>When the </a:t>
            </a:r>
            <a:r>
              <a:rPr lang="en-US" b="1" dirty="0" smtClean="0">
                <a:solidFill>
                  <a:schemeClr val="accent2">
                    <a:lumMod val="50000"/>
                  </a:schemeClr>
                </a:solidFill>
              </a:rPr>
              <a:t>index.html</a:t>
            </a:r>
            <a:r>
              <a:rPr lang="en-US" dirty="0" smtClean="0"/>
              <a:t> page links to a page inside of the </a:t>
            </a:r>
            <a:r>
              <a:rPr lang="en-US" b="1" dirty="0" smtClean="0">
                <a:solidFill>
                  <a:schemeClr val="accent2">
                    <a:lumMod val="50000"/>
                  </a:schemeClr>
                </a:solidFill>
              </a:rPr>
              <a:t>resources </a:t>
            </a:r>
            <a:r>
              <a:rPr lang="en-US" dirty="0" smtClean="0"/>
              <a:t>subfolder that folder's name needs to be included as part of the link, like so:</a:t>
            </a:r>
          </a:p>
          <a:p>
            <a:endParaRPr lang="en-US" dirty="0"/>
          </a:p>
          <a:p>
            <a:r>
              <a:rPr lang="fr-FR" dirty="0">
                <a:solidFill>
                  <a:srgbClr val="0000CC"/>
                </a:solidFill>
                <a:latin typeface="Courier New" panose="02070309020205020404" pitchFamily="49" charset="0"/>
                <a:cs typeface="Courier New" panose="02070309020205020404" pitchFamily="49" charset="0"/>
              </a:rPr>
              <a:t>&lt;a </a:t>
            </a:r>
            <a:r>
              <a:rPr lang="fr-FR" dirty="0" err="1">
                <a:solidFill>
                  <a:srgbClr val="7030A0"/>
                </a:solidFill>
                <a:latin typeface="Courier New" panose="02070309020205020404" pitchFamily="49" charset="0"/>
                <a:cs typeface="Courier New" panose="02070309020205020404" pitchFamily="49" charset="0"/>
              </a:rPr>
              <a:t>href</a:t>
            </a:r>
            <a:r>
              <a:rPr lang="fr-FR" dirty="0" smtClean="0">
                <a:solidFill>
                  <a:srgbClr val="7030A0"/>
                </a:solidFill>
                <a:latin typeface="Courier New" panose="02070309020205020404" pitchFamily="49" charset="0"/>
                <a:cs typeface="Courier New" panose="02070309020205020404" pitchFamily="49" charset="0"/>
              </a:rPr>
              <a:t>=</a:t>
            </a:r>
            <a:r>
              <a:rPr lang="fr-FR" dirty="0" smtClean="0">
                <a:solidFill>
                  <a:srgbClr val="0000CC"/>
                </a:solidFill>
                <a:latin typeface="Courier New" panose="02070309020205020404" pitchFamily="49" charset="0"/>
                <a:cs typeface="Courier New" panose="02070309020205020404" pitchFamily="49" charset="0"/>
              </a:rPr>
              <a:t>"</a:t>
            </a:r>
            <a:r>
              <a:rPr lang="fr-FR" dirty="0" err="1" smtClean="0">
                <a:solidFill>
                  <a:srgbClr val="0000CC"/>
                </a:solidFill>
                <a:latin typeface="Courier New" panose="02070309020205020404" pitchFamily="49" charset="0"/>
                <a:cs typeface="Courier New" panose="02070309020205020404" pitchFamily="49" charset="0"/>
              </a:rPr>
              <a:t>resources</a:t>
            </a:r>
            <a:r>
              <a:rPr lang="fr-FR" dirty="0" smtClean="0">
                <a:solidFill>
                  <a:srgbClr val="0000CC"/>
                </a:solidFill>
                <a:latin typeface="Courier New" panose="02070309020205020404" pitchFamily="49" charset="0"/>
                <a:cs typeface="Courier New" panose="02070309020205020404" pitchFamily="49" charset="0"/>
              </a:rPr>
              <a:t>/resources1.html"&gt;</a:t>
            </a:r>
            <a:r>
              <a:rPr lang="fr-FR" dirty="0" err="1" smtClean="0">
                <a:latin typeface="Courier New" panose="02070309020205020404" pitchFamily="49" charset="0"/>
                <a:cs typeface="Courier New" panose="02070309020205020404" pitchFamily="49" charset="0"/>
              </a:rPr>
              <a:t>Resources</a:t>
            </a:r>
            <a:r>
              <a:rPr lang="fr-FR" dirty="0" smtClean="0">
                <a:latin typeface="Courier New" panose="02070309020205020404" pitchFamily="49" charset="0"/>
                <a:cs typeface="Courier New" panose="02070309020205020404" pitchFamily="49" charset="0"/>
              </a:rPr>
              <a:t> 1</a:t>
            </a:r>
            <a:r>
              <a:rPr lang="fr-FR" dirty="0">
                <a:solidFill>
                  <a:srgbClr val="0000CC"/>
                </a:solidFill>
                <a:latin typeface="Courier New" panose="02070309020205020404" pitchFamily="49" charset="0"/>
                <a:cs typeface="Courier New" panose="02070309020205020404" pitchFamily="49" charset="0"/>
              </a:rPr>
              <a:t>&lt;/a&gt;</a:t>
            </a:r>
            <a:endParaRPr lang="en-US" dirty="0">
              <a:solidFill>
                <a:srgbClr val="0000CC"/>
              </a:solidFill>
              <a:latin typeface="Courier New" panose="02070309020205020404" pitchFamily="49" charset="0"/>
              <a:cs typeface="Courier New" panose="02070309020205020404" pitchFamily="49" charset="0"/>
            </a:endParaRPr>
          </a:p>
          <a:p>
            <a:endParaRPr lang="en-US" dirty="0" smtClean="0"/>
          </a:p>
          <a:p>
            <a:r>
              <a:rPr lang="en-US" dirty="0" smtClean="0"/>
              <a:t>Basically, what this link is saying is "look inside the </a:t>
            </a:r>
            <a:r>
              <a:rPr lang="en-US" b="1" dirty="0" smtClean="0"/>
              <a:t>resources </a:t>
            </a:r>
            <a:r>
              <a:rPr lang="en-US" dirty="0" smtClean="0"/>
              <a:t>folder for a file called </a:t>
            </a:r>
            <a:r>
              <a:rPr lang="en-US" b="1" dirty="0" smtClean="0"/>
              <a:t>resources1.html</a:t>
            </a:r>
            <a:r>
              <a:rPr lang="en-US" dirty="0"/>
              <a:t> </a:t>
            </a:r>
            <a:r>
              <a:rPr lang="en-US" dirty="0" smtClean="0"/>
              <a:t>and open it."</a:t>
            </a:r>
          </a:p>
          <a:p>
            <a:endParaRPr lang="en-US" dirty="0">
              <a:solidFill>
                <a:schemeClr val="accent2">
                  <a:lumMod val="50000"/>
                </a:schemeClr>
              </a:solidFill>
            </a:endParaRPr>
          </a:p>
          <a:p>
            <a:endParaRPr lang="en-US" dirty="0" smtClean="0">
              <a:solidFill>
                <a:schemeClr val="accent2">
                  <a:lumMod val="50000"/>
                </a:schemeClr>
              </a:solidFill>
            </a:endParaRPr>
          </a:p>
        </p:txBody>
      </p:sp>
    </p:spTree>
    <p:extLst>
      <p:ext uri="{BB962C8B-B14F-4D97-AF65-F5344CB8AC3E}">
        <p14:creationId xmlns:p14="http://schemas.microsoft.com/office/powerpoint/2010/main" val="120650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index.html </a:t>
            </a:r>
            <a:r>
              <a:rPr lang="en-US" sz="2800" b="1" dirty="0" smtClean="0">
                <a:solidFill>
                  <a:schemeClr val="accent2">
                    <a:lumMod val="75000"/>
                  </a:schemeClr>
                </a:solidFill>
              </a:rPr>
              <a:t>file</a:t>
            </a:r>
            <a:endParaRPr lang="en-US" sz="2000" b="1" dirty="0">
              <a:solidFill>
                <a:schemeClr val="accent2">
                  <a:lumMod val="75000"/>
                </a:schemeClr>
              </a:solidFill>
            </a:endParaRPr>
          </a:p>
        </p:txBody>
      </p:sp>
      <p:sp>
        <p:nvSpPr>
          <p:cNvPr id="5" name="TextBox 4"/>
          <p:cNvSpPr txBox="1"/>
          <p:nvPr/>
        </p:nvSpPr>
        <p:spPr>
          <a:xfrm>
            <a:off x="1387929" y="1713706"/>
            <a:ext cx="7400471" cy="2585323"/>
          </a:xfrm>
          <a:prstGeom prst="rect">
            <a:avLst/>
          </a:prstGeom>
          <a:noFill/>
        </p:spPr>
        <p:txBody>
          <a:bodyPr wrap="square" rtlCol="0">
            <a:spAutoFit/>
          </a:bodyPr>
          <a:lstStyle/>
          <a:p>
            <a:r>
              <a:rPr lang="en-US" dirty="0" smtClean="0"/>
              <a:t>When the </a:t>
            </a:r>
            <a:r>
              <a:rPr lang="en-US" b="1" dirty="0" smtClean="0">
                <a:solidFill>
                  <a:schemeClr val="accent2">
                    <a:lumMod val="50000"/>
                  </a:schemeClr>
                </a:solidFill>
              </a:rPr>
              <a:t>index.html</a:t>
            </a:r>
            <a:r>
              <a:rPr lang="en-US" dirty="0" smtClean="0"/>
              <a:t> page links to a page inside of the </a:t>
            </a:r>
            <a:r>
              <a:rPr lang="en-US" b="1" dirty="0" smtClean="0">
                <a:solidFill>
                  <a:schemeClr val="accent2">
                    <a:lumMod val="50000"/>
                  </a:schemeClr>
                </a:solidFill>
              </a:rPr>
              <a:t>docs </a:t>
            </a:r>
            <a:r>
              <a:rPr lang="en-US" dirty="0" smtClean="0"/>
              <a:t>subfolder that folder's name needs to be included as part of the link, like so:</a:t>
            </a:r>
          </a:p>
          <a:p>
            <a:endParaRPr lang="en-US" dirty="0"/>
          </a:p>
          <a:p>
            <a:r>
              <a:rPr lang="fr-FR" dirty="0">
                <a:solidFill>
                  <a:srgbClr val="0000CC"/>
                </a:solidFill>
                <a:latin typeface="Courier New" panose="02070309020205020404" pitchFamily="49" charset="0"/>
                <a:cs typeface="Courier New" panose="02070309020205020404" pitchFamily="49" charset="0"/>
              </a:rPr>
              <a:t>&lt;a </a:t>
            </a:r>
            <a:r>
              <a:rPr lang="fr-FR" dirty="0" err="1">
                <a:solidFill>
                  <a:srgbClr val="7030A0"/>
                </a:solidFill>
                <a:latin typeface="Courier New" panose="02070309020205020404" pitchFamily="49" charset="0"/>
                <a:cs typeface="Courier New" panose="02070309020205020404" pitchFamily="49" charset="0"/>
              </a:rPr>
              <a:t>href</a:t>
            </a:r>
            <a:r>
              <a:rPr lang="fr-FR" dirty="0" smtClean="0">
                <a:solidFill>
                  <a:srgbClr val="7030A0"/>
                </a:solidFill>
                <a:latin typeface="Courier New" panose="02070309020205020404" pitchFamily="49" charset="0"/>
                <a:cs typeface="Courier New" panose="02070309020205020404" pitchFamily="49" charset="0"/>
              </a:rPr>
              <a:t>=</a:t>
            </a:r>
            <a:r>
              <a:rPr lang="fr-FR" dirty="0" smtClean="0">
                <a:solidFill>
                  <a:srgbClr val="0000CC"/>
                </a:solidFill>
                <a:latin typeface="Courier New" panose="02070309020205020404" pitchFamily="49" charset="0"/>
                <a:cs typeface="Courier New" panose="02070309020205020404" pitchFamily="49" charset="0"/>
              </a:rPr>
              <a:t>"docs/document1.docx"&gt;</a:t>
            </a:r>
            <a:r>
              <a:rPr lang="fr-FR" dirty="0" smtClean="0">
                <a:latin typeface="Courier New" panose="02070309020205020404" pitchFamily="49" charset="0"/>
                <a:cs typeface="Courier New" panose="02070309020205020404" pitchFamily="49" charset="0"/>
              </a:rPr>
              <a:t>Document 1</a:t>
            </a:r>
            <a:r>
              <a:rPr lang="fr-FR" dirty="0">
                <a:solidFill>
                  <a:srgbClr val="0000CC"/>
                </a:solidFill>
                <a:latin typeface="Courier New" panose="02070309020205020404" pitchFamily="49" charset="0"/>
                <a:cs typeface="Courier New" panose="02070309020205020404" pitchFamily="49" charset="0"/>
              </a:rPr>
              <a:t>&lt;/a&gt;</a:t>
            </a:r>
            <a:endParaRPr lang="en-US" dirty="0">
              <a:solidFill>
                <a:srgbClr val="0000CC"/>
              </a:solidFill>
              <a:latin typeface="Courier New" panose="02070309020205020404" pitchFamily="49" charset="0"/>
              <a:cs typeface="Courier New" panose="02070309020205020404" pitchFamily="49" charset="0"/>
            </a:endParaRPr>
          </a:p>
          <a:p>
            <a:endParaRPr lang="en-US" dirty="0" smtClean="0"/>
          </a:p>
          <a:p>
            <a:r>
              <a:rPr lang="en-US" dirty="0" smtClean="0"/>
              <a:t>Basically, what this link is saying is "look inside the </a:t>
            </a:r>
            <a:r>
              <a:rPr lang="en-US" b="1" dirty="0" smtClean="0"/>
              <a:t>docs </a:t>
            </a:r>
            <a:r>
              <a:rPr lang="en-US" dirty="0" smtClean="0"/>
              <a:t>folder for a file called </a:t>
            </a:r>
            <a:r>
              <a:rPr lang="en-US" b="1" dirty="0" smtClean="0"/>
              <a:t>document1.docx</a:t>
            </a:r>
            <a:r>
              <a:rPr lang="en-US" dirty="0"/>
              <a:t> </a:t>
            </a:r>
            <a:r>
              <a:rPr lang="en-US" dirty="0" smtClean="0"/>
              <a:t>and open it."</a:t>
            </a:r>
          </a:p>
          <a:p>
            <a:endParaRPr lang="en-US" dirty="0">
              <a:solidFill>
                <a:schemeClr val="accent2">
                  <a:lumMod val="50000"/>
                </a:schemeClr>
              </a:solidFill>
            </a:endParaRPr>
          </a:p>
          <a:p>
            <a:endParaRPr lang="en-US" dirty="0" smtClean="0">
              <a:solidFill>
                <a:schemeClr val="accent2">
                  <a:lumMod val="50000"/>
                </a:schemeClr>
              </a:solidFill>
            </a:endParaRPr>
          </a:p>
        </p:txBody>
      </p:sp>
    </p:spTree>
    <p:extLst>
      <p:ext uri="{BB962C8B-B14F-4D97-AF65-F5344CB8AC3E}">
        <p14:creationId xmlns:p14="http://schemas.microsoft.com/office/powerpoint/2010/main" val="180668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9617528" cy="523220"/>
          </a:xfrm>
          <a:prstGeom prst="rect">
            <a:avLst/>
          </a:prstGeom>
          <a:noFill/>
        </p:spPr>
        <p:txBody>
          <a:bodyPr wrap="square" rtlCol="0">
            <a:spAutoFit/>
          </a:bodyPr>
          <a:lstStyle/>
          <a:p>
            <a:r>
              <a:rPr lang="en-US" sz="2800" b="1" dirty="0" smtClean="0">
                <a:solidFill>
                  <a:schemeClr val="accent2">
                    <a:lumMod val="75000"/>
                  </a:schemeClr>
                </a:solidFill>
              </a:rPr>
              <a:t>The </a:t>
            </a:r>
            <a:r>
              <a:rPr lang="en-US" sz="2800" b="1" dirty="0" smtClean="0">
                <a:solidFill>
                  <a:schemeClr val="accent2">
                    <a:lumMod val="75000"/>
                  </a:schemeClr>
                </a:solidFill>
                <a:effectLst>
                  <a:outerShdw blurRad="38100" dist="38100" dir="2700000" algn="tl">
                    <a:srgbClr val="000000">
                      <a:alpha val="43137"/>
                    </a:srgbClr>
                  </a:outerShdw>
                </a:effectLst>
              </a:rPr>
              <a:t>index.html </a:t>
            </a:r>
            <a:r>
              <a:rPr lang="en-US" sz="2800" b="1" dirty="0" smtClean="0">
                <a:solidFill>
                  <a:schemeClr val="accent2">
                    <a:lumMod val="75000"/>
                  </a:schemeClr>
                </a:solidFill>
              </a:rPr>
              <a:t>file</a:t>
            </a:r>
            <a:endParaRPr lang="en-US" sz="2000" b="1" dirty="0">
              <a:solidFill>
                <a:schemeClr val="accent2">
                  <a:lumMod val="75000"/>
                </a:schemeClr>
              </a:solidFill>
            </a:endParaRPr>
          </a:p>
        </p:txBody>
      </p:sp>
      <p:sp>
        <p:nvSpPr>
          <p:cNvPr id="5" name="TextBox 4"/>
          <p:cNvSpPr txBox="1"/>
          <p:nvPr/>
        </p:nvSpPr>
        <p:spPr>
          <a:xfrm>
            <a:off x="1387929" y="1713706"/>
            <a:ext cx="5241471" cy="3693319"/>
          </a:xfrm>
          <a:prstGeom prst="rect">
            <a:avLst/>
          </a:prstGeom>
          <a:noFill/>
        </p:spPr>
        <p:txBody>
          <a:bodyPr wrap="square" rtlCol="0">
            <a:spAutoFit/>
          </a:bodyPr>
          <a:lstStyle/>
          <a:p>
            <a:r>
              <a:rPr lang="en-US" dirty="0" smtClean="0"/>
              <a:t>When the </a:t>
            </a:r>
            <a:r>
              <a:rPr lang="en-US" b="1" dirty="0" smtClean="0">
                <a:solidFill>
                  <a:schemeClr val="accent2">
                    <a:lumMod val="50000"/>
                  </a:schemeClr>
                </a:solidFill>
              </a:rPr>
              <a:t>index.html</a:t>
            </a:r>
            <a:r>
              <a:rPr lang="en-US" dirty="0" smtClean="0"/>
              <a:t> page links to a page inside of the </a:t>
            </a:r>
            <a:r>
              <a:rPr lang="en-US" b="1" dirty="0" smtClean="0">
                <a:solidFill>
                  <a:schemeClr val="accent2">
                    <a:lumMod val="50000"/>
                  </a:schemeClr>
                </a:solidFill>
              </a:rPr>
              <a:t>images </a:t>
            </a:r>
            <a:r>
              <a:rPr lang="en-US" dirty="0" smtClean="0"/>
              <a:t>subfolder that folder's name needs to be included as part of the link, like so:</a:t>
            </a:r>
          </a:p>
          <a:p>
            <a:endParaRPr lang="en-US" dirty="0"/>
          </a:p>
          <a:p>
            <a:r>
              <a:rPr lang="fr-FR" dirty="0">
                <a:solidFill>
                  <a:srgbClr val="0000CC"/>
                </a:solidFill>
                <a:latin typeface="Courier New" panose="02070309020205020404" pitchFamily="49" charset="0"/>
                <a:cs typeface="Courier New" panose="02070309020205020404" pitchFamily="49" charset="0"/>
              </a:rPr>
              <a:t>&lt;a </a:t>
            </a:r>
            <a:r>
              <a:rPr lang="fr-FR" dirty="0" err="1">
                <a:solidFill>
                  <a:srgbClr val="7030A0"/>
                </a:solidFill>
                <a:latin typeface="Courier New" panose="02070309020205020404" pitchFamily="49" charset="0"/>
                <a:cs typeface="Courier New" panose="02070309020205020404" pitchFamily="49" charset="0"/>
              </a:rPr>
              <a:t>href</a:t>
            </a:r>
            <a:r>
              <a:rPr lang="fr-FR" dirty="0" smtClean="0">
                <a:solidFill>
                  <a:srgbClr val="7030A0"/>
                </a:solidFill>
                <a:latin typeface="Courier New" panose="02070309020205020404" pitchFamily="49" charset="0"/>
                <a:cs typeface="Courier New" panose="02070309020205020404" pitchFamily="49" charset="0"/>
              </a:rPr>
              <a:t>=</a:t>
            </a:r>
            <a:r>
              <a:rPr lang="fr-FR" dirty="0" smtClean="0">
                <a:solidFill>
                  <a:srgbClr val="0000CC"/>
                </a:solidFill>
                <a:latin typeface="Courier New" panose="02070309020205020404" pitchFamily="49" charset="0"/>
                <a:cs typeface="Courier New" panose="02070309020205020404" pitchFamily="49" charset="0"/>
              </a:rPr>
              <a:t>"images/triune.jpg"&gt;</a:t>
            </a:r>
            <a:r>
              <a:rPr lang="fr-FR" dirty="0" smtClean="0">
                <a:latin typeface="Courier New" panose="02070309020205020404" pitchFamily="49" charset="0"/>
                <a:cs typeface="Courier New" panose="02070309020205020404" pitchFamily="49" charset="0"/>
              </a:rPr>
              <a:t>Image</a:t>
            </a:r>
            <a:r>
              <a:rPr lang="fr-FR" dirty="0" smtClean="0">
                <a:solidFill>
                  <a:srgbClr val="0000CC"/>
                </a:solidFill>
                <a:latin typeface="Courier New" panose="02070309020205020404" pitchFamily="49" charset="0"/>
                <a:cs typeface="Courier New" panose="02070309020205020404" pitchFamily="49" charset="0"/>
              </a:rPr>
              <a:t>&lt;/</a:t>
            </a:r>
            <a:r>
              <a:rPr lang="fr-FR" dirty="0">
                <a:solidFill>
                  <a:srgbClr val="0000CC"/>
                </a:solidFill>
                <a:latin typeface="Courier New" panose="02070309020205020404" pitchFamily="49" charset="0"/>
                <a:cs typeface="Courier New" panose="02070309020205020404" pitchFamily="49" charset="0"/>
              </a:rPr>
              <a:t>a&gt;</a:t>
            </a:r>
            <a:endParaRPr lang="en-US" dirty="0">
              <a:solidFill>
                <a:srgbClr val="0000CC"/>
              </a:solidFill>
              <a:latin typeface="Courier New" panose="02070309020205020404" pitchFamily="49" charset="0"/>
              <a:cs typeface="Courier New" panose="02070309020205020404" pitchFamily="49" charset="0"/>
            </a:endParaRPr>
          </a:p>
          <a:p>
            <a:endParaRPr lang="en-US" dirty="0" smtClean="0"/>
          </a:p>
          <a:p>
            <a:r>
              <a:rPr lang="en-US" dirty="0" smtClean="0"/>
              <a:t>Basically, what this link is saying is "look inside the </a:t>
            </a:r>
            <a:r>
              <a:rPr lang="en-US" b="1" dirty="0" smtClean="0"/>
              <a:t>images </a:t>
            </a:r>
            <a:r>
              <a:rPr lang="en-US" dirty="0" smtClean="0"/>
              <a:t>folder for a file called </a:t>
            </a:r>
            <a:r>
              <a:rPr lang="en-US" b="1" dirty="0" smtClean="0"/>
              <a:t>triune.jpg</a:t>
            </a:r>
            <a:r>
              <a:rPr lang="en-US" dirty="0"/>
              <a:t> </a:t>
            </a:r>
            <a:r>
              <a:rPr lang="en-US" dirty="0" smtClean="0"/>
              <a:t>and open it."</a:t>
            </a:r>
          </a:p>
          <a:p>
            <a:endParaRPr lang="en-US" dirty="0"/>
          </a:p>
          <a:p>
            <a:r>
              <a:rPr lang="en-US" dirty="0" smtClean="0"/>
              <a:t>You can also use the </a:t>
            </a:r>
            <a:r>
              <a:rPr lang="en-US" b="1" dirty="0" err="1" smtClean="0"/>
              <a:t>img</a:t>
            </a:r>
            <a:r>
              <a:rPr lang="en-US" dirty="0" smtClean="0"/>
              <a:t> tag to link to and embed an image directly </a:t>
            </a:r>
            <a:r>
              <a:rPr lang="en-US" i="1" dirty="0" smtClean="0"/>
              <a:t>into</a:t>
            </a:r>
            <a:r>
              <a:rPr lang="en-US" dirty="0" smtClean="0"/>
              <a:t> a web page, using:</a:t>
            </a:r>
          </a:p>
          <a:p>
            <a:endParaRPr lang="en-US" dirty="0"/>
          </a:p>
          <a:p>
            <a:r>
              <a:rPr lang="en-US" dirty="0">
                <a:solidFill>
                  <a:srgbClr val="0000CC"/>
                </a:solidFill>
              </a:rPr>
              <a:t>&lt;</a:t>
            </a:r>
            <a:r>
              <a:rPr lang="en-US" dirty="0" err="1">
                <a:solidFill>
                  <a:srgbClr val="0000CC"/>
                </a:solidFill>
              </a:rPr>
              <a:t>img</a:t>
            </a:r>
            <a:r>
              <a:rPr lang="en-US" dirty="0">
                <a:solidFill>
                  <a:srgbClr val="0000CC"/>
                </a:solidFill>
              </a:rPr>
              <a:t> </a:t>
            </a:r>
            <a:r>
              <a:rPr lang="en-US" dirty="0" err="1">
                <a:solidFill>
                  <a:srgbClr val="7030A0"/>
                </a:solidFill>
              </a:rPr>
              <a:t>src</a:t>
            </a:r>
            <a:r>
              <a:rPr lang="en-US" dirty="0">
                <a:solidFill>
                  <a:srgbClr val="7030A0"/>
                </a:solidFill>
              </a:rPr>
              <a:t>=</a:t>
            </a:r>
            <a:r>
              <a:rPr lang="en-US" dirty="0">
                <a:solidFill>
                  <a:srgbClr val="0000CC"/>
                </a:solidFill>
              </a:rPr>
              <a:t>"images/home.jpg"&gt;</a:t>
            </a:r>
            <a:endParaRPr lang="en-US" dirty="0" smtClean="0">
              <a:solidFill>
                <a:srgbClr val="0000CC"/>
              </a:solidFill>
            </a:endParaRPr>
          </a:p>
        </p:txBody>
      </p:sp>
      <p:pic>
        <p:nvPicPr>
          <p:cNvPr id="2" name="Picture 1"/>
          <p:cNvPicPr>
            <a:picLocks noChangeAspect="1"/>
          </p:cNvPicPr>
          <p:nvPr/>
        </p:nvPicPr>
        <p:blipFill>
          <a:blip r:embed="rId2"/>
          <a:stretch>
            <a:fillRect/>
          </a:stretch>
        </p:blipFill>
        <p:spPr>
          <a:xfrm>
            <a:off x="9389382" y="4172763"/>
            <a:ext cx="2419350" cy="1914525"/>
          </a:xfrm>
          <a:prstGeom prst="rect">
            <a:avLst/>
          </a:prstGeom>
          <a:ln w="19050">
            <a:solidFill>
              <a:schemeClr val="accent2">
                <a:lumMod val="50000"/>
              </a:schemeClr>
            </a:solidFill>
          </a:ln>
          <a:effectLst>
            <a:outerShdw blurRad="50800" dist="38100" dir="5400000" algn="t" rotWithShape="0">
              <a:prstClr val="black">
                <a:alpha val="40000"/>
              </a:prstClr>
            </a:outerShdw>
          </a:effectLst>
        </p:spPr>
      </p:pic>
      <p:sp>
        <p:nvSpPr>
          <p:cNvPr id="3" name="Right Arrow 2"/>
          <p:cNvSpPr/>
          <p:nvPr/>
        </p:nvSpPr>
        <p:spPr>
          <a:xfrm>
            <a:off x="6955971" y="4000500"/>
            <a:ext cx="2188029" cy="930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38424" y="4281198"/>
            <a:ext cx="2141933" cy="369332"/>
          </a:xfrm>
          <a:prstGeom prst="rect">
            <a:avLst/>
          </a:prstGeom>
          <a:noFill/>
        </p:spPr>
        <p:txBody>
          <a:bodyPr wrap="none" rtlCol="0">
            <a:spAutoFit/>
          </a:bodyPr>
          <a:lstStyle/>
          <a:p>
            <a:r>
              <a:rPr lang="en-US" dirty="0" smtClean="0"/>
              <a:t>home.jpg embedded</a:t>
            </a:r>
            <a:endParaRPr lang="en-US" dirty="0"/>
          </a:p>
        </p:txBody>
      </p:sp>
      <p:pic>
        <p:nvPicPr>
          <p:cNvPr id="7" name="Picture 6"/>
          <p:cNvPicPr>
            <a:picLocks noChangeAspect="1"/>
          </p:cNvPicPr>
          <p:nvPr/>
        </p:nvPicPr>
        <p:blipFill>
          <a:blip r:embed="rId3"/>
          <a:stretch>
            <a:fillRect/>
          </a:stretch>
        </p:blipFill>
        <p:spPr>
          <a:xfrm>
            <a:off x="9389382" y="943337"/>
            <a:ext cx="2454058" cy="2273391"/>
          </a:xfrm>
          <a:prstGeom prst="rect">
            <a:avLst/>
          </a:prstGeom>
        </p:spPr>
      </p:pic>
      <p:sp>
        <p:nvSpPr>
          <p:cNvPr id="10" name="Right Arrow 9"/>
          <p:cNvSpPr/>
          <p:nvPr/>
        </p:nvSpPr>
        <p:spPr>
          <a:xfrm>
            <a:off x="6973518" y="1639529"/>
            <a:ext cx="2188029" cy="930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55971" y="1920227"/>
            <a:ext cx="2021387" cy="369332"/>
          </a:xfrm>
          <a:prstGeom prst="rect">
            <a:avLst/>
          </a:prstGeom>
          <a:noFill/>
        </p:spPr>
        <p:txBody>
          <a:bodyPr wrap="none" rtlCol="0">
            <a:spAutoFit/>
          </a:bodyPr>
          <a:lstStyle/>
          <a:p>
            <a:r>
              <a:rPr lang="en-US" dirty="0" smtClean="0"/>
              <a:t>triune.jpg as a page</a:t>
            </a:r>
            <a:endParaRPr lang="en-US" dirty="0"/>
          </a:p>
        </p:txBody>
      </p:sp>
    </p:spTree>
    <p:extLst>
      <p:ext uri="{BB962C8B-B14F-4D97-AF65-F5344CB8AC3E}">
        <p14:creationId xmlns:p14="http://schemas.microsoft.com/office/powerpoint/2010/main" val="1218163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8" y="783772"/>
            <a:ext cx="10335985" cy="523220"/>
          </a:xfrm>
          <a:prstGeom prst="rect">
            <a:avLst/>
          </a:prstGeom>
          <a:noFill/>
        </p:spPr>
        <p:txBody>
          <a:bodyPr wrap="square" rtlCol="0">
            <a:spAutoFit/>
          </a:bodyPr>
          <a:lstStyle/>
          <a:p>
            <a:r>
              <a:rPr lang="en-US" sz="2800" b="1" dirty="0" smtClean="0">
                <a:solidFill>
                  <a:schemeClr val="accent2">
                    <a:lumMod val="75000"/>
                  </a:schemeClr>
                </a:solidFill>
              </a:rPr>
              <a:t>Linking from pages inside </a:t>
            </a:r>
            <a:r>
              <a:rPr lang="en-US" sz="2800" b="1" dirty="0" smtClean="0">
                <a:solidFill>
                  <a:schemeClr val="accent2">
                    <a:lumMod val="75000"/>
                  </a:schemeClr>
                </a:solidFill>
                <a:effectLst>
                  <a:outerShdw blurRad="38100" dist="38100" dir="2700000" algn="tl">
                    <a:srgbClr val="000000">
                      <a:alpha val="43137"/>
                    </a:srgbClr>
                  </a:outerShdw>
                </a:effectLst>
              </a:rPr>
              <a:t>pages</a:t>
            </a:r>
            <a:r>
              <a:rPr lang="en-US" sz="2800" b="1" dirty="0" smtClean="0">
                <a:solidFill>
                  <a:schemeClr val="accent2">
                    <a:lumMod val="75000"/>
                  </a:schemeClr>
                </a:solidFill>
              </a:rPr>
              <a:t> folder to pages </a:t>
            </a:r>
            <a:r>
              <a:rPr lang="en-US" sz="2800" b="1" u="sng" dirty="0" smtClean="0">
                <a:solidFill>
                  <a:schemeClr val="accent2">
                    <a:lumMod val="75000"/>
                  </a:schemeClr>
                </a:solidFill>
              </a:rPr>
              <a:t>outside</a:t>
            </a:r>
            <a:r>
              <a:rPr lang="en-US" sz="2800" b="1" dirty="0" smtClean="0">
                <a:solidFill>
                  <a:schemeClr val="accent2">
                    <a:lumMod val="75000"/>
                  </a:schemeClr>
                </a:solidFill>
              </a:rPr>
              <a:t> </a:t>
            </a:r>
            <a:r>
              <a:rPr lang="en-US" sz="2800" b="1" dirty="0" smtClean="0">
                <a:solidFill>
                  <a:schemeClr val="accent2">
                    <a:lumMod val="75000"/>
                  </a:schemeClr>
                </a:solidFill>
                <a:effectLst>
                  <a:outerShdw blurRad="38100" dist="38100" dir="2700000" algn="tl">
                    <a:srgbClr val="000000">
                      <a:alpha val="43137"/>
                    </a:srgbClr>
                  </a:outerShdw>
                </a:effectLst>
              </a:rPr>
              <a:t>pages</a:t>
            </a:r>
            <a:r>
              <a:rPr lang="en-US" sz="2800" b="1" dirty="0" smtClean="0">
                <a:solidFill>
                  <a:schemeClr val="accent2">
                    <a:lumMod val="75000"/>
                  </a:schemeClr>
                </a:solidFill>
              </a:rPr>
              <a:t> folder</a:t>
            </a:r>
            <a:endParaRPr lang="en-US" sz="2000" b="1" dirty="0">
              <a:solidFill>
                <a:schemeClr val="accent2">
                  <a:lumMod val="75000"/>
                </a:schemeClr>
              </a:solidFill>
            </a:endParaRPr>
          </a:p>
        </p:txBody>
      </p:sp>
      <p:sp>
        <p:nvSpPr>
          <p:cNvPr id="5" name="TextBox 4"/>
          <p:cNvSpPr txBox="1"/>
          <p:nvPr/>
        </p:nvSpPr>
        <p:spPr>
          <a:xfrm>
            <a:off x="1387929" y="1713706"/>
            <a:ext cx="5241471" cy="3693319"/>
          </a:xfrm>
          <a:prstGeom prst="rect">
            <a:avLst/>
          </a:prstGeom>
          <a:noFill/>
        </p:spPr>
        <p:txBody>
          <a:bodyPr wrap="square" rtlCol="0">
            <a:spAutoFit/>
          </a:bodyPr>
          <a:lstStyle/>
          <a:p>
            <a:r>
              <a:rPr lang="en-US" dirty="0" smtClean="0"/>
              <a:t>When linking to the </a:t>
            </a:r>
            <a:r>
              <a:rPr lang="en-US" b="1" dirty="0" smtClean="0">
                <a:solidFill>
                  <a:schemeClr val="accent2">
                    <a:lumMod val="50000"/>
                  </a:schemeClr>
                </a:solidFill>
              </a:rPr>
              <a:t>index.html</a:t>
            </a:r>
            <a:r>
              <a:rPr lang="en-US" dirty="0" smtClean="0"/>
              <a:t> page from a page inside the pages folder, you need to include </a:t>
            </a:r>
            <a:r>
              <a:rPr lang="en-US" b="1" dirty="0" smtClean="0">
                <a:solidFill>
                  <a:schemeClr val="accent2">
                    <a:lumMod val="50000"/>
                  </a:schemeClr>
                </a:solidFill>
              </a:rPr>
              <a:t>../</a:t>
            </a:r>
            <a:r>
              <a:rPr lang="en-US" dirty="0" smtClean="0"/>
              <a:t> (the "dot </a:t>
            </a:r>
            <a:r>
              <a:rPr lang="en-US" dirty="0" err="1" smtClean="0"/>
              <a:t>dot</a:t>
            </a:r>
            <a:r>
              <a:rPr lang="en-US" dirty="0" smtClean="0"/>
              <a:t> </a:t>
            </a:r>
            <a:r>
              <a:rPr lang="en-US" dirty="0" smtClean="0"/>
              <a:t>slash") </a:t>
            </a:r>
            <a:r>
              <a:rPr lang="en-US" dirty="0" smtClean="0"/>
              <a:t>as part of the link.</a:t>
            </a:r>
          </a:p>
          <a:p>
            <a:endParaRPr lang="en-US" dirty="0"/>
          </a:p>
          <a:p>
            <a:r>
              <a:rPr lang="fr-FR" dirty="0">
                <a:solidFill>
                  <a:srgbClr val="0000CC"/>
                </a:solidFill>
                <a:latin typeface="Courier New" panose="02070309020205020404" pitchFamily="49" charset="0"/>
                <a:cs typeface="Courier New" panose="02070309020205020404" pitchFamily="49" charset="0"/>
              </a:rPr>
              <a:t>&lt;a </a:t>
            </a:r>
            <a:r>
              <a:rPr lang="fr-FR" dirty="0" err="1">
                <a:solidFill>
                  <a:srgbClr val="7030A0"/>
                </a:solidFill>
                <a:latin typeface="Courier New" panose="02070309020205020404" pitchFamily="49" charset="0"/>
                <a:cs typeface="Courier New" panose="02070309020205020404" pitchFamily="49" charset="0"/>
              </a:rPr>
              <a:t>href</a:t>
            </a:r>
            <a:r>
              <a:rPr lang="fr-FR" dirty="0" smtClean="0">
                <a:solidFill>
                  <a:srgbClr val="7030A0"/>
                </a:solidFill>
                <a:latin typeface="Courier New" panose="02070309020205020404" pitchFamily="49" charset="0"/>
                <a:cs typeface="Courier New" panose="02070309020205020404" pitchFamily="49" charset="0"/>
              </a:rPr>
              <a:t>=</a:t>
            </a:r>
            <a:r>
              <a:rPr lang="fr-FR" dirty="0" smtClean="0">
                <a:solidFill>
                  <a:srgbClr val="0000CC"/>
                </a:solidFill>
                <a:latin typeface="Courier New" panose="02070309020205020404" pitchFamily="49" charset="0"/>
                <a:cs typeface="Courier New" panose="02070309020205020404" pitchFamily="49" charset="0"/>
              </a:rPr>
              <a:t>"../index.html"&gt;</a:t>
            </a:r>
            <a:r>
              <a:rPr lang="fr-FR" dirty="0" smtClean="0">
                <a:latin typeface="Courier New" panose="02070309020205020404" pitchFamily="49" charset="0"/>
                <a:cs typeface="Courier New" panose="02070309020205020404" pitchFamily="49" charset="0"/>
              </a:rPr>
              <a:t>Home</a:t>
            </a:r>
            <a:r>
              <a:rPr lang="fr-FR" dirty="0" smtClean="0">
                <a:solidFill>
                  <a:srgbClr val="0000CC"/>
                </a:solidFill>
                <a:latin typeface="Courier New" panose="02070309020205020404" pitchFamily="49" charset="0"/>
                <a:cs typeface="Courier New" panose="02070309020205020404" pitchFamily="49" charset="0"/>
              </a:rPr>
              <a:t>&lt;/</a:t>
            </a:r>
            <a:r>
              <a:rPr lang="fr-FR" dirty="0">
                <a:solidFill>
                  <a:srgbClr val="0000CC"/>
                </a:solidFill>
                <a:latin typeface="Courier New" panose="02070309020205020404" pitchFamily="49" charset="0"/>
                <a:cs typeface="Courier New" panose="02070309020205020404" pitchFamily="49" charset="0"/>
              </a:rPr>
              <a:t>a&gt;</a:t>
            </a:r>
            <a:endParaRPr lang="en-US" dirty="0">
              <a:solidFill>
                <a:srgbClr val="0000CC"/>
              </a:solidFill>
              <a:latin typeface="Courier New" panose="02070309020205020404" pitchFamily="49" charset="0"/>
              <a:cs typeface="Courier New" panose="02070309020205020404" pitchFamily="49" charset="0"/>
            </a:endParaRPr>
          </a:p>
          <a:p>
            <a:endParaRPr lang="en-US" dirty="0" smtClean="0"/>
          </a:p>
          <a:p>
            <a:r>
              <a:rPr lang="en-US" dirty="0" smtClean="0"/>
              <a:t>The </a:t>
            </a:r>
            <a:r>
              <a:rPr lang="en-US" b="1" dirty="0" smtClean="0">
                <a:solidFill>
                  <a:schemeClr val="accent2">
                    <a:lumMod val="50000"/>
                  </a:schemeClr>
                </a:solidFill>
              </a:rPr>
              <a:t>.. </a:t>
            </a:r>
            <a:r>
              <a:rPr lang="en-US" dirty="0" smtClean="0"/>
              <a:t> ("dot dot") part of the </a:t>
            </a:r>
            <a:r>
              <a:rPr lang="en-US" b="1" dirty="0">
                <a:solidFill>
                  <a:schemeClr val="accent2">
                    <a:lumMod val="50000"/>
                  </a:schemeClr>
                </a:solidFill>
              </a:rPr>
              <a:t>.. </a:t>
            </a:r>
            <a:r>
              <a:rPr lang="en-US" b="1" dirty="0" smtClean="0">
                <a:solidFill>
                  <a:schemeClr val="accent2">
                    <a:lumMod val="50000"/>
                  </a:schemeClr>
                </a:solidFill>
              </a:rPr>
              <a:t>/ </a:t>
            </a:r>
            <a:r>
              <a:rPr lang="en-US" dirty="0" smtClean="0"/>
              <a:t>("dot </a:t>
            </a:r>
            <a:r>
              <a:rPr lang="en-US" dirty="0" err="1"/>
              <a:t>dot</a:t>
            </a:r>
            <a:r>
              <a:rPr lang="en-US" dirty="0"/>
              <a:t> </a:t>
            </a:r>
            <a:r>
              <a:rPr lang="en-US" dirty="0" smtClean="0"/>
              <a:t>slash") </a:t>
            </a:r>
            <a:r>
              <a:rPr lang="en-US" dirty="0" smtClean="0"/>
              <a:t>means "step outside of or 'back out' of the current folder."</a:t>
            </a:r>
          </a:p>
          <a:p>
            <a:endParaRPr lang="en-US" dirty="0"/>
          </a:p>
          <a:p>
            <a:r>
              <a:rPr lang="en-US" dirty="0"/>
              <a:t>The </a:t>
            </a:r>
            <a:r>
              <a:rPr lang="en-US" b="1" dirty="0" smtClean="0">
                <a:solidFill>
                  <a:schemeClr val="accent2">
                    <a:lumMod val="50000"/>
                  </a:schemeClr>
                </a:solidFill>
              </a:rPr>
              <a:t>/ </a:t>
            </a:r>
            <a:r>
              <a:rPr lang="en-US" dirty="0" smtClean="0"/>
              <a:t> </a:t>
            </a:r>
            <a:r>
              <a:rPr lang="en-US" dirty="0" smtClean="0"/>
              <a:t>("slash") </a:t>
            </a:r>
            <a:r>
              <a:rPr lang="en-US" dirty="0"/>
              <a:t>part of the </a:t>
            </a:r>
            <a:r>
              <a:rPr lang="en-US" b="1" dirty="0">
                <a:solidFill>
                  <a:schemeClr val="accent2">
                    <a:lumMod val="50000"/>
                  </a:schemeClr>
                </a:solidFill>
              </a:rPr>
              <a:t>.. / </a:t>
            </a:r>
            <a:r>
              <a:rPr lang="en-US" dirty="0"/>
              <a:t>("dot </a:t>
            </a:r>
            <a:r>
              <a:rPr lang="en-US" dirty="0" err="1"/>
              <a:t>dot</a:t>
            </a:r>
            <a:r>
              <a:rPr lang="en-US" dirty="0"/>
              <a:t> </a:t>
            </a:r>
            <a:r>
              <a:rPr lang="en-US" dirty="0" smtClean="0"/>
              <a:t>slash") </a:t>
            </a:r>
            <a:r>
              <a:rPr lang="en-US" dirty="0"/>
              <a:t>means </a:t>
            </a:r>
            <a:r>
              <a:rPr lang="en-US" dirty="0" smtClean="0"/>
              <a:t>"look for the file or folder that comes after it, and open it."</a:t>
            </a:r>
            <a:endParaRPr lang="en-US" dirty="0"/>
          </a:p>
        </p:txBody>
      </p:sp>
      <p:pic>
        <p:nvPicPr>
          <p:cNvPr id="8" name="Picture 7"/>
          <p:cNvPicPr>
            <a:picLocks noChangeAspect="1"/>
          </p:cNvPicPr>
          <p:nvPr/>
        </p:nvPicPr>
        <p:blipFill>
          <a:blip r:embed="rId2"/>
          <a:stretch>
            <a:fillRect/>
          </a:stretch>
        </p:blipFill>
        <p:spPr>
          <a:xfrm>
            <a:off x="7247774" y="1518556"/>
            <a:ext cx="3702573" cy="4588329"/>
          </a:xfrm>
          <a:prstGeom prst="rect">
            <a:avLst/>
          </a:prstGeom>
          <a:ln w="19050">
            <a:solidFill>
              <a:schemeClr val="accent2">
                <a:lumMod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93950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8" y="783772"/>
            <a:ext cx="10335985" cy="523220"/>
          </a:xfrm>
          <a:prstGeom prst="rect">
            <a:avLst/>
          </a:prstGeom>
          <a:noFill/>
        </p:spPr>
        <p:txBody>
          <a:bodyPr wrap="square" rtlCol="0">
            <a:spAutoFit/>
          </a:bodyPr>
          <a:lstStyle/>
          <a:p>
            <a:r>
              <a:rPr lang="en-US" sz="2800" b="1" dirty="0" smtClean="0">
                <a:solidFill>
                  <a:schemeClr val="accent2">
                    <a:lumMod val="75000"/>
                  </a:schemeClr>
                </a:solidFill>
              </a:rPr>
              <a:t>Linking from pages inside </a:t>
            </a:r>
            <a:r>
              <a:rPr lang="en-US" sz="2800" b="1" dirty="0" smtClean="0">
                <a:solidFill>
                  <a:schemeClr val="accent2">
                    <a:lumMod val="75000"/>
                  </a:schemeClr>
                </a:solidFill>
                <a:effectLst>
                  <a:outerShdw blurRad="38100" dist="38100" dir="2700000" algn="tl">
                    <a:srgbClr val="000000">
                      <a:alpha val="43137"/>
                    </a:srgbClr>
                  </a:outerShdw>
                </a:effectLst>
              </a:rPr>
              <a:t>pages</a:t>
            </a:r>
            <a:r>
              <a:rPr lang="en-US" sz="2800" b="1" dirty="0" smtClean="0">
                <a:solidFill>
                  <a:schemeClr val="accent2">
                    <a:lumMod val="75000"/>
                  </a:schemeClr>
                </a:solidFill>
              </a:rPr>
              <a:t> folder to pages </a:t>
            </a:r>
            <a:r>
              <a:rPr lang="en-US" sz="2800" b="1" u="sng" dirty="0" smtClean="0">
                <a:solidFill>
                  <a:schemeClr val="accent2">
                    <a:lumMod val="75000"/>
                  </a:schemeClr>
                </a:solidFill>
              </a:rPr>
              <a:t>outside</a:t>
            </a:r>
            <a:r>
              <a:rPr lang="en-US" sz="2800" b="1" dirty="0" smtClean="0">
                <a:solidFill>
                  <a:schemeClr val="accent2">
                    <a:lumMod val="75000"/>
                  </a:schemeClr>
                </a:solidFill>
              </a:rPr>
              <a:t> </a:t>
            </a:r>
            <a:r>
              <a:rPr lang="en-US" sz="2800" b="1" dirty="0" smtClean="0">
                <a:solidFill>
                  <a:schemeClr val="accent2">
                    <a:lumMod val="75000"/>
                  </a:schemeClr>
                </a:solidFill>
                <a:effectLst>
                  <a:outerShdw blurRad="38100" dist="38100" dir="2700000" algn="tl">
                    <a:srgbClr val="000000">
                      <a:alpha val="43137"/>
                    </a:srgbClr>
                  </a:outerShdw>
                </a:effectLst>
              </a:rPr>
              <a:t>pages</a:t>
            </a:r>
            <a:r>
              <a:rPr lang="en-US" sz="2800" b="1" dirty="0" smtClean="0">
                <a:solidFill>
                  <a:schemeClr val="accent2">
                    <a:lumMod val="75000"/>
                  </a:schemeClr>
                </a:solidFill>
              </a:rPr>
              <a:t> folder</a:t>
            </a:r>
            <a:endParaRPr lang="en-US" sz="2000" b="1" dirty="0">
              <a:solidFill>
                <a:schemeClr val="accent2">
                  <a:lumMod val="75000"/>
                </a:schemeClr>
              </a:solidFill>
            </a:endParaRPr>
          </a:p>
        </p:txBody>
      </p:sp>
      <p:sp>
        <p:nvSpPr>
          <p:cNvPr id="5" name="TextBox 4"/>
          <p:cNvSpPr txBox="1"/>
          <p:nvPr/>
        </p:nvSpPr>
        <p:spPr>
          <a:xfrm>
            <a:off x="1387929" y="1713706"/>
            <a:ext cx="5241471" cy="2031325"/>
          </a:xfrm>
          <a:prstGeom prst="rect">
            <a:avLst/>
          </a:prstGeom>
          <a:noFill/>
        </p:spPr>
        <p:txBody>
          <a:bodyPr wrap="square" rtlCol="0">
            <a:spAutoFit/>
          </a:bodyPr>
          <a:lstStyle/>
          <a:p>
            <a:r>
              <a:rPr lang="en-US" dirty="0" smtClean="0"/>
              <a:t>Looking at the folders we can see that the </a:t>
            </a:r>
            <a:r>
              <a:rPr lang="en-US" b="1" dirty="0" smtClean="0">
                <a:solidFill>
                  <a:schemeClr val="accent2">
                    <a:lumMod val="50000"/>
                  </a:schemeClr>
                </a:solidFill>
              </a:rPr>
              <a:t>index.html</a:t>
            </a:r>
            <a:r>
              <a:rPr lang="en-US" dirty="0" smtClean="0"/>
              <a:t> page is one level outside of the pages folder; the </a:t>
            </a:r>
            <a:r>
              <a:rPr lang="en-US" b="1" dirty="0" smtClean="0">
                <a:solidFill>
                  <a:schemeClr val="accent2">
                    <a:lumMod val="50000"/>
                  </a:schemeClr>
                </a:solidFill>
              </a:rPr>
              <a:t>../</a:t>
            </a:r>
            <a:r>
              <a:rPr lang="en-US" dirty="0" smtClean="0"/>
              <a:t> (the "dot </a:t>
            </a:r>
            <a:r>
              <a:rPr lang="en-US" dirty="0" err="1" smtClean="0"/>
              <a:t>dot</a:t>
            </a:r>
            <a:r>
              <a:rPr lang="en-US" dirty="0" smtClean="0"/>
              <a:t> </a:t>
            </a:r>
            <a:r>
              <a:rPr lang="en-US" dirty="0" smtClean="0"/>
              <a:t>slash") </a:t>
            </a:r>
            <a:r>
              <a:rPr lang="en-US" dirty="0" smtClean="0"/>
              <a:t>is telling the link to back out of the </a:t>
            </a:r>
            <a:r>
              <a:rPr lang="en-US" b="1" dirty="0" smtClean="0"/>
              <a:t>pages</a:t>
            </a:r>
            <a:r>
              <a:rPr lang="en-US" dirty="0" smtClean="0"/>
              <a:t> folder one level and then look for the index.html file and open it.</a:t>
            </a:r>
          </a:p>
          <a:p>
            <a:endParaRPr lang="en-US" dirty="0"/>
          </a:p>
          <a:p>
            <a:r>
              <a:rPr lang="fr-FR" dirty="0">
                <a:solidFill>
                  <a:srgbClr val="0000CC"/>
                </a:solidFill>
                <a:latin typeface="Courier New" panose="02070309020205020404" pitchFamily="49" charset="0"/>
                <a:cs typeface="Courier New" panose="02070309020205020404" pitchFamily="49" charset="0"/>
              </a:rPr>
              <a:t>&lt;a </a:t>
            </a:r>
            <a:r>
              <a:rPr lang="fr-FR" dirty="0" err="1">
                <a:solidFill>
                  <a:srgbClr val="7030A0"/>
                </a:solidFill>
                <a:latin typeface="Courier New" panose="02070309020205020404" pitchFamily="49" charset="0"/>
                <a:cs typeface="Courier New" panose="02070309020205020404" pitchFamily="49" charset="0"/>
              </a:rPr>
              <a:t>href</a:t>
            </a:r>
            <a:r>
              <a:rPr lang="fr-FR" dirty="0" smtClean="0">
                <a:solidFill>
                  <a:srgbClr val="7030A0"/>
                </a:solidFill>
                <a:latin typeface="Courier New" panose="02070309020205020404" pitchFamily="49" charset="0"/>
                <a:cs typeface="Courier New" panose="02070309020205020404" pitchFamily="49" charset="0"/>
              </a:rPr>
              <a:t>=</a:t>
            </a:r>
            <a:r>
              <a:rPr lang="fr-FR" dirty="0" smtClean="0">
                <a:solidFill>
                  <a:srgbClr val="0000CC"/>
                </a:solidFill>
                <a:latin typeface="Courier New" panose="02070309020205020404" pitchFamily="49" charset="0"/>
                <a:cs typeface="Courier New" panose="02070309020205020404" pitchFamily="49" charset="0"/>
              </a:rPr>
              <a:t>"../index.html"&gt;</a:t>
            </a:r>
            <a:r>
              <a:rPr lang="fr-FR" dirty="0" smtClean="0">
                <a:latin typeface="Courier New" panose="02070309020205020404" pitchFamily="49" charset="0"/>
                <a:cs typeface="Courier New" panose="02070309020205020404" pitchFamily="49" charset="0"/>
              </a:rPr>
              <a:t>Home</a:t>
            </a:r>
            <a:r>
              <a:rPr lang="fr-FR" dirty="0" smtClean="0">
                <a:solidFill>
                  <a:srgbClr val="0000CC"/>
                </a:solidFill>
                <a:latin typeface="Courier New" panose="02070309020205020404" pitchFamily="49" charset="0"/>
                <a:cs typeface="Courier New" panose="02070309020205020404" pitchFamily="49" charset="0"/>
              </a:rPr>
              <a:t>&lt;/</a:t>
            </a:r>
            <a:r>
              <a:rPr lang="fr-FR" dirty="0">
                <a:solidFill>
                  <a:srgbClr val="0000CC"/>
                </a:solidFill>
                <a:latin typeface="Courier New" panose="02070309020205020404" pitchFamily="49" charset="0"/>
                <a:cs typeface="Courier New" panose="02070309020205020404" pitchFamily="49" charset="0"/>
              </a:rPr>
              <a:t>a</a:t>
            </a:r>
            <a:r>
              <a:rPr lang="fr-FR" dirty="0" smtClean="0">
                <a:solidFill>
                  <a:srgbClr val="0000CC"/>
                </a:solidFill>
                <a:latin typeface="Courier New" panose="02070309020205020404" pitchFamily="49" charset="0"/>
                <a:cs typeface="Courier New" panose="02070309020205020404" pitchFamily="49" charset="0"/>
              </a:rPr>
              <a:t>&gt;</a:t>
            </a:r>
            <a:endParaRPr lang="en-US" dirty="0">
              <a:solidFill>
                <a:srgbClr val="0000CC"/>
              </a:solidFill>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6808787" y="1414462"/>
            <a:ext cx="4467225" cy="4867275"/>
          </a:xfrm>
          <a:prstGeom prst="rect">
            <a:avLst/>
          </a:prstGeom>
        </p:spPr>
      </p:pic>
    </p:spTree>
    <p:extLst>
      <p:ext uri="{BB962C8B-B14F-4D97-AF65-F5344CB8AC3E}">
        <p14:creationId xmlns:p14="http://schemas.microsoft.com/office/powerpoint/2010/main" val="1878965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8" y="783772"/>
            <a:ext cx="10335985" cy="523220"/>
          </a:xfrm>
          <a:prstGeom prst="rect">
            <a:avLst/>
          </a:prstGeom>
          <a:noFill/>
        </p:spPr>
        <p:txBody>
          <a:bodyPr wrap="square" rtlCol="0">
            <a:spAutoFit/>
          </a:bodyPr>
          <a:lstStyle/>
          <a:p>
            <a:r>
              <a:rPr lang="en-US" sz="2800" b="1" dirty="0" smtClean="0">
                <a:solidFill>
                  <a:schemeClr val="accent2">
                    <a:lumMod val="75000"/>
                  </a:schemeClr>
                </a:solidFill>
              </a:rPr>
              <a:t>Linking from pages inside a folder </a:t>
            </a:r>
            <a:r>
              <a:rPr lang="en-US" sz="2800" b="1" u="sng" dirty="0" smtClean="0">
                <a:solidFill>
                  <a:schemeClr val="accent2">
                    <a:lumMod val="75000"/>
                  </a:schemeClr>
                </a:solidFill>
              </a:rPr>
              <a:t>inside</a:t>
            </a:r>
            <a:r>
              <a:rPr lang="en-US" sz="2800" b="1" dirty="0" smtClean="0">
                <a:solidFill>
                  <a:schemeClr val="accent2">
                    <a:lumMod val="75000"/>
                  </a:schemeClr>
                </a:solidFill>
              </a:rPr>
              <a:t> a folder to a different folder</a:t>
            </a:r>
            <a:endParaRPr lang="en-US" sz="2000" b="1" dirty="0">
              <a:solidFill>
                <a:schemeClr val="accent2">
                  <a:lumMod val="75000"/>
                </a:schemeClr>
              </a:solidFill>
            </a:endParaRPr>
          </a:p>
        </p:txBody>
      </p:sp>
      <p:sp>
        <p:nvSpPr>
          <p:cNvPr id="5" name="TextBox 4"/>
          <p:cNvSpPr txBox="1"/>
          <p:nvPr/>
        </p:nvSpPr>
        <p:spPr>
          <a:xfrm>
            <a:off x="1387928" y="1497806"/>
            <a:ext cx="5609772" cy="4216539"/>
          </a:xfrm>
          <a:prstGeom prst="rect">
            <a:avLst/>
          </a:prstGeom>
          <a:noFill/>
        </p:spPr>
        <p:txBody>
          <a:bodyPr wrap="square" rtlCol="0">
            <a:spAutoFit/>
          </a:bodyPr>
          <a:lstStyle/>
          <a:p>
            <a:r>
              <a:rPr lang="en-US" dirty="0" smtClean="0"/>
              <a:t>The </a:t>
            </a:r>
            <a:r>
              <a:rPr lang="en-US" b="1" dirty="0" smtClean="0">
                <a:solidFill>
                  <a:schemeClr val="accent2">
                    <a:lumMod val="50000"/>
                  </a:schemeClr>
                </a:solidFill>
              </a:rPr>
              <a:t>resources</a:t>
            </a:r>
            <a:r>
              <a:rPr lang="en-US" dirty="0" smtClean="0">
                <a:solidFill>
                  <a:schemeClr val="accent2">
                    <a:lumMod val="50000"/>
                  </a:schemeClr>
                </a:solidFill>
              </a:rPr>
              <a:t> </a:t>
            </a:r>
            <a:r>
              <a:rPr lang="en-US" dirty="0" smtClean="0"/>
              <a:t>folders has three html files in it as well as a subfolder called </a:t>
            </a:r>
            <a:r>
              <a:rPr lang="en-US" b="1" dirty="0" smtClean="0">
                <a:solidFill>
                  <a:schemeClr val="accent2">
                    <a:lumMod val="50000"/>
                  </a:schemeClr>
                </a:solidFill>
              </a:rPr>
              <a:t>old</a:t>
            </a:r>
            <a:r>
              <a:rPr lang="en-US" dirty="0" smtClean="0">
                <a:solidFill>
                  <a:schemeClr val="accent2">
                    <a:lumMod val="50000"/>
                  </a:schemeClr>
                </a:solidFill>
              </a:rPr>
              <a:t> </a:t>
            </a:r>
            <a:r>
              <a:rPr lang="en-US" dirty="0" smtClean="0"/>
              <a:t>which also has three html files in it.</a:t>
            </a:r>
          </a:p>
          <a:p>
            <a:endParaRPr lang="en-US" dirty="0"/>
          </a:p>
          <a:p>
            <a:r>
              <a:rPr lang="en-US" dirty="0" smtClean="0"/>
              <a:t>To link to a file inside the old folder to a file inside the resources folder, you'd use </a:t>
            </a:r>
            <a:r>
              <a:rPr lang="en-US" b="1" dirty="0" smtClean="0"/>
              <a:t>../</a:t>
            </a:r>
            <a:r>
              <a:rPr lang="en-US" dirty="0" smtClean="0"/>
              <a:t> and the files name because you only have to back out one level</a:t>
            </a:r>
          </a:p>
          <a:p>
            <a:endParaRPr lang="en-US" dirty="0"/>
          </a:p>
          <a:p>
            <a:r>
              <a:rPr lang="fr-FR" sz="1600" dirty="0">
                <a:solidFill>
                  <a:srgbClr val="0000CC"/>
                </a:solidFill>
                <a:latin typeface="Courier New" panose="02070309020205020404" pitchFamily="49" charset="0"/>
                <a:cs typeface="Courier New" panose="02070309020205020404" pitchFamily="49" charset="0"/>
              </a:rPr>
              <a:t>&lt;a </a:t>
            </a:r>
            <a:r>
              <a:rPr lang="fr-FR" sz="1600" dirty="0" err="1">
                <a:solidFill>
                  <a:srgbClr val="7030A0"/>
                </a:solidFill>
                <a:latin typeface="Courier New" panose="02070309020205020404" pitchFamily="49" charset="0"/>
                <a:cs typeface="Courier New" panose="02070309020205020404" pitchFamily="49" charset="0"/>
              </a:rPr>
              <a:t>href</a:t>
            </a:r>
            <a:r>
              <a:rPr lang="fr-FR" sz="1600" dirty="0" smtClean="0">
                <a:solidFill>
                  <a:srgbClr val="7030A0"/>
                </a:solidFill>
                <a:latin typeface="Courier New" panose="02070309020205020404" pitchFamily="49" charset="0"/>
                <a:cs typeface="Courier New" panose="02070309020205020404" pitchFamily="49" charset="0"/>
              </a:rPr>
              <a:t>=</a:t>
            </a:r>
            <a:r>
              <a:rPr lang="fr-FR" sz="1600" dirty="0" smtClean="0">
                <a:solidFill>
                  <a:srgbClr val="0000CC"/>
                </a:solidFill>
                <a:latin typeface="Courier New" panose="02070309020205020404" pitchFamily="49" charset="0"/>
                <a:cs typeface="Courier New" panose="02070309020205020404" pitchFamily="49" charset="0"/>
              </a:rPr>
              <a:t>"../resources1.html"&gt;</a:t>
            </a:r>
            <a:r>
              <a:rPr lang="fr-FR" sz="1600" dirty="0" err="1" smtClean="0">
                <a:latin typeface="Courier New" panose="02070309020205020404" pitchFamily="49" charset="0"/>
                <a:cs typeface="Courier New" panose="02070309020205020404" pitchFamily="49" charset="0"/>
              </a:rPr>
              <a:t>Resources</a:t>
            </a:r>
            <a:r>
              <a:rPr lang="fr-FR" sz="1600" dirty="0" smtClean="0">
                <a:latin typeface="Courier New" panose="02070309020205020404" pitchFamily="49" charset="0"/>
                <a:cs typeface="Courier New" panose="02070309020205020404" pitchFamily="49" charset="0"/>
              </a:rPr>
              <a:t> 1</a:t>
            </a:r>
            <a:r>
              <a:rPr lang="fr-FR" sz="1600" dirty="0" smtClean="0">
                <a:solidFill>
                  <a:srgbClr val="0000CC"/>
                </a:solidFill>
                <a:latin typeface="Courier New" panose="02070309020205020404" pitchFamily="49" charset="0"/>
                <a:cs typeface="Courier New" panose="02070309020205020404" pitchFamily="49" charset="0"/>
              </a:rPr>
              <a:t>&lt;/</a:t>
            </a:r>
            <a:r>
              <a:rPr lang="fr-FR" sz="1600" dirty="0">
                <a:solidFill>
                  <a:srgbClr val="0000CC"/>
                </a:solidFill>
                <a:latin typeface="Courier New" panose="02070309020205020404" pitchFamily="49" charset="0"/>
                <a:cs typeface="Courier New" panose="02070309020205020404" pitchFamily="49" charset="0"/>
              </a:rPr>
              <a:t>a</a:t>
            </a:r>
            <a:r>
              <a:rPr lang="fr-FR" sz="1600" dirty="0" smtClean="0">
                <a:solidFill>
                  <a:srgbClr val="0000CC"/>
                </a:solidFill>
                <a:latin typeface="Courier New" panose="02070309020205020404" pitchFamily="49" charset="0"/>
                <a:cs typeface="Courier New" panose="02070309020205020404" pitchFamily="49" charset="0"/>
              </a:rPr>
              <a:t>&gt;</a:t>
            </a:r>
          </a:p>
          <a:p>
            <a:endParaRPr lang="fr-FR" dirty="0">
              <a:solidFill>
                <a:srgbClr val="0000CC"/>
              </a:solidFill>
              <a:latin typeface="Courier New" panose="02070309020205020404" pitchFamily="49" charset="0"/>
              <a:cs typeface="Courier New" panose="02070309020205020404" pitchFamily="49" charset="0"/>
            </a:endParaRPr>
          </a:p>
          <a:p>
            <a:r>
              <a:rPr lang="en-US" dirty="0" smtClean="0"/>
              <a:t>To link back to the</a:t>
            </a:r>
            <a:r>
              <a:rPr lang="en-US" b="1" dirty="0" smtClean="0"/>
              <a:t> index.html </a:t>
            </a:r>
            <a:r>
              <a:rPr lang="en-US" dirty="0" smtClean="0"/>
              <a:t>file from the </a:t>
            </a:r>
            <a:r>
              <a:rPr lang="en-US" b="1" dirty="0" smtClean="0">
                <a:solidFill>
                  <a:schemeClr val="accent2">
                    <a:lumMod val="50000"/>
                  </a:schemeClr>
                </a:solidFill>
              </a:rPr>
              <a:t>old</a:t>
            </a:r>
            <a:r>
              <a:rPr lang="en-US" dirty="0" smtClean="0">
                <a:solidFill>
                  <a:schemeClr val="accent2">
                    <a:lumMod val="50000"/>
                  </a:schemeClr>
                </a:solidFill>
              </a:rPr>
              <a:t> </a:t>
            </a:r>
            <a:r>
              <a:rPr lang="en-US" dirty="0" smtClean="0"/>
              <a:t>folder you'd have to use </a:t>
            </a:r>
            <a:r>
              <a:rPr lang="en-US" b="1" dirty="0" smtClean="0"/>
              <a:t>../</a:t>
            </a:r>
            <a:r>
              <a:rPr lang="en-US" dirty="0" smtClean="0"/>
              <a:t> twice because you have to back out </a:t>
            </a:r>
            <a:r>
              <a:rPr lang="en-US" u="sng" dirty="0" smtClean="0"/>
              <a:t>two</a:t>
            </a:r>
            <a:r>
              <a:rPr lang="en-US" dirty="0" smtClean="0"/>
              <a:t> levels to find it:</a:t>
            </a:r>
            <a:endParaRPr lang="en-US" dirty="0"/>
          </a:p>
          <a:p>
            <a:endParaRPr lang="en-US" dirty="0" smtClean="0">
              <a:solidFill>
                <a:srgbClr val="0000CC"/>
              </a:solidFill>
              <a:latin typeface="Courier New" panose="02070309020205020404" pitchFamily="49" charset="0"/>
              <a:cs typeface="Courier New" panose="02070309020205020404" pitchFamily="49" charset="0"/>
            </a:endParaRPr>
          </a:p>
          <a:p>
            <a:r>
              <a:rPr lang="fr-FR" sz="1600" dirty="0">
                <a:solidFill>
                  <a:srgbClr val="0000CC"/>
                </a:solidFill>
                <a:latin typeface="Courier New" panose="02070309020205020404" pitchFamily="49" charset="0"/>
                <a:cs typeface="Courier New" panose="02070309020205020404" pitchFamily="49" charset="0"/>
              </a:rPr>
              <a:t>&lt;a </a:t>
            </a:r>
            <a:r>
              <a:rPr lang="fr-FR" sz="1600" dirty="0" err="1">
                <a:solidFill>
                  <a:srgbClr val="7030A0"/>
                </a:solidFill>
                <a:latin typeface="Courier New" panose="02070309020205020404" pitchFamily="49" charset="0"/>
                <a:cs typeface="Courier New" panose="02070309020205020404" pitchFamily="49" charset="0"/>
              </a:rPr>
              <a:t>href</a:t>
            </a:r>
            <a:r>
              <a:rPr lang="fr-FR" sz="1600" dirty="0" smtClean="0">
                <a:solidFill>
                  <a:srgbClr val="7030A0"/>
                </a:solidFill>
                <a:latin typeface="Courier New" panose="02070309020205020404" pitchFamily="49" charset="0"/>
                <a:cs typeface="Courier New" panose="02070309020205020404" pitchFamily="49" charset="0"/>
              </a:rPr>
              <a:t>=</a:t>
            </a:r>
            <a:r>
              <a:rPr lang="fr-FR" sz="1600" dirty="0" smtClean="0">
                <a:solidFill>
                  <a:srgbClr val="0000CC"/>
                </a:solidFill>
                <a:latin typeface="Courier New" panose="02070309020205020404" pitchFamily="49" charset="0"/>
                <a:cs typeface="Courier New" panose="02070309020205020404" pitchFamily="49" charset="0"/>
              </a:rPr>
              <a:t>"../../index.html</a:t>
            </a:r>
            <a:r>
              <a:rPr lang="fr-FR" sz="1600" dirty="0">
                <a:solidFill>
                  <a:srgbClr val="0000CC"/>
                </a:solidFill>
                <a:latin typeface="Courier New" panose="02070309020205020404" pitchFamily="49" charset="0"/>
                <a:cs typeface="Courier New" panose="02070309020205020404" pitchFamily="49" charset="0"/>
              </a:rPr>
              <a:t>"&gt;</a:t>
            </a:r>
            <a:r>
              <a:rPr lang="fr-FR" sz="1600" dirty="0">
                <a:latin typeface="Courier New" panose="02070309020205020404" pitchFamily="49" charset="0"/>
                <a:cs typeface="Courier New" panose="02070309020205020404" pitchFamily="49" charset="0"/>
              </a:rPr>
              <a:t>Home</a:t>
            </a:r>
            <a:r>
              <a:rPr lang="fr-FR" sz="1600" dirty="0">
                <a:solidFill>
                  <a:srgbClr val="0000CC"/>
                </a:solidFill>
                <a:latin typeface="Courier New" panose="02070309020205020404" pitchFamily="49" charset="0"/>
                <a:cs typeface="Courier New" panose="02070309020205020404" pitchFamily="49" charset="0"/>
              </a:rPr>
              <a:t>&lt;/a&gt;</a:t>
            </a:r>
          </a:p>
          <a:p>
            <a:endParaRPr lang="en-US" dirty="0">
              <a:solidFill>
                <a:srgbClr val="0000CC"/>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7119890" y="1497806"/>
            <a:ext cx="4896123" cy="4357806"/>
          </a:xfrm>
          <a:prstGeom prst="rect">
            <a:avLst/>
          </a:prstGeom>
        </p:spPr>
      </p:pic>
    </p:spTree>
    <p:extLst>
      <p:ext uri="{BB962C8B-B14F-4D97-AF65-F5344CB8AC3E}">
        <p14:creationId xmlns:p14="http://schemas.microsoft.com/office/powerpoint/2010/main" val="618408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8" y="783772"/>
            <a:ext cx="10335985" cy="523220"/>
          </a:xfrm>
          <a:prstGeom prst="rect">
            <a:avLst/>
          </a:prstGeom>
          <a:noFill/>
        </p:spPr>
        <p:txBody>
          <a:bodyPr wrap="square" rtlCol="0">
            <a:spAutoFit/>
          </a:bodyPr>
          <a:lstStyle/>
          <a:p>
            <a:r>
              <a:rPr lang="en-US" sz="2800" b="1" dirty="0" smtClean="0">
                <a:solidFill>
                  <a:schemeClr val="accent2">
                    <a:lumMod val="75000"/>
                  </a:schemeClr>
                </a:solidFill>
              </a:rPr>
              <a:t>Linking from pages two levels out and into a different folder</a:t>
            </a:r>
            <a:endParaRPr lang="en-US" sz="2000" b="1" dirty="0">
              <a:solidFill>
                <a:schemeClr val="accent2">
                  <a:lumMod val="75000"/>
                </a:schemeClr>
              </a:solidFill>
            </a:endParaRPr>
          </a:p>
        </p:txBody>
      </p:sp>
      <p:sp>
        <p:nvSpPr>
          <p:cNvPr id="5" name="TextBox 4"/>
          <p:cNvSpPr txBox="1"/>
          <p:nvPr/>
        </p:nvSpPr>
        <p:spPr>
          <a:xfrm>
            <a:off x="1387928" y="1815306"/>
            <a:ext cx="5609772" cy="2985433"/>
          </a:xfrm>
          <a:prstGeom prst="rect">
            <a:avLst/>
          </a:prstGeom>
          <a:noFill/>
        </p:spPr>
        <p:txBody>
          <a:bodyPr wrap="square" rtlCol="0">
            <a:spAutoFit/>
          </a:bodyPr>
          <a:lstStyle/>
          <a:p>
            <a:r>
              <a:rPr lang="en-US" dirty="0" smtClean="0"/>
              <a:t>To link to a file inside the </a:t>
            </a:r>
            <a:r>
              <a:rPr lang="en-US" b="1" dirty="0" smtClean="0">
                <a:solidFill>
                  <a:schemeClr val="accent2">
                    <a:lumMod val="50000"/>
                  </a:schemeClr>
                </a:solidFill>
              </a:rPr>
              <a:t>old</a:t>
            </a:r>
            <a:r>
              <a:rPr lang="en-US" dirty="0" smtClean="0">
                <a:solidFill>
                  <a:schemeClr val="accent2">
                    <a:lumMod val="50000"/>
                  </a:schemeClr>
                </a:solidFill>
              </a:rPr>
              <a:t> </a:t>
            </a:r>
            <a:r>
              <a:rPr lang="en-US" dirty="0" smtClean="0"/>
              <a:t>folder to a file inside the </a:t>
            </a:r>
            <a:r>
              <a:rPr lang="en-US" b="1" dirty="0" smtClean="0">
                <a:solidFill>
                  <a:schemeClr val="accent2">
                    <a:lumMod val="50000"/>
                  </a:schemeClr>
                </a:solidFill>
              </a:rPr>
              <a:t>pages </a:t>
            </a:r>
            <a:r>
              <a:rPr lang="en-US" dirty="0" smtClean="0"/>
              <a:t>folder, you'd use </a:t>
            </a:r>
            <a:r>
              <a:rPr lang="en-US" b="1" dirty="0" smtClean="0"/>
              <a:t>../</a:t>
            </a:r>
            <a:r>
              <a:rPr lang="en-US" dirty="0" smtClean="0"/>
              <a:t> twice, then the name of the </a:t>
            </a:r>
            <a:r>
              <a:rPr lang="en-US" b="1" dirty="0" smtClean="0">
                <a:solidFill>
                  <a:schemeClr val="accent2">
                    <a:lumMod val="50000"/>
                  </a:schemeClr>
                </a:solidFill>
              </a:rPr>
              <a:t>pages</a:t>
            </a:r>
            <a:r>
              <a:rPr lang="en-US" dirty="0" smtClean="0">
                <a:solidFill>
                  <a:schemeClr val="accent2">
                    <a:lumMod val="50000"/>
                  </a:schemeClr>
                </a:solidFill>
              </a:rPr>
              <a:t> </a:t>
            </a:r>
            <a:r>
              <a:rPr lang="en-US" dirty="0" smtClean="0"/>
              <a:t>folder, and finally the filename because you have to back out </a:t>
            </a:r>
            <a:r>
              <a:rPr lang="en-US" u="sng" dirty="0" smtClean="0"/>
              <a:t>two levels</a:t>
            </a:r>
            <a:r>
              <a:rPr lang="en-US" dirty="0" smtClean="0"/>
              <a:t> and before going into the pages folder to find the file</a:t>
            </a:r>
          </a:p>
          <a:p>
            <a:endParaRPr lang="en-US" dirty="0"/>
          </a:p>
          <a:p>
            <a:r>
              <a:rPr lang="fr-FR" sz="1600" dirty="0">
                <a:solidFill>
                  <a:srgbClr val="0000CC"/>
                </a:solidFill>
                <a:latin typeface="Courier New" panose="02070309020205020404" pitchFamily="49" charset="0"/>
                <a:cs typeface="Courier New" panose="02070309020205020404" pitchFamily="49" charset="0"/>
              </a:rPr>
              <a:t>&lt;a </a:t>
            </a:r>
            <a:r>
              <a:rPr lang="fr-FR" sz="1600" dirty="0" err="1">
                <a:solidFill>
                  <a:srgbClr val="7030A0"/>
                </a:solidFill>
                <a:latin typeface="Courier New" panose="02070309020205020404" pitchFamily="49" charset="0"/>
                <a:cs typeface="Courier New" panose="02070309020205020404" pitchFamily="49" charset="0"/>
              </a:rPr>
              <a:t>href</a:t>
            </a:r>
            <a:r>
              <a:rPr lang="fr-FR" sz="1600" dirty="0" smtClean="0">
                <a:solidFill>
                  <a:srgbClr val="7030A0"/>
                </a:solidFill>
                <a:latin typeface="Courier New" panose="02070309020205020404" pitchFamily="49" charset="0"/>
                <a:cs typeface="Courier New" panose="02070309020205020404" pitchFamily="49" charset="0"/>
              </a:rPr>
              <a:t>=</a:t>
            </a:r>
            <a:r>
              <a:rPr lang="fr-FR" sz="1600" dirty="0" smtClean="0">
                <a:solidFill>
                  <a:srgbClr val="0000CC"/>
                </a:solidFill>
                <a:latin typeface="Courier New" panose="02070309020205020404" pitchFamily="49" charset="0"/>
                <a:cs typeface="Courier New" panose="02070309020205020404" pitchFamily="49" charset="0"/>
              </a:rPr>
              <a:t>"../../pages/pages.html"&gt;</a:t>
            </a:r>
            <a:r>
              <a:rPr lang="fr-FR" sz="1600" dirty="0" smtClean="0">
                <a:latin typeface="Courier New" panose="02070309020205020404" pitchFamily="49" charset="0"/>
                <a:cs typeface="Courier New" panose="02070309020205020404" pitchFamily="49" charset="0"/>
              </a:rPr>
              <a:t>Page 1</a:t>
            </a:r>
            <a:r>
              <a:rPr lang="fr-FR" sz="1600" dirty="0" smtClean="0">
                <a:solidFill>
                  <a:srgbClr val="0000CC"/>
                </a:solidFill>
                <a:latin typeface="Courier New" panose="02070309020205020404" pitchFamily="49" charset="0"/>
                <a:cs typeface="Courier New" panose="02070309020205020404" pitchFamily="49" charset="0"/>
              </a:rPr>
              <a:t>&lt;/</a:t>
            </a:r>
            <a:r>
              <a:rPr lang="fr-FR" sz="1600" dirty="0">
                <a:solidFill>
                  <a:srgbClr val="0000CC"/>
                </a:solidFill>
                <a:latin typeface="Courier New" panose="02070309020205020404" pitchFamily="49" charset="0"/>
                <a:cs typeface="Courier New" panose="02070309020205020404" pitchFamily="49" charset="0"/>
              </a:rPr>
              <a:t>a</a:t>
            </a:r>
            <a:r>
              <a:rPr lang="fr-FR" sz="1600" dirty="0" smtClean="0">
                <a:solidFill>
                  <a:srgbClr val="0000CC"/>
                </a:solidFill>
                <a:latin typeface="Courier New" panose="02070309020205020404" pitchFamily="49" charset="0"/>
                <a:cs typeface="Courier New" panose="02070309020205020404" pitchFamily="49" charset="0"/>
              </a:rPr>
              <a:t>&gt;</a:t>
            </a:r>
          </a:p>
          <a:p>
            <a:endParaRPr lang="fr-FR" sz="1600" dirty="0">
              <a:solidFill>
                <a:srgbClr val="0000CC"/>
              </a:solidFill>
              <a:latin typeface="Courier New" panose="02070309020205020404" pitchFamily="49" charset="0"/>
              <a:cs typeface="Courier New" panose="02070309020205020404" pitchFamily="49" charset="0"/>
            </a:endParaRPr>
          </a:p>
          <a:p>
            <a:r>
              <a:rPr lang="en-US" sz="1600" dirty="0" smtClean="0"/>
              <a:t>The same is true is you want to link to a file in the docs folder or the images folder.</a:t>
            </a:r>
            <a:endParaRPr lang="en-US" sz="1600" dirty="0"/>
          </a:p>
          <a:p>
            <a:endParaRPr lang="fr-FR" sz="1600" dirty="0" smtClean="0">
              <a:solidFill>
                <a:srgbClr val="0000CC"/>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7636321" y="1485900"/>
            <a:ext cx="3515866" cy="4704242"/>
          </a:xfrm>
          <a:prstGeom prst="rect">
            <a:avLst/>
          </a:prstGeom>
        </p:spPr>
      </p:pic>
    </p:spTree>
    <p:extLst>
      <p:ext uri="{BB962C8B-B14F-4D97-AF65-F5344CB8AC3E}">
        <p14:creationId xmlns:p14="http://schemas.microsoft.com/office/powerpoint/2010/main" val="4202430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Paths/Links</a:t>
            </a:r>
            <a:endParaRPr lang="en-US" sz="2000" b="1" dirty="0">
              <a:solidFill>
                <a:schemeClr val="accent2">
                  <a:lumMod val="75000"/>
                </a:schemeClr>
              </a:solidFill>
            </a:endParaRPr>
          </a:p>
        </p:txBody>
      </p:sp>
      <p:sp>
        <p:nvSpPr>
          <p:cNvPr id="5" name="TextBox 4"/>
          <p:cNvSpPr txBox="1"/>
          <p:nvPr/>
        </p:nvSpPr>
        <p:spPr>
          <a:xfrm>
            <a:off x="1387929" y="1621972"/>
            <a:ext cx="9568542" cy="2031325"/>
          </a:xfrm>
          <a:prstGeom prst="rect">
            <a:avLst/>
          </a:prstGeom>
          <a:noFill/>
        </p:spPr>
        <p:txBody>
          <a:bodyPr wrap="square" rtlCol="0">
            <a:spAutoFit/>
          </a:bodyPr>
          <a:lstStyle/>
          <a:p>
            <a:pPr algn="just"/>
            <a:r>
              <a:rPr lang="en-US" dirty="0"/>
              <a:t>One of the most common things newcomers to HTML get confused about is linking to other pages and sites, especially when absolute and relative paths come into play. But worry not! Creating links — relative and absolute alike — is actually fairly easy. Read on, and by the end of this </a:t>
            </a:r>
            <a:r>
              <a:rPr lang="en-US" dirty="0" smtClean="0"/>
              <a:t>presentation, </a:t>
            </a:r>
            <a:r>
              <a:rPr lang="en-US" dirty="0"/>
              <a:t>you'll know the difference between these two types of links, as well as when and how to use them</a:t>
            </a:r>
            <a:r>
              <a:rPr lang="en-US" dirty="0" smtClean="0"/>
              <a:t>.</a:t>
            </a:r>
          </a:p>
          <a:p>
            <a:pPr algn="just"/>
            <a:endParaRPr lang="en-US" dirty="0"/>
          </a:p>
          <a:p>
            <a:pPr algn="just"/>
            <a:r>
              <a:rPr lang="en-US" dirty="0"/>
              <a:t>Of course, it's still important to understand how relative and absolute links work, so </a:t>
            </a:r>
            <a:r>
              <a:rPr lang="en-US" dirty="0" smtClean="0"/>
              <a:t>continue forward...</a:t>
            </a:r>
          </a:p>
        </p:txBody>
      </p:sp>
    </p:spTree>
    <p:extLst>
      <p:ext uri="{BB962C8B-B14F-4D97-AF65-F5344CB8AC3E}">
        <p14:creationId xmlns:p14="http://schemas.microsoft.com/office/powerpoint/2010/main" val="55672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Paths/Links</a:t>
            </a:r>
            <a:endParaRPr lang="en-US" sz="2000" b="1" dirty="0">
              <a:solidFill>
                <a:schemeClr val="accent2">
                  <a:lumMod val="75000"/>
                </a:schemeClr>
              </a:solidFill>
            </a:endParaRPr>
          </a:p>
        </p:txBody>
      </p:sp>
      <p:sp>
        <p:nvSpPr>
          <p:cNvPr id="5" name="TextBox 4"/>
          <p:cNvSpPr txBox="1"/>
          <p:nvPr/>
        </p:nvSpPr>
        <p:spPr>
          <a:xfrm>
            <a:off x="1387929" y="1621972"/>
            <a:ext cx="9568542" cy="3724096"/>
          </a:xfrm>
          <a:prstGeom prst="rect">
            <a:avLst/>
          </a:prstGeom>
          <a:noFill/>
        </p:spPr>
        <p:txBody>
          <a:bodyPr wrap="square" rtlCol="0">
            <a:spAutoFit/>
          </a:bodyPr>
          <a:lstStyle/>
          <a:p>
            <a:pPr algn="just"/>
            <a:r>
              <a:rPr lang="en-US" dirty="0" smtClean="0"/>
              <a:t>First </a:t>
            </a:r>
            <a:r>
              <a:rPr lang="en-US" dirty="0"/>
              <a:t>off, as you may or may not know, you would use the following code to create a link in </a:t>
            </a:r>
            <a:r>
              <a:rPr lang="en-US" dirty="0" smtClean="0"/>
              <a:t>HTML:</a:t>
            </a:r>
          </a:p>
          <a:p>
            <a:pPr algn="just"/>
            <a:endParaRPr lang="en-US" dirty="0"/>
          </a:p>
          <a:p>
            <a:pPr algn="just"/>
            <a:r>
              <a:rPr lang="pt-BR" sz="2000" b="1" dirty="0">
                <a:solidFill>
                  <a:srgbClr val="0000CC"/>
                </a:solidFill>
                <a:latin typeface="Courier New" panose="02070309020205020404" pitchFamily="49" charset="0"/>
                <a:cs typeface="Courier New" panose="02070309020205020404" pitchFamily="49" charset="0"/>
              </a:rPr>
              <a:t>&lt;a </a:t>
            </a:r>
            <a:r>
              <a:rPr lang="pt-BR" sz="2000" b="1" dirty="0">
                <a:solidFill>
                  <a:srgbClr val="7030A0"/>
                </a:solidFill>
                <a:latin typeface="Courier New" panose="02070309020205020404" pitchFamily="49" charset="0"/>
                <a:cs typeface="Courier New" panose="02070309020205020404" pitchFamily="49" charset="0"/>
              </a:rPr>
              <a:t>href</a:t>
            </a:r>
            <a:r>
              <a:rPr lang="pt-BR" sz="2000" b="1" dirty="0" smtClean="0">
                <a:solidFill>
                  <a:srgbClr val="7030A0"/>
                </a:solidFill>
                <a:latin typeface="Courier New" panose="02070309020205020404" pitchFamily="49" charset="0"/>
                <a:cs typeface="Courier New" panose="02070309020205020404" pitchFamily="49" charset="0"/>
              </a:rPr>
              <a:t>=</a:t>
            </a:r>
            <a:r>
              <a:rPr lang="pt-BR" sz="2000" b="1" dirty="0" smtClean="0">
                <a:solidFill>
                  <a:srgbClr val="0000CC"/>
                </a:solidFill>
                <a:latin typeface="Courier New" panose="02070309020205020404" pitchFamily="49" charset="0"/>
                <a:cs typeface="Courier New" panose="02070309020205020404" pitchFamily="49" charset="0"/>
              </a:rPr>
              <a:t>"page2.html"&gt;</a:t>
            </a:r>
            <a:r>
              <a:rPr lang="pt-BR" sz="2000" b="1" dirty="0" smtClean="0">
                <a:latin typeface="Courier New" panose="02070309020205020404" pitchFamily="49" charset="0"/>
                <a:cs typeface="Courier New" panose="02070309020205020404" pitchFamily="49" charset="0"/>
              </a:rPr>
              <a:t>Page 2</a:t>
            </a:r>
            <a:r>
              <a:rPr lang="pt-BR" sz="2000" b="1" dirty="0" smtClean="0">
                <a:solidFill>
                  <a:srgbClr val="0000CC"/>
                </a:solidFill>
                <a:latin typeface="Courier New" panose="02070309020205020404" pitchFamily="49" charset="0"/>
                <a:cs typeface="Courier New" panose="02070309020205020404" pitchFamily="49" charset="0"/>
              </a:rPr>
              <a:t>&lt;/</a:t>
            </a:r>
            <a:r>
              <a:rPr lang="pt-BR" sz="2000" b="1" dirty="0">
                <a:solidFill>
                  <a:srgbClr val="0000CC"/>
                </a:solidFill>
                <a:latin typeface="Courier New" panose="02070309020205020404" pitchFamily="49" charset="0"/>
                <a:cs typeface="Courier New" panose="02070309020205020404" pitchFamily="49" charset="0"/>
              </a:rPr>
              <a:t>a</a:t>
            </a:r>
            <a:r>
              <a:rPr lang="pt-BR" sz="2000" b="1" dirty="0" smtClean="0">
                <a:solidFill>
                  <a:srgbClr val="0000CC"/>
                </a:solidFill>
                <a:latin typeface="Courier New" panose="02070309020205020404" pitchFamily="49" charset="0"/>
                <a:cs typeface="Courier New" panose="02070309020205020404" pitchFamily="49" charset="0"/>
              </a:rPr>
              <a:t>&gt;</a:t>
            </a:r>
          </a:p>
          <a:p>
            <a:pPr algn="just"/>
            <a:endParaRPr lang="pt-BR" dirty="0"/>
          </a:p>
          <a:p>
            <a:r>
              <a:rPr lang="en-US" b="1" dirty="0" smtClean="0">
                <a:solidFill>
                  <a:srgbClr val="0000CC"/>
                </a:solidFill>
              </a:rPr>
              <a:t>page2.html</a:t>
            </a:r>
            <a:r>
              <a:rPr lang="en-US" dirty="0" smtClean="0">
                <a:solidFill>
                  <a:srgbClr val="0000CC"/>
                </a:solidFill>
              </a:rPr>
              <a:t> </a:t>
            </a:r>
            <a:r>
              <a:rPr lang="en-US" dirty="0"/>
              <a:t>would be the page you want to link to, and </a:t>
            </a:r>
            <a:r>
              <a:rPr lang="en-US" b="1" dirty="0" smtClean="0"/>
              <a:t>Page 2 </a:t>
            </a:r>
            <a:r>
              <a:rPr lang="en-US" dirty="0" smtClean="0"/>
              <a:t>would </a:t>
            </a:r>
            <a:r>
              <a:rPr lang="en-US" dirty="0"/>
              <a:t>be the </a:t>
            </a:r>
            <a:r>
              <a:rPr lang="en-US" dirty="0" smtClean="0"/>
              <a:t>link </a:t>
            </a:r>
            <a:r>
              <a:rPr lang="en-US" dirty="0"/>
              <a:t>that the page displays</a:t>
            </a:r>
            <a:r>
              <a:rPr lang="en-US" dirty="0" smtClean="0"/>
              <a:t>.</a:t>
            </a:r>
          </a:p>
          <a:p>
            <a:endParaRPr lang="en-US" dirty="0"/>
          </a:p>
          <a:p>
            <a:r>
              <a:rPr lang="en-US" dirty="0"/>
              <a:t>In the example above, we used a </a:t>
            </a:r>
            <a:r>
              <a:rPr lang="en-US" b="1" dirty="0">
                <a:solidFill>
                  <a:schemeClr val="accent2">
                    <a:lumMod val="50000"/>
                  </a:schemeClr>
                </a:solidFill>
              </a:rPr>
              <a:t>relative</a:t>
            </a:r>
            <a:r>
              <a:rPr lang="en-US" dirty="0">
                <a:solidFill>
                  <a:schemeClr val="accent2">
                    <a:lumMod val="50000"/>
                  </a:schemeClr>
                </a:solidFill>
              </a:rPr>
              <a:t> </a:t>
            </a:r>
            <a:r>
              <a:rPr lang="en-US" dirty="0"/>
              <a:t>path. </a:t>
            </a:r>
            <a:endParaRPr lang="en-US" dirty="0" smtClean="0"/>
          </a:p>
          <a:p>
            <a:endParaRPr lang="en-US" dirty="0"/>
          </a:p>
          <a:p>
            <a:r>
              <a:rPr lang="en-US" dirty="0" smtClean="0"/>
              <a:t>You </a:t>
            </a:r>
            <a:r>
              <a:rPr lang="en-US" dirty="0"/>
              <a:t>can tell if a link is relative if the path isn't a full website address. (A full website address includes </a:t>
            </a:r>
            <a:r>
              <a:rPr lang="en-US" b="1" dirty="0"/>
              <a:t>http://www.</a:t>
            </a:r>
            <a:r>
              <a:rPr lang="en-US" dirty="0"/>
              <a:t>) </a:t>
            </a:r>
            <a:endParaRPr lang="en-US" dirty="0" smtClean="0"/>
          </a:p>
          <a:p>
            <a:endParaRPr lang="en-US" dirty="0"/>
          </a:p>
          <a:p>
            <a:r>
              <a:rPr lang="en-US" dirty="0" smtClean="0"/>
              <a:t>As </a:t>
            </a:r>
            <a:r>
              <a:rPr lang="en-US" dirty="0"/>
              <a:t>you may have guessed, an </a:t>
            </a:r>
            <a:r>
              <a:rPr lang="en-US" b="1" dirty="0">
                <a:solidFill>
                  <a:schemeClr val="accent2">
                    <a:lumMod val="50000"/>
                  </a:schemeClr>
                </a:solidFill>
              </a:rPr>
              <a:t>absolute</a:t>
            </a:r>
            <a:r>
              <a:rPr lang="en-US" dirty="0">
                <a:solidFill>
                  <a:schemeClr val="accent2">
                    <a:lumMod val="50000"/>
                  </a:schemeClr>
                </a:solidFill>
              </a:rPr>
              <a:t> </a:t>
            </a:r>
            <a:r>
              <a:rPr lang="en-US" dirty="0"/>
              <a:t>path does provide the full website address. </a:t>
            </a:r>
            <a:endParaRPr lang="en-US" dirty="0" smtClean="0"/>
          </a:p>
        </p:txBody>
      </p:sp>
    </p:spTree>
    <p:extLst>
      <p:ext uri="{BB962C8B-B14F-4D97-AF65-F5344CB8AC3E}">
        <p14:creationId xmlns:p14="http://schemas.microsoft.com/office/powerpoint/2010/main" val="15329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76999" y="2473175"/>
            <a:ext cx="5295901" cy="3416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Paths/Links</a:t>
            </a:r>
            <a:endParaRPr lang="en-US" sz="2000" b="1" dirty="0">
              <a:solidFill>
                <a:schemeClr val="accent2">
                  <a:lumMod val="75000"/>
                </a:schemeClr>
              </a:solidFill>
            </a:endParaRPr>
          </a:p>
        </p:txBody>
      </p:sp>
      <p:sp>
        <p:nvSpPr>
          <p:cNvPr id="5" name="TextBox 4"/>
          <p:cNvSpPr txBox="1"/>
          <p:nvPr/>
        </p:nvSpPr>
        <p:spPr>
          <a:xfrm>
            <a:off x="1387929" y="1621972"/>
            <a:ext cx="9568542" cy="3139321"/>
          </a:xfrm>
          <a:prstGeom prst="rect">
            <a:avLst/>
          </a:prstGeom>
          <a:noFill/>
        </p:spPr>
        <p:txBody>
          <a:bodyPr wrap="square" rtlCol="0">
            <a:spAutoFit/>
          </a:bodyPr>
          <a:lstStyle/>
          <a:p>
            <a:r>
              <a:rPr lang="en-US" dirty="0" smtClean="0"/>
              <a:t>Here </a:t>
            </a:r>
            <a:r>
              <a:rPr lang="en-US" dirty="0"/>
              <a:t>are a few basic examples of </a:t>
            </a:r>
            <a:r>
              <a:rPr lang="en-US" b="1" dirty="0">
                <a:solidFill>
                  <a:schemeClr val="accent2">
                    <a:lumMod val="50000"/>
                  </a:schemeClr>
                </a:solidFill>
              </a:rPr>
              <a:t>relative</a:t>
            </a:r>
            <a:r>
              <a:rPr lang="en-US" dirty="0">
                <a:solidFill>
                  <a:schemeClr val="accent2">
                    <a:lumMod val="50000"/>
                  </a:schemeClr>
                </a:solidFill>
              </a:rPr>
              <a:t> </a:t>
            </a:r>
            <a:r>
              <a:rPr lang="en-US" dirty="0"/>
              <a:t>and </a:t>
            </a:r>
            <a:r>
              <a:rPr lang="en-US" b="1" dirty="0">
                <a:solidFill>
                  <a:schemeClr val="accent2">
                    <a:lumMod val="50000"/>
                  </a:schemeClr>
                </a:solidFill>
              </a:rPr>
              <a:t>absolute</a:t>
            </a:r>
            <a:r>
              <a:rPr lang="en-US" dirty="0">
                <a:solidFill>
                  <a:schemeClr val="accent2">
                    <a:lumMod val="50000"/>
                  </a:schemeClr>
                </a:solidFill>
              </a:rPr>
              <a:t> </a:t>
            </a:r>
            <a:r>
              <a:rPr lang="en-US" dirty="0"/>
              <a:t>paths</a:t>
            </a:r>
            <a:r>
              <a:rPr lang="en-US" dirty="0" smtClean="0"/>
              <a:t>:</a:t>
            </a:r>
          </a:p>
          <a:p>
            <a:endParaRPr lang="en-US" dirty="0"/>
          </a:p>
          <a:p>
            <a:r>
              <a:rPr lang="en-US" b="1" dirty="0" smtClean="0">
                <a:solidFill>
                  <a:schemeClr val="accent2">
                    <a:lumMod val="50000"/>
                  </a:schemeClr>
                </a:solidFill>
              </a:rPr>
              <a:t>Relative Paths</a:t>
            </a:r>
          </a:p>
          <a:p>
            <a:pPr marL="285750" indent="-285750">
              <a:buFont typeface="Arial" panose="020B0604020202020204" pitchFamily="34" charset="0"/>
              <a:buChar char="•"/>
            </a:pPr>
            <a:r>
              <a:rPr lang="en-US" dirty="0" smtClean="0">
                <a:latin typeface="Courier New" panose="02070309020205020404" pitchFamily="49" charset="0"/>
                <a:cs typeface="Courier New" panose="02070309020205020404" pitchFamily="49" charset="0"/>
              </a:rPr>
              <a:t>index.html</a:t>
            </a:r>
          </a:p>
          <a:p>
            <a:pPr marL="285750" indent="-285750">
              <a:buFont typeface="Arial" panose="020B0604020202020204" pitchFamily="34" charset="0"/>
              <a:buChar char="•"/>
            </a:pPr>
            <a:r>
              <a:rPr lang="en-US" dirty="0" smtClean="0">
                <a:latin typeface="Courier New" panose="02070309020205020404" pitchFamily="49" charset="0"/>
                <a:cs typeface="Courier New" panose="02070309020205020404" pitchFamily="49" charset="0"/>
              </a:rPr>
              <a:t>/pages/page1.html</a:t>
            </a:r>
          </a:p>
          <a:p>
            <a:pPr marL="285750" indent="-285750">
              <a:buFont typeface="Arial" panose="020B0604020202020204" pitchFamily="34" charset="0"/>
              <a:buChar char="•"/>
            </a:pPr>
            <a:r>
              <a:rPr lang="en-US" dirty="0" smtClean="0">
                <a:latin typeface="Courier New" panose="02070309020205020404" pitchFamily="49" charset="0"/>
                <a:cs typeface="Courier New" panose="02070309020205020404" pitchFamily="49" charset="0"/>
              </a:rPr>
              <a:t>../resources/resource1.html</a:t>
            </a:r>
          </a:p>
          <a:p>
            <a:endParaRPr lang="en-US" dirty="0"/>
          </a:p>
          <a:p>
            <a:r>
              <a:rPr lang="en-US" b="1" dirty="0" smtClean="0">
                <a:solidFill>
                  <a:schemeClr val="accent2">
                    <a:lumMod val="50000"/>
                  </a:schemeClr>
                </a:solidFill>
              </a:rPr>
              <a:t>Absolute Paths</a:t>
            </a:r>
          </a:p>
          <a:p>
            <a:pPr marL="285750" indent="-285750">
              <a:buFont typeface="Arial" panose="020B0604020202020204" pitchFamily="34" charset="0"/>
              <a:buChar char="•"/>
            </a:pPr>
            <a:r>
              <a:rPr lang="en-US" dirty="0" smtClean="0">
                <a:latin typeface="Courier New" panose="02070309020205020404" pitchFamily="49" charset="0"/>
                <a:cs typeface="Courier New" panose="02070309020205020404" pitchFamily="49" charset="0"/>
              </a:rPr>
              <a:t>http://www.googgle.com</a:t>
            </a:r>
          </a:p>
          <a:p>
            <a:pPr marL="285750" indent="-285750">
              <a:buFont typeface="Arial" panose="020B0604020202020204" pitchFamily="34" charset="0"/>
              <a:buChar char="•"/>
            </a:pPr>
            <a:r>
              <a:rPr lang="en-US" dirty="0" smtClean="0">
                <a:latin typeface="Courier New" panose="02070309020205020404" pitchFamily="49" charset="0"/>
                <a:cs typeface="Courier New" panose="02070309020205020404" pitchFamily="49" charset="0"/>
              </a:rPr>
              <a:t>http://www.yahoo.com</a:t>
            </a:r>
          </a:p>
          <a:p>
            <a:pPr marL="285750" indent="-285750">
              <a:buFont typeface="Arial" panose="020B0604020202020204" pitchFamily="34" charset="0"/>
              <a:buChar char="•"/>
            </a:pPr>
            <a:r>
              <a:rPr lang="en-US" dirty="0" smtClean="0">
                <a:latin typeface="Courier New" panose="02070309020205020404" pitchFamily="49" charset="0"/>
                <a:cs typeface="Courier New" panose="02070309020205020404" pitchFamily="49" charset="0"/>
              </a:rPr>
              <a:t>http://www.bing.com</a:t>
            </a:r>
            <a:endParaRPr lang="en-US" dirty="0">
              <a:latin typeface="Courier New" panose="02070309020205020404" pitchFamily="49" charset="0"/>
              <a:cs typeface="Courier New" panose="02070309020205020404" pitchFamily="49" charset="0"/>
            </a:endParaRPr>
          </a:p>
        </p:txBody>
      </p:sp>
      <p:sp>
        <p:nvSpPr>
          <p:cNvPr id="2" name="Rectangle 1"/>
          <p:cNvSpPr/>
          <p:nvPr/>
        </p:nvSpPr>
        <p:spPr>
          <a:xfrm>
            <a:off x="6476999" y="2473175"/>
            <a:ext cx="5295901" cy="3416320"/>
          </a:xfrm>
          <a:prstGeom prst="rect">
            <a:avLst/>
          </a:prstGeom>
        </p:spPr>
        <p:txBody>
          <a:bodyPr wrap="square">
            <a:spAutoFit/>
          </a:bodyPr>
          <a:lstStyle/>
          <a:p>
            <a:pPr algn="just"/>
            <a:r>
              <a:rPr lang="en-US" dirty="0"/>
              <a:t>The first difference you'll notice between the two different types of links is that </a:t>
            </a:r>
            <a:r>
              <a:rPr lang="en-US" b="1" dirty="0">
                <a:solidFill>
                  <a:schemeClr val="accent2">
                    <a:lumMod val="50000"/>
                  </a:schemeClr>
                </a:solidFill>
              </a:rPr>
              <a:t>absolute</a:t>
            </a:r>
            <a:r>
              <a:rPr lang="en-US" dirty="0">
                <a:solidFill>
                  <a:schemeClr val="accent2">
                    <a:lumMod val="50000"/>
                  </a:schemeClr>
                </a:solidFill>
              </a:rPr>
              <a:t> </a:t>
            </a:r>
            <a:r>
              <a:rPr lang="en-US" dirty="0"/>
              <a:t>paths always include the domain name of the website, including </a:t>
            </a:r>
            <a:r>
              <a:rPr lang="en-US" b="1" dirty="0"/>
              <a:t>http://www.</a:t>
            </a:r>
            <a:r>
              <a:rPr lang="en-US" dirty="0"/>
              <a:t>, whereas </a:t>
            </a:r>
            <a:r>
              <a:rPr lang="en-US" b="1" dirty="0">
                <a:solidFill>
                  <a:schemeClr val="accent2">
                    <a:lumMod val="50000"/>
                  </a:schemeClr>
                </a:solidFill>
              </a:rPr>
              <a:t>relative</a:t>
            </a:r>
            <a:r>
              <a:rPr lang="en-US" dirty="0">
                <a:solidFill>
                  <a:schemeClr val="accent2">
                    <a:lumMod val="50000"/>
                  </a:schemeClr>
                </a:solidFill>
              </a:rPr>
              <a:t> </a:t>
            </a:r>
            <a:r>
              <a:rPr lang="en-US" dirty="0"/>
              <a:t>links only point to a file or a file path. When a user clicks a relative link, the browser takes them to that location on the </a:t>
            </a:r>
            <a:r>
              <a:rPr lang="en-US" u="sng" dirty="0"/>
              <a:t>current</a:t>
            </a:r>
            <a:r>
              <a:rPr lang="en-US" dirty="0"/>
              <a:t> site. </a:t>
            </a:r>
            <a:endParaRPr lang="en-US" dirty="0" smtClean="0"/>
          </a:p>
          <a:p>
            <a:pPr algn="just"/>
            <a:endParaRPr lang="en-US" dirty="0"/>
          </a:p>
          <a:p>
            <a:pPr algn="just"/>
            <a:r>
              <a:rPr lang="en-US" dirty="0" smtClean="0"/>
              <a:t>For </a:t>
            </a:r>
            <a:r>
              <a:rPr lang="en-US" dirty="0"/>
              <a:t>that reason, </a:t>
            </a:r>
            <a:r>
              <a:rPr lang="en-US" i="1" dirty="0"/>
              <a:t>you can only use </a:t>
            </a:r>
            <a:r>
              <a:rPr lang="en-US" b="1" dirty="0">
                <a:solidFill>
                  <a:schemeClr val="accent2">
                    <a:lumMod val="50000"/>
                  </a:schemeClr>
                </a:solidFill>
              </a:rPr>
              <a:t>relative</a:t>
            </a:r>
            <a:r>
              <a:rPr lang="en-US" dirty="0">
                <a:solidFill>
                  <a:schemeClr val="accent2">
                    <a:lumMod val="50000"/>
                  </a:schemeClr>
                </a:solidFill>
              </a:rPr>
              <a:t> </a:t>
            </a:r>
            <a:r>
              <a:rPr lang="en-US" dirty="0"/>
              <a:t>links when linking to pages or files </a:t>
            </a:r>
            <a:r>
              <a:rPr lang="en-US" u="sng" dirty="0"/>
              <a:t>within</a:t>
            </a:r>
            <a:r>
              <a:rPr lang="en-US" dirty="0"/>
              <a:t> your site, and you must use </a:t>
            </a:r>
            <a:r>
              <a:rPr lang="en-US" b="1" dirty="0">
                <a:solidFill>
                  <a:schemeClr val="accent2">
                    <a:lumMod val="50000"/>
                  </a:schemeClr>
                </a:solidFill>
              </a:rPr>
              <a:t>absolute</a:t>
            </a:r>
            <a:r>
              <a:rPr lang="en-US" dirty="0">
                <a:solidFill>
                  <a:schemeClr val="accent2">
                    <a:lumMod val="50000"/>
                  </a:schemeClr>
                </a:solidFill>
              </a:rPr>
              <a:t> </a:t>
            </a:r>
            <a:r>
              <a:rPr lang="en-US" dirty="0"/>
              <a:t>links if you're linking to </a:t>
            </a:r>
            <a:r>
              <a:rPr lang="en-US" dirty="0" smtClean="0"/>
              <a:t>an external </a:t>
            </a:r>
            <a:r>
              <a:rPr lang="en-US" dirty="0"/>
              <a:t>location on another website.</a:t>
            </a:r>
          </a:p>
        </p:txBody>
      </p:sp>
    </p:spTree>
    <p:extLst>
      <p:ext uri="{BB962C8B-B14F-4D97-AF65-F5344CB8AC3E}">
        <p14:creationId xmlns:p14="http://schemas.microsoft.com/office/powerpoint/2010/main" val="339146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Paths/Links</a:t>
            </a:r>
            <a:endParaRPr lang="en-US" sz="2000" b="1" dirty="0">
              <a:solidFill>
                <a:schemeClr val="accent2">
                  <a:lumMod val="75000"/>
                </a:schemeClr>
              </a:solidFill>
            </a:endParaRPr>
          </a:p>
        </p:txBody>
      </p:sp>
      <p:sp>
        <p:nvSpPr>
          <p:cNvPr id="5" name="TextBox 4"/>
          <p:cNvSpPr txBox="1"/>
          <p:nvPr/>
        </p:nvSpPr>
        <p:spPr>
          <a:xfrm>
            <a:off x="1387929" y="1621972"/>
            <a:ext cx="9568542" cy="3970318"/>
          </a:xfrm>
          <a:prstGeom prst="rect">
            <a:avLst/>
          </a:prstGeom>
          <a:noFill/>
        </p:spPr>
        <p:txBody>
          <a:bodyPr wrap="square" rtlCol="0">
            <a:spAutoFit/>
          </a:bodyPr>
          <a:lstStyle/>
          <a:p>
            <a:r>
              <a:rPr lang="en-US" dirty="0" smtClean="0"/>
              <a:t>When </a:t>
            </a:r>
            <a:r>
              <a:rPr lang="en-US" dirty="0"/>
              <a:t>a user clicks a </a:t>
            </a:r>
            <a:r>
              <a:rPr lang="en-US" b="1" dirty="0"/>
              <a:t>relative</a:t>
            </a:r>
            <a:r>
              <a:rPr lang="en-US" dirty="0"/>
              <a:t> link, how does their browser know where to take them? </a:t>
            </a:r>
            <a:r>
              <a:rPr lang="en-US" dirty="0" smtClean="0"/>
              <a:t> Well</a:t>
            </a:r>
            <a:r>
              <a:rPr lang="en-US" dirty="0"/>
              <a:t>, it looks for the location of the file </a:t>
            </a:r>
            <a:r>
              <a:rPr lang="en-US" i="1" dirty="0"/>
              <a:t>relative</a:t>
            </a:r>
            <a:r>
              <a:rPr lang="en-US" dirty="0"/>
              <a:t> to the page where the link appears. (That's where the name comes from!) Let's get back to our first </a:t>
            </a:r>
            <a:r>
              <a:rPr lang="en-US" dirty="0" smtClean="0"/>
              <a:t>example:</a:t>
            </a:r>
          </a:p>
          <a:p>
            <a:endParaRPr lang="en-US" dirty="0"/>
          </a:p>
          <a:p>
            <a:r>
              <a:rPr lang="pt-BR" b="1" dirty="0">
                <a:solidFill>
                  <a:srgbClr val="0000CC"/>
                </a:solidFill>
                <a:latin typeface="Courier New" panose="02070309020205020404" pitchFamily="49" charset="0"/>
                <a:cs typeface="Courier New" panose="02070309020205020404" pitchFamily="49" charset="0"/>
              </a:rPr>
              <a:t>&lt;a </a:t>
            </a:r>
            <a:r>
              <a:rPr lang="pt-BR" b="1" dirty="0">
                <a:solidFill>
                  <a:srgbClr val="7030A0"/>
                </a:solidFill>
                <a:latin typeface="Courier New" panose="02070309020205020404" pitchFamily="49" charset="0"/>
                <a:cs typeface="Courier New" panose="02070309020205020404" pitchFamily="49" charset="0"/>
              </a:rPr>
              <a:t>href=</a:t>
            </a:r>
            <a:r>
              <a:rPr lang="pt-BR" b="1" dirty="0">
                <a:solidFill>
                  <a:srgbClr val="0000CC"/>
                </a:solidFill>
                <a:latin typeface="Courier New" panose="02070309020205020404" pitchFamily="49" charset="0"/>
                <a:cs typeface="Courier New" panose="02070309020205020404" pitchFamily="49" charset="0"/>
              </a:rPr>
              <a:t>"page2.html"&gt;</a:t>
            </a:r>
            <a:r>
              <a:rPr lang="pt-BR" b="1" dirty="0">
                <a:latin typeface="Courier New" panose="02070309020205020404" pitchFamily="49" charset="0"/>
                <a:cs typeface="Courier New" panose="02070309020205020404" pitchFamily="49" charset="0"/>
              </a:rPr>
              <a:t>Page 2</a:t>
            </a:r>
            <a:r>
              <a:rPr lang="pt-BR" b="1" dirty="0">
                <a:solidFill>
                  <a:srgbClr val="0000CC"/>
                </a:solidFill>
                <a:latin typeface="Courier New" panose="02070309020205020404" pitchFamily="49" charset="0"/>
                <a:cs typeface="Courier New" panose="02070309020205020404" pitchFamily="49" charset="0"/>
              </a:rPr>
              <a:t>&lt;/a</a:t>
            </a:r>
            <a:r>
              <a:rPr lang="pt-BR" b="1" dirty="0" smtClean="0">
                <a:solidFill>
                  <a:srgbClr val="0000CC"/>
                </a:solidFill>
                <a:latin typeface="Courier New" panose="02070309020205020404" pitchFamily="49" charset="0"/>
                <a:cs typeface="Courier New" panose="02070309020205020404" pitchFamily="49" charset="0"/>
              </a:rPr>
              <a:t>&gt;</a:t>
            </a:r>
            <a:endParaRPr lang="en-US" dirty="0" smtClean="0"/>
          </a:p>
          <a:p>
            <a:endParaRPr lang="en-US" dirty="0"/>
          </a:p>
          <a:p>
            <a:r>
              <a:rPr lang="en-US" dirty="0"/>
              <a:t>This link points to a filename, with no path provided. This means that </a:t>
            </a:r>
            <a:r>
              <a:rPr lang="en-US" b="1" dirty="0" smtClean="0"/>
              <a:t>page2.html</a:t>
            </a:r>
            <a:r>
              <a:rPr lang="en-US" dirty="0" smtClean="0"/>
              <a:t> </a:t>
            </a:r>
            <a:r>
              <a:rPr lang="en-US" dirty="0"/>
              <a:t>is located </a:t>
            </a:r>
            <a:r>
              <a:rPr lang="en-US" i="1" dirty="0"/>
              <a:t>in the </a:t>
            </a:r>
            <a:r>
              <a:rPr lang="en-US" i="1" u="sng" dirty="0"/>
              <a:t>same</a:t>
            </a:r>
            <a:r>
              <a:rPr lang="en-US" i="1" dirty="0"/>
              <a:t> folder </a:t>
            </a:r>
            <a:r>
              <a:rPr lang="en-US" dirty="0"/>
              <a:t>as the page where this link appears. </a:t>
            </a:r>
            <a:endParaRPr lang="en-US" dirty="0" smtClean="0"/>
          </a:p>
          <a:p>
            <a:endParaRPr lang="en-US" dirty="0"/>
          </a:p>
          <a:p>
            <a:r>
              <a:rPr lang="en-US" dirty="0" smtClean="0"/>
              <a:t>If </a:t>
            </a:r>
            <a:r>
              <a:rPr lang="en-US" dirty="0"/>
              <a:t>both files were located in the </a:t>
            </a:r>
            <a:r>
              <a:rPr lang="en-US" dirty="0" smtClean="0"/>
              <a:t>"root" </a:t>
            </a:r>
            <a:r>
              <a:rPr lang="en-US" dirty="0"/>
              <a:t>directory of the </a:t>
            </a:r>
            <a:r>
              <a:rPr lang="en-US" dirty="0" smtClean="0"/>
              <a:t>website </a:t>
            </a:r>
            <a:r>
              <a:rPr lang="en-US" b="1" dirty="0">
                <a:solidFill>
                  <a:srgbClr val="0000CC"/>
                </a:solidFill>
              </a:rPr>
              <a:t>http://www.website.com</a:t>
            </a:r>
            <a:r>
              <a:rPr lang="en-US" dirty="0"/>
              <a:t>, the actual website address the user would be taken to is </a:t>
            </a:r>
            <a:r>
              <a:rPr lang="en-US" b="1" dirty="0">
                <a:solidFill>
                  <a:srgbClr val="0000CC"/>
                </a:solidFill>
              </a:rPr>
              <a:t>http://</a:t>
            </a:r>
            <a:r>
              <a:rPr lang="en-US" b="1" dirty="0" smtClean="0">
                <a:solidFill>
                  <a:srgbClr val="0000CC"/>
                </a:solidFill>
              </a:rPr>
              <a:t>www.website.com/page2.html</a:t>
            </a:r>
            <a:r>
              <a:rPr lang="en-US" dirty="0"/>
              <a:t>. </a:t>
            </a:r>
            <a:endParaRPr lang="en-US" dirty="0" smtClean="0"/>
          </a:p>
          <a:p>
            <a:endParaRPr lang="en-US" dirty="0"/>
          </a:p>
          <a:p>
            <a:r>
              <a:rPr lang="en-US" dirty="0" smtClean="0"/>
              <a:t>If </a:t>
            </a:r>
            <a:r>
              <a:rPr lang="en-US" dirty="0"/>
              <a:t>both files were located in a </a:t>
            </a:r>
            <a:r>
              <a:rPr lang="en-US" dirty="0" smtClean="0"/>
              <a:t>"sub" folder </a:t>
            </a:r>
            <a:r>
              <a:rPr lang="en-US" dirty="0"/>
              <a:t>of the root directory called </a:t>
            </a:r>
            <a:r>
              <a:rPr lang="en-US" b="1" dirty="0" smtClean="0"/>
              <a:t>pages</a:t>
            </a:r>
            <a:r>
              <a:rPr lang="en-US" dirty="0" smtClean="0"/>
              <a:t>, </a:t>
            </a:r>
            <a:r>
              <a:rPr lang="en-US" dirty="0"/>
              <a:t>the user would be taken to </a:t>
            </a:r>
            <a:r>
              <a:rPr lang="en-US" b="1" dirty="0">
                <a:solidFill>
                  <a:srgbClr val="0000CC"/>
                </a:solidFill>
              </a:rPr>
              <a:t>http://</a:t>
            </a:r>
            <a:r>
              <a:rPr lang="en-US" b="1" dirty="0" smtClean="0">
                <a:solidFill>
                  <a:srgbClr val="0000CC"/>
                </a:solidFill>
              </a:rPr>
              <a:t>www.website.com/pages/page2.html</a:t>
            </a:r>
            <a:r>
              <a:rPr lang="en-US" dirty="0"/>
              <a:t>.</a:t>
            </a:r>
            <a:endParaRPr lang="en-US" dirty="0" smtClean="0"/>
          </a:p>
        </p:txBody>
      </p:sp>
    </p:spTree>
    <p:extLst>
      <p:ext uri="{BB962C8B-B14F-4D97-AF65-F5344CB8AC3E}">
        <p14:creationId xmlns:p14="http://schemas.microsoft.com/office/powerpoint/2010/main" val="51757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Paths/Links</a:t>
            </a:r>
            <a:endParaRPr lang="en-US" sz="2000" b="1" dirty="0">
              <a:solidFill>
                <a:schemeClr val="accent2">
                  <a:lumMod val="75000"/>
                </a:schemeClr>
              </a:solidFill>
            </a:endParaRPr>
          </a:p>
        </p:txBody>
      </p:sp>
      <p:sp>
        <p:nvSpPr>
          <p:cNvPr id="5" name="TextBox 4"/>
          <p:cNvSpPr txBox="1"/>
          <p:nvPr/>
        </p:nvSpPr>
        <p:spPr>
          <a:xfrm>
            <a:off x="1387928" y="1621972"/>
            <a:ext cx="10804071" cy="4524315"/>
          </a:xfrm>
          <a:prstGeom prst="rect">
            <a:avLst/>
          </a:prstGeom>
          <a:noFill/>
        </p:spPr>
        <p:txBody>
          <a:bodyPr wrap="square" rtlCol="0">
            <a:spAutoFit/>
          </a:bodyPr>
          <a:lstStyle/>
          <a:p>
            <a:r>
              <a:rPr lang="en-US" dirty="0"/>
              <a:t>How about another example? Let's say we our </a:t>
            </a:r>
            <a:r>
              <a:rPr lang="en-US" b="1" dirty="0"/>
              <a:t>http://www.website.com </a:t>
            </a:r>
            <a:r>
              <a:rPr lang="en-US" dirty="0"/>
              <a:t>domain had a subfolder called </a:t>
            </a:r>
            <a:r>
              <a:rPr lang="en-US" b="1" dirty="0" smtClean="0">
                <a:solidFill>
                  <a:schemeClr val="accent2">
                    <a:lumMod val="50000"/>
                  </a:schemeClr>
                </a:solidFill>
              </a:rPr>
              <a:t>resources</a:t>
            </a:r>
            <a:r>
              <a:rPr lang="en-US" dirty="0" smtClean="0"/>
              <a:t>. </a:t>
            </a:r>
            <a:r>
              <a:rPr lang="en-US" dirty="0"/>
              <a:t>Inside the </a:t>
            </a:r>
            <a:r>
              <a:rPr lang="en-US" b="1" dirty="0" smtClean="0">
                <a:solidFill>
                  <a:schemeClr val="accent2">
                    <a:lumMod val="50000"/>
                  </a:schemeClr>
                </a:solidFill>
              </a:rPr>
              <a:t>resources</a:t>
            </a:r>
            <a:r>
              <a:rPr lang="en-US" dirty="0" smtClean="0">
                <a:solidFill>
                  <a:schemeClr val="accent2">
                    <a:lumMod val="50000"/>
                  </a:schemeClr>
                </a:solidFill>
              </a:rPr>
              <a:t> </a:t>
            </a:r>
            <a:r>
              <a:rPr lang="en-US" dirty="0" smtClean="0"/>
              <a:t>folder </a:t>
            </a:r>
            <a:r>
              <a:rPr lang="en-US" dirty="0"/>
              <a:t>is a file called </a:t>
            </a:r>
            <a:r>
              <a:rPr lang="en-US" b="1" dirty="0" smtClean="0"/>
              <a:t>resources1.html</a:t>
            </a:r>
            <a:r>
              <a:rPr lang="en-US" dirty="0"/>
              <a:t>. The full path to this page would be</a:t>
            </a:r>
            <a:r>
              <a:rPr lang="en-US" dirty="0" smtClean="0"/>
              <a:t>:</a:t>
            </a:r>
          </a:p>
          <a:p>
            <a:endParaRPr lang="en-US" dirty="0"/>
          </a:p>
          <a:p>
            <a:r>
              <a:rPr lang="pt-BR" b="1" dirty="0">
                <a:solidFill>
                  <a:srgbClr val="0000CC"/>
                </a:solidFill>
                <a:latin typeface="Courier New" panose="02070309020205020404" pitchFamily="49" charset="0"/>
                <a:cs typeface="Courier New" panose="02070309020205020404" pitchFamily="49" charset="0"/>
              </a:rPr>
              <a:t>&lt;a </a:t>
            </a:r>
            <a:r>
              <a:rPr lang="pt-BR" b="1" dirty="0">
                <a:solidFill>
                  <a:srgbClr val="7030A0"/>
                </a:solidFill>
                <a:latin typeface="Courier New" panose="02070309020205020404" pitchFamily="49" charset="0"/>
                <a:cs typeface="Courier New" panose="02070309020205020404" pitchFamily="49" charset="0"/>
              </a:rPr>
              <a:t>href</a:t>
            </a:r>
            <a:r>
              <a:rPr lang="pt-BR" b="1" dirty="0" smtClean="0">
                <a:solidFill>
                  <a:srgbClr val="7030A0"/>
                </a:solidFill>
                <a:latin typeface="Courier New" panose="02070309020205020404" pitchFamily="49" charset="0"/>
                <a:cs typeface="Courier New" panose="02070309020205020404" pitchFamily="49" charset="0"/>
              </a:rPr>
              <a:t>=</a:t>
            </a:r>
            <a:r>
              <a:rPr lang="pt-BR" b="1" dirty="0" smtClean="0">
                <a:solidFill>
                  <a:srgbClr val="0000CC"/>
                </a:solidFill>
                <a:latin typeface="Courier New" panose="02070309020205020404" pitchFamily="49" charset="0"/>
                <a:cs typeface="Courier New" panose="02070309020205020404" pitchFamily="49" charset="0"/>
              </a:rPr>
              <a:t>"http://www.website.com/resources/resources1.html"&gt;</a:t>
            </a:r>
            <a:r>
              <a:rPr lang="pt-BR" b="1" dirty="0" smtClean="0">
                <a:latin typeface="Courier New" panose="02070309020205020404" pitchFamily="49" charset="0"/>
                <a:cs typeface="Courier New" panose="02070309020205020404" pitchFamily="49" charset="0"/>
              </a:rPr>
              <a:t>Resources 1</a:t>
            </a:r>
            <a:r>
              <a:rPr lang="pt-BR" b="1" dirty="0" smtClean="0">
                <a:solidFill>
                  <a:srgbClr val="0000CC"/>
                </a:solidFill>
                <a:latin typeface="Courier New" panose="02070309020205020404" pitchFamily="49" charset="0"/>
                <a:cs typeface="Courier New" panose="02070309020205020404" pitchFamily="49" charset="0"/>
              </a:rPr>
              <a:t>&lt;/</a:t>
            </a:r>
            <a:r>
              <a:rPr lang="pt-BR" b="1" dirty="0">
                <a:solidFill>
                  <a:srgbClr val="0000CC"/>
                </a:solidFill>
                <a:latin typeface="Courier New" panose="02070309020205020404" pitchFamily="49" charset="0"/>
                <a:cs typeface="Courier New" panose="02070309020205020404" pitchFamily="49" charset="0"/>
              </a:rPr>
              <a:t>a&gt;</a:t>
            </a:r>
            <a:endParaRPr lang="en-US" dirty="0"/>
          </a:p>
          <a:p>
            <a:endParaRPr lang="en-US" dirty="0"/>
          </a:p>
          <a:p>
            <a:r>
              <a:rPr lang="en-US" dirty="0" smtClean="0"/>
              <a:t>Still </a:t>
            </a:r>
            <a:r>
              <a:rPr lang="en-US" dirty="0"/>
              <a:t>with </a:t>
            </a:r>
            <a:r>
              <a:rPr lang="en-US" dirty="0" smtClean="0"/>
              <a:t>me? </a:t>
            </a:r>
            <a:r>
              <a:rPr lang="en-US" dirty="0"/>
              <a:t>Good. Let's say in this </a:t>
            </a:r>
            <a:r>
              <a:rPr lang="en-US" b="1" dirty="0" smtClean="0"/>
              <a:t>resources1.html</a:t>
            </a:r>
            <a:r>
              <a:rPr lang="en-US" dirty="0" smtClean="0"/>
              <a:t> </a:t>
            </a:r>
            <a:r>
              <a:rPr lang="en-US" dirty="0"/>
              <a:t>file, we have a </a:t>
            </a:r>
            <a:r>
              <a:rPr lang="en-US" dirty="0" smtClean="0"/>
              <a:t>link:</a:t>
            </a:r>
          </a:p>
          <a:p>
            <a:endParaRPr lang="en-US" dirty="0"/>
          </a:p>
          <a:p>
            <a:r>
              <a:rPr lang="pt-BR" b="1" dirty="0">
                <a:solidFill>
                  <a:srgbClr val="0000CC"/>
                </a:solidFill>
                <a:latin typeface="Courier New" panose="02070309020205020404" pitchFamily="49" charset="0"/>
                <a:cs typeface="Courier New" panose="02070309020205020404" pitchFamily="49" charset="0"/>
              </a:rPr>
              <a:t>&lt;a </a:t>
            </a:r>
            <a:r>
              <a:rPr lang="pt-BR" b="1" dirty="0">
                <a:solidFill>
                  <a:srgbClr val="7030A0"/>
                </a:solidFill>
                <a:latin typeface="Courier New" panose="02070309020205020404" pitchFamily="49" charset="0"/>
                <a:cs typeface="Courier New" panose="02070309020205020404" pitchFamily="49" charset="0"/>
              </a:rPr>
              <a:t>href</a:t>
            </a:r>
            <a:r>
              <a:rPr lang="pt-BR" b="1" dirty="0" smtClean="0">
                <a:solidFill>
                  <a:srgbClr val="7030A0"/>
                </a:solidFill>
                <a:latin typeface="Courier New" panose="02070309020205020404" pitchFamily="49" charset="0"/>
                <a:cs typeface="Courier New" panose="02070309020205020404" pitchFamily="49" charset="0"/>
              </a:rPr>
              <a:t>=</a:t>
            </a:r>
            <a:r>
              <a:rPr lang="pt-BR" b="1" dirty="0" smtClean="0">
                <a:solidFill>
                  <a:srgbClr val="0000CC"/>
                </a:solidFill>
                <a:latin typeface="Courier New" panose="02070309020205020404" pitchFamily="49" charset="0"/>
                <a:cs typeface="Courier New" panose="02070309020205020404" pitchFamily="49" charset="0"/>
              </a:rPr>
              <a:t>"resources2.html"&gt;</a:t>
            </a:r>
            <a:r>
              <a:rPr lang="pt-BR" b="1" dirty="0">
                <a:latin typeface="Courier New" panose="02070309020205020404" pitchFamily="49" charset="0"/>
                <a:cs typeface="Courier New" panose="02070309020205020404" pitchFamily="49" charset="0"/>
              </a:rPr>
              <a:t>Resources </a:t>
            </a:r>
            <a:r>
              <a:rPr lang="pt-BR" b="1" dirty="0" smtClean="0">
                <a:latin typeface="Courier New" panose="02070309020205020404" pitchFamily="49" charset="0"/>
                <a:cs typeface="Courier New" panose="02070309020205020404" pitchFamily="49" charset="0"/>
              </a:rPr>
              <a:t>2</a:t>
            </a:r>
            <a:r>
              <a:rPr lang="pt-BR" b="1" dirty="0" smtClean="0">
                <a:solidFill>
                  <a:srgbClr val="0000CC"/>
                </a:solidFill>
                <a:latin typeface="Courier New" panose="02070309020205020404" pitchFamily="49" charset="0"/>
                <a:cs typeface="Courier New" panose="02070309020205020404" pitchFamily="49" charset="0"/>
              </a:rPr>
              <a:t>&lt;/</a:t>
            </a:r>
            <a:r>
              <a:rPr lang="pt-BR" b="1" dirty="0">
                <a:solidFill>
                  <a:srgbClr val="0000CC"/>
                </a:solidFill>
                <a:latin typeface="Courier New" panose="02070309020205020404" pitchFamily="49" charset="0"/>
                <a:cs typeface="Courier New" panose="02070309020205020404" pitchFamily="49" charset="0"/>
              </a:rPr>
              <a:t>a&gt;</a:t>
            </a:r>
            <a:endParaRPr lang="en-US" dirty="0"/>
          </a:p>
          <a:p>
            <a:endParaRPr lang="en-US" dirty="0"/>
          </a:p>
          <a:p>
            <a:r>
              <a:rPr lang="en-US" dirty="0"/>
              <a:t>If someone clicked that, where do you think it would take them? If you said </a:t>
            </a:r>
            <a:endParaRPr lang="en-US" dirty="0" smtClean="0"/>
          </a:p>
          <a:p>
            <a:endParaRPr lang="en-US" b="1" dirty="0">
              <a:solidFill>
                <a:srgbClr val="0000CC"/>
              </a:solidFill>
              <a:hlinkClick r:id="rId2"/>
            </a:endParaRPr>
          </a:p>
          <a:p>
            <a:r>
              <a:rPr lang="en-US" b="1" dirty="0" smtClean="0">
                <a:solidFill>
                  <a:srgbClr val="0000CC"/>
                </a:solidFill>
              </a:rPr>
              <a:t>http</a:t>
            </a:r>
            <a:r>
              <a:rPr lang="en-US" b="1" dirty="0">
                <a:solidFill>
                  <a:srgbClr val="0000CC"/>
                </a:solidFill>
              </a:rPr>
              <a:t>://</a:t>
            </a:r>
            <a:r>
              <a:rPr lang="en-US" b="1" dirty="0" smtClean="0">
                <a:solidFill>
                  <a:srgbClr val="0000CC"/>
                </a:solidFill>
              </a:rPr>
              <a:t>www.website.com/resources/resources2.html</a:t>
            </a:r>
            <a:endParaRPr lang="en-US" dirty="0"/>
          </a:p>
          <a:p>
            <a:endParaRPr lang="en-US" dirty="0" smtClean="0"/>
          </a:p>
          <a:p>
            <a:r>
              <a:rPr lang="en-US" dirty="0" smtClean="0"/>
              <a:t>you'd </a:t>
            </a:r>
            <a:r>
              <a:rPr lang="en-US" dirty="0"/>
              <a:t>be right! </a:t>
            </a:r>
            <a:endParaRPr lang="en-US" dirty="0" smtClean="0"/>
          </a:p>
          <a:p>
            <a:endParaRPr lang="en-US" dirty="0"/>
          </a:p>
          <a:p>
            <a:r>
              <a:rPr lang="en-US" dirty="0" smtClean="0"/>
              <a:t>You </a:t>
            </a:r>
            <a:r>
              <a:rPr lang="en-US" dirty="0"/>
              <a:t>probably know why it would take them </a:t>
            </a:r>
            <a:r>
              <a:rPr lang="en-US" dirty="0" smtClean="0"/>
              <a:t>there -- because </a:t>
            </a:r>
            <a:r>
              <a:rPr lang="en-US" dirty="0"/>
              <a:t>both files are saved in the </a:t>
            </a:r>
            <a:r>
              <a:rPr lang="en-US" b="1" dirty="0" smtClean="0">
                <a:solidFill>
                  <a:schemeClr val="accent2">
                    <a:lumMod val="50000"/>
                  </a:schemeClr>
                </a:solidFill>
              </a:rPr>
              <a:t>resources</a:t>
            </a:r>
            <a:r>
              <a:rPr lang="en-US" dirty="0" smtClean="0">
                <a:solidFill>
                  <a:schemeClr val="accent2">
                    <a:lumMod val="50000"/>
                  </a:schemeClr>
                </a:solidFill>
              </a:rPr>
              <a:t> </a:t>
            </a:r>
            <a:r>
              <a:rPr lang="en-US" dirty="0"/>
              <a:t>subfolder.</a:t>
            </a:r>
            <a:endParaRPr lang="en-US" dirty="0" smtClean="0"/>
          </a:p>
        </p:txBody>
      </p:sp>
    </p:spTree>
    <p:extLst>
      <p:ext uri="{BB962C8B-B14F-4D97-AF65-F5344CB8AC3E}">
        <p14:creationId xmlns:p14="http://schemas.microsoft.com/office/powerpoint/2010/main" val="304004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Paths/Links</a:t>
            </a:r>
            <a:endParaRPr lang="en-US" sz="2000" b="1" dirty="0">
              <a:solidFill>
                <a:schemeClr val="accent2">
                  <a:lumMod val="75000"/>
                </a:schemeClr>
              </a:solidFill>
            </a:endParaRPr>
          </a:p>
        </p:txBody>
      </p:sp>
      <p:sp>
        <p:nvSpPr>
          <p:cNvPr id="5" name="TextBox 4"/>
          <p:cNvSpPr txBox="1"/>
          <p:nvPr/>
        </p:nvSpPr>
        <p:spPr>
          <a:xfrm>
            <a:off x="1387928" y="1621972"/>
            <a:ext cx="10238015" cy="3139321"/>
          </a:xfrm>
          <a:prstGeom prst="rect">
            <a:avLst/>
          </a:prstGeom>
          <a:noFill/>
        </p:spPr>
        <p:txBody>
          <a:bodyPr wrap="square" rtlCol="0">
            <a:spAutoFit/>
          </a:bodyPr>
          <a:lstStyle/>
          <a:p>
            <a:r>
              <a:rPr lang="en-US" dirty="0"/>
              <a:t>Now, what if we wanted to use a </a:t>
            </a:r>
            <a:r>
              <a:rPr lang="en-US" b="1" dirty="0">
                <a:solidFill>
                  <a:schemeClr val="accent2">
                    <a:lumMod val="50000"/>
                  </a:schemeClr>
                </a:solidFill>
              </a:rPr>
              <a:t>relative</a:t>
            </a:r>
            <a:r>
              <a:rPr lang="en-US" dirty="0">
                <a:solidFill>
                  <a:schemeClr val="accent2">
                    <a:lumMod val="50000"/>
                  </a:schemeClr>
                </a:solidFill>
              </a:rPr>
              <a:t> </a:t>
            </a:r>
            <a:r>
              <a:rPr lang="en-US" dirty="0"/>
              <a:t>link to show a page in another folder? </a:t>
            </a:r>
            <a:endParaRPr lang="en-US" dirty="0" smtClean="0"/>
          </a:p>
          <a:p>
            <a:endParaRPr lang="en-US" dirty="0" smtClean="0"/>
          </a:p>
          <a:p>
            <a:r>
              <a:rPr lang="en-US" dirty="0" smtClean="0"/>
              <a:t>If </a:t>
            </a:r>
            <a:r>
              <a:rPr lang="en-US" dirty="0"/>
              <a:t>you want to link to a file in a </a:t>
            </a:r>
            <a:r>
              <a:rPr lang="en-US" b="1" dirty="0"/>
              <a:t>sub</a:t>
            </a:r>
            <a:r>
              <a:rPr lang="en-US" dirty="0"/>
              <a:t>folder of the </a:t>
            </a:r>
            <a:r>
              <a:rPr lang="en-US" b="1" dirty="0"/>
              <a:t>current</a:t>
            </a:r>
            <a:r>
              <a:rPr lang="en-US" dirty="0"/>
              <a:t> folder, provide the file path to that file, like </a:t>
            </a:r>
            <a:r>
              <a:rPr lang="en-US" dirty="0" smtClean="0"/>
              <a:t>so:</a:t>
            </a:r>
          </a:p>
          <a:p>
            <a:endParaRPr lang="en-US" dirty="0"/>
          </a:p>
          <a:p>
            <a:r>
              <a:rPr lang="pt-BR" b="1" dirty="0">
                <a:solidFill>
                  <a:srgbClr val="0000CC"/>
                </a:solidFill>
                <a:latin typeface="Courier New" panose="02070309020205020404" pitchFamily="49" charset="0"/>
                <a:cs typeface="Courier New" panose="02070309020205020404" pitchFamily="49" charset="0"/>
              </a:rPr>
              <a:t>&lt;a </a:t>
            </a:r>
            <a:r>
              <a:rPr lang="pt-BR" b="1" dirty="0">
                <a:solidFill>
                  <a:srgbClr val="7030A0"/>
                </a:solidFill>
                <a:latin typeface="Courier New" panose="02070309020205020404" pitchFamily="49" charset="0"/>
                <a:cs typeface="Courier New" panose="02070309020205020404" pitchFamily="49" charset="0"/>
              </a:rPr>
              <a:t>href</a:t>
            </a:r>
            <a:r>
              <a:rPr lang="pt-BR" b="1" dirty="0" smtClean="0">
                <a:solidFill>
                  <a:srgbClr val="7030A0"/>
                </a:solidFill>
                <a:latin typeface="Courier New" panose="02070309020205020404" pitchFamily="49" charset="0"/>
                <a:cs typeface="Courier New" panose="02070309020205020404" pitchFamily="49" charset="0"/>
              </a:rPr>
              <a:t>=</a:t>
            </a:r>
            <a:r>
              <a:rPr lang="pt-BR" b="1" dirty="0" smtClean="0">
                <a:solidFill>
                  <a:srgbClr val="0000CC"/>
                </a:solidFill>
                <a:latin typeface="Courier New" panose="02070309020205020404" pitchFamily="49" charset="0"/>
                <a:cs typeface="Courier New" panose="02070309020205020404" pitchFamily="49" charset="0"/>
              </a:rPr>
              <a:t>"/oldresources/oldresources1.html"&gt;</a:t>
            </a:r>
            <a:r>
              <a:rPr lang="pt-BR" b="1" dirty="0" smtClean="0">
                <a:latin typeface="Courier New" panose="02070309020205020404" pitchFamily="49" charset="0"/>
                <a:cs typeface="Courier New" panose="02070309020205020404" pitchFamily="49" charset="0"/>
              </a:rPr>
              <a:t>Old Resources </a:t>
            </a:r>
            <a:r>
              <a:rPr lang="pt-BR" b="1" dirty="0">
                <a:latin typeface="Courier New" panose="02070309020205020404" pitchFamily="49" charset="0"/>
                <a:cs typeface="Courier New" panose="02070309020205020404" pitchFamily="49" charset="0"/>
              </a:rPr>
              <a:t>1</a:t>
            </a:r>
            <a:r>
              <a:rPr lang="pt-BR" b="1" dirty="0">
                <a:solidFill>
                  <a:srgbClr val="0000CC"/>
                </a:solidFill>
                <a:latin typeface="Courier New" panose="02070309020205020404" pitchFamily="49" charset="0"/>
                <a:cs typeface="Courier New" panose="02070309020205020404" pitchFamily="49" charset="0"/>
              </a:rPr>
              <a:t>&lt;/a</a:t>
            </a:r>
            <a:r>
              <a:rPr lang="pt-BR" b="1" dirty="0" smtClean="0">
                <a:solidFill>
                  <a:srgbClr val="0000CC"/>
                </a:solidFill>
                <a:latin typeface="Courier New" panose="02070309020205020404" pitchFamily="49" charset="0"/>
                <a:cs typeface="Courier New" panose="02070309020205020404" pitchFamily="49" charset="0"/>
              </a:rPr>
              <a:t>&gt;</a:t>
            </a:r>
          </a:p>
          <a:p>
            <a:endParaRPr lang="pt-BR" b="1" dirty="0" smtClean="0">
              <a:solidFill>
                <a:srgbClr val="0000CC"/>
              </a:solidFill>
              <a:latin typeface="Courier New" panose="02070309020205020404" pitchFamily="49" charset="0"/>
              <a:cs typeface="Courier New" panose="02070309020205020404" pitchFamily="49" charset="0"/>
            </a:endParaRPr>
          </a:p>
          <a:p>
            <a:r>
              <a:rPr lang="en-US" dirty="0"/>
              <a:t>In this example, you're telling the browser to look in the </a:t>
            </a:r>
            <a:r>
              <a:rPr lang="en-US" u="sng" dirty="0"/>
              <a:t>current</a:t>
            </a:r>
            <a:r>
              <a:rPr lang="en-US" dirty="0"/>
              <a:t> folder </a:t>
            </a:r>
            <a:r>
              <a:rPr lang="en-US" dirty="0" smtClean="0"/>
              <a:t>(</a:t>
            </a:r>
            <a:r>
              <a:rPr lang="en-US" b="1" dirty="0" smtClean="0"/>
              <a:t>resources</a:t>
            </a:r>
            <a:r>
              <a:rPr lang="en-US" dirty="0" smtClean="0"/>
              <a:t>) </a:t>
            </a:r>
            <a:r>
              <a:rPr lang="en-US" dirty="0"/>
              <a:t>for a </a:t>
            </a:r>
            <a:r>
              <a:rPr lang="en-US" b="1" dirty="0"/>
              <a:t>sub</a:t>
            </a:r>
            <a:r>
              <a:rPr lang="en-US" dirty="0"/>
              <a:t>folder </a:t>
            </a:r>
            <a:r>
              <a:rPr lang="en-US" dirty="0" smtClean="0"/>
              <a:t>(</a:t>
            </a:r>
            <a:r>
              <a:rPr lang="en-US" b="1" dirty="0" err="1" smtClean="0"/>
              <a:t>oldresources</a:t>
            </a:r>
            <a:r>
              <a:rPr lang="en-US" dirty="0" smtClean="0"/>
              <a:t>) </a:t>
            </a:r>
            <a:r>
              <a:rPr lang="en-US" dirty="0"/>
              <a:t>that contains the file you want the user taken to </a:t>
            </a:r>
            <a:r>
              <a:rPr lang="en-US" dirty="0" smtClean="0"/>
              <a:t>(</a:t>
            </a:r>
            <a:r>
              <a:rPr lang="en-US" b="1" dirty="0" smtClean="0"/>
              <a:t>oldresources1.html</a:t>
            </a:r>
            <a:r>
              <a:rPr lang="en-US" dirty="0" smtClean="0"/>
              <a:t>). </a:t>
            </a:r>
            <a:r>
              <a:rPr lang="en-US" dirty="0"/>
              <a:t>You can link to as many subfolders as you need using this method.</a:t>
            </a:r>
            <a:endParaRPr lang="en-US" dirty="0" smtClean="0"/>
          </a:p>
          <a:p>
            <a:endParaRPr lang="en-US" dirty="0"/>
          </a:p>
          <a:p>
            <a:endParaRPr lang="en-US" dirty="0"/>
          </a:p>
        </p:txBody>
      </p:sp>
    </p:spTree>
    <p:extLst>
      <p:ext uri="{BB962C8B-B14F-4D97-AF65-F5344CB8AC3E}">
        <p14:creationId xmlns:p14="http://schemas.microsoft.com/office/powerpoint/2010/main" val="393236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7929" y="783772"/>
            <a:ext cx="8229600" cy="523220"/>
          </a:xfrm>
          <a:prstGeom prst="rect">
            <a:avLst/>
          </a:prstGeom>
          <a:noFill/>
        </p:spPr>
        <p:txBody>
          <a:bodyPr wrap="square" rtlCol="0">
            <a:spAutoFit/>
          </a:bodyPr>
          <a:lstStyle/>
          <a:p>
            <a:r>
              <a:rPr lang="en-US" sz="2800" b="1" dirty="0">
                <a:solidFill>
                  <a:schemeClr val="accent2">
                    <a:lumMod val="75000"/>
                  </a:schemeClr>
                </a:solidFill>
              </a:rPr>
              <a:t>Absolute vs. Relative Paths/Links</a:t>
            </a:r>
            <a:endParaRPr lang="en-US" sz="2000" b="1" dirty="0">
              <a:solidFill>
                <a:schemeClr val="accent2">
                  <a:lumMod val="75000"/>
                </a:schemeClr>
              </a:solidFill>
            </a:endParaRPr>
          </a:p>
        </p:txBody>
      </p:sp>
      <p:sp>
        <p:nvSpPr>
          <p:cNvPr id="5" name="TextBox 4"/>
          <p:cNvSpPr txBox="1"/>
          <p:nvPr/>
        </p:nvSpPr>
        <p:spPr>
          <a:xfrm>
            <a:off x="1387928" y="1621972"/>
            <a:ext cx="10804071" cy="2862322"/>
          </a:xfrm>
          <a:prstGeom prst="rect">
            <a:avLst/>
          </a:prstGeom>
          <a:noFill/>
        </p:spPr>
        <p:txBody>
          <a:bodyPr wrap="square" rtlCol="0">
            <a:spAutoFit/>
          </a:bodyPr>
          <a:lstStyle/>
          <a:p>
            <a:r>
              <a:rPr lang="en-US" dirty="0" smtClean="0"/>
              <a:t>What </a:t>
            </a:r>
            <a:r>
              <a:rPr lang="en-US" dirty="0"/>
              <a:t>if you want to link to a file in a folder </a:t>
            </a:r>
            <a:r>
              <a:rPr lang="en-US" dirty="0" smtClean="0"/>
              <a:t>above or outside </a:t>
            </a:r>
            <a:r>
              <a:rPr lang="en-US" dirty="0"/>
              <a:t>the current folder? </a:t>
            </a:r>
            <a:endParaRPr lang="en-US" dirty="0" smtClean="0"/>
          </a:p>
          <a:p>
            <a:endParaRPr lang="en-US" dirty="0"/>
          </a:p>
          <a:p>
            <a:r>
              <a:rPr lang="en-US" dirty="0" smtClean="0"/>
              <a:t>You </a:t>
            </a:r>
            <a:r>
              <a:rPr lang="en-US" dirty="0"/>
              <a:t>have to tell the browser to move up one folder in your relative link by putting two periods and a slash (</a:t>
            </a:r>
            <a:r>
              <a:rPr lang="en-US" b="1" dirty="0"/>
              <a:t>../</a:t>
            </a:r>
            <a:r>
              <a:rPr lang="en-US" dirty="0"/>
              <a:t>) in front of the filename or path</a:t>
            </a:r>
            <a:r>
              <a:rPr lang="en-US" dirty="0" smtClean="0"/>
              <a:t>:</a:t>
            </a:r>
          </a:p>
          <a:p>
            <a:endParaRPr lang="en-US" dirty="0"/>
          </a:p>
          <a:p>
            <a:r>
              <a:rPr lang="pt-BR" b="1" dirty="0">
                <a:solidFill>
                  <a:srgbClr val="0000CC"/>
                </a:solidFill>
                <a:latin typeface="Courier New" panose="02070309020205020404" pitchFamily="49" charset="0"/>
                <a:cs typeface="Courier New" panose="02070309020205020404" pitchFamily="49" charset="0"/>
              </a:rPr>
              <a:t>&lt;a </a:t>
            </a:r>
            <a:r>
              <a:rPr lang="pt-BR" b="1" dirty="0">
                <a:solidFill>
                  <a:srgbClr val="7030A0"/>
                </a:solidFill>
                <a:latin typeface="Courier New" panose="02070309020205020404" pitchFamily="49" charset="0"/>
                <a:cs typeface="Courier New" panose="02070309020205020404" pitchFamily="49" charset="0"/>
              </a:rPr>
              <a:t>href</a:t>
            </a:r>
            <a:r>
              <a:rPr lang="pt-BR" b="1" dirty="0" smtClean="0">
                <a:solidFill>
                  <a:srgbClr val="7030A0"/>
                </a:solidFill>
                <a:latin typeface="Courier New" panose="02070309020205020404" pitchFamily="49" charset="0"/>
                <a:cs typeface="Courier New" panose="02070309020205020404" pitchFamily="49" charset="0"/>
              </a:rPr>
              <a:t>=</a:t>
            </a:r>
            <a:r>
              <a:rPr lang="pt-BR" b="1" dirty="0" smtClean="0">
                <a:solidFill>
                  <a:srgbClr val="0000CC"/>
                </a:solidFill>
                <a:latin typeface="Courier New" panose="02070309020205020404" pitchFamily="49" charset="0"/>
                <a:cs typeface="Courier New" panose="02070309020205020404" pitchFamily="49" charset="0"/>
              </a:rPr>
              <a:t>"../resources1.html"&gt;</a:t>
            </a:r>
            <a:r>
              <a:rPr lang="pt-BR" b="1" dirty="0" smtClean="0">
                <a:latin typeface="Courier New" panose="02070309020205020404" pitchFamily="49" charset="0"/>
                <a:cs typeface="Courier New" panose="02070309020205020404" pitchFamily="49" charset="0"/>
              </a:rPr>
              <a:t>Resources 1</a:t>
            </a:r>
            <a:r>
              <a:rPr lang="pt-BR" b="1" dirty="0" smtClean="0">
                <a:solidFill>
                  <a:srgbClr val="0000CC"/>
                </a:solidFill>
                <a:latin typeface="Courier New" panose="02070309020205020404" pitchFamily="49" charset="0"/>
                <a:cs typeface="Courier New" panose="02070309020205020404" pitchFamily="49" charset="0"/>
              </a:rPr>
              <a:t>&lt;/</a:t>
            </a:r>
            <a:r>
              <a:rPr lang="pt-BR" b="1" dirty="0">
                <a:solidFill>
                  <a:srgbClr val="0000CC"/>
                </a:solidFill>
                <a:latin typeface="Courier New" panose="02070309020205020404" pitchFamily="49" charset="0"/>
                <a:cs typeface="Courier New" panose="02070309020205020404" pitchFamily="49" charset="0"/>
              </a:rPr>
              <a:t>a&gt;</a:t>
            </a:r>
          </a:p>
          <a:p>
            <a:endParaRPr lang="en-US" dirty="0"/>
          </a:p>
          <a:p>
            <a:r>
              <a:rPr lang="en-US" dirty="0"/>
              <a:t>When the browser sees </a:t>
            </a:r>
            <a:r>
              <a:rPr lang="en-US" b="1" dirty="0"/>
              <a:t>../</a:t>
            </a:r>
            <a:r>
              <a:rPr lang="en-US" dirty="0"/>
              <a:t> in front of the filename, it looks in the folder above the current folder. You can use this as many times as you need to. You can also tell the browser to look in a subfolder of the directory above the current one. </a:t>
            </a:r>
          </a:p>
        </p:txBody>
      </p:sp>
    </p:spTree>
    <p:extLst>
      <p:ext uri="{BB962C8B-B14F-4D97-AF65-F5344CB8AC3E}">
        <p14:creationId xmlns:p14="http://schemas.microsoft.com/office/powerpoint/2010/main" val="30884174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311</TotalTime>
  <Words>2168</Words>
  <Application>Microsoft Office PowerPoint</Application>
  <PresentationFormat>Widescreen</PresentationFormat>
  <Paragraphs>178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Retrospect</vt:lpstr>
      <vt:lpstr>Absolute vs. Relative Paths/Links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vs. Relative Paths/Links</dc:title>
  <dc:creator>Craig Duckett</dc:creator>
  <cp:lastModifiedBy>Craig Duckett</cp:lastModifiedBy>
  <cp:revision>30</cp:revision>
  <dcterms:created xsi:type="dcterms:W3CDTF">2013-12-16T16:38:45Z</dcterms:created>
  <dcterms:modified xsi:type="dcterms:W3CDTF">2013-12-16T22:32:22Z</dcterms:modified>
</cp:coreProperties>
</file>