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95" r:id="rId19"/>
    <p:sldId id="281" r:id="rId20"/>
    <p:sldId id="282" r:id="rId21"/>
    <p:sldId id="283" r:id="rId22"/>
    <p:sldId id="284" r:id="rId23"/>
    <p:sldId id="285" r:id="rId24"/>
    <p:sldId id="286" r:id="rId25"/>
    <p:sldId id="287" r:id="rId26"/>
    <p:sldId id="289" r:id="rId27"/>
    <p:sldId id="291" r:id="rId28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5"/>
  </p:normalViewPr>
  <p:slideViewPr>
    <p:cSldViewPr snapToGrid="0" snapToObjects="1">
      <p:cViewPr varScale="1">
        <p:scale>
          <a:sx n="89" d="100"/>
          <a:sy n="89" d="100"/>
        </p:scale>
        <p:origin x="5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2" name="Shape 8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j-lt"/>
        <a:ea typeface="+mj-ea"/>
        <a:cs typeface="+mj-cs"/>
        <a:sym typeface="Arial"/>
      </a:defRPr>
    </a:lvl1pPr>
    <a:lvl2pPr indent="2286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2pPr>
    <a:lvl3pPr indent="4572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3pPr>
    <a:lvl4pPr indent="6858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4pPr>
    <a:lvl5pPr indent="9144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5pPr>
    <a:lvl6pPr indent="11430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6pPr>
    <a:lvl7pPr indent="13716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7pPr>
    <a:lvl8pPr indent="16002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8pPr>
    <a:lvl9pPr indent="18288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"/>
          <p:cNvSpPr/>
          <p:nvPr/>
        </p:nvSpPr>
        <p:spPr>
          <a:xfrm>
            <a:off x="-1" y="0"/>
            <a:ext cx="9144002" cy="6858000"/>
          </a:xfrm>
          <a:prstGeom prst="rect">
            <a:avLst/>
          </a:prstGeom>
          <a:solidFill>
            <a:srgbClr val="1D1A36"/>
          </a:solidFill>
          <a:ln w="25400">
            <a:solidFill>
              <a:srgbClr val="385D8A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3" name="Rectangle"/>
          <p:cNvSpPr/>
          <p:nvPr/>
        </p:nvSpPr>
        <p:spPr>
          <a:xfrm>
            <a:off x="427037" y="3736975"/>
            <a:ext cx="6335713" cy="3492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4" name="© 2016 | Coding Boot Camp - All Rights Reserved"/>
          <p:cNvSpPr/>
          <p:nvPr/>
        </p:nvSpPr>
        <p:spPr>
          <a:xfrm>
            <a:off x="6246812" y="6540500"/>
            <a:ext cx="2787651" cy="200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r>
              <a:t>© 2016 | Coding Boot Camp - All Rights Reserved</a:t>
            </a:r>
          </a:p>
        </p:txBody>
      </p:sp>
      <p:sp>
        <p:nvSpPr>
          <p:cNvPr id="2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"/>
          <p:cNvSpPr/>
          <p:nvPr/>
        </p:nvSpPr>
        <p:spPr>
          <a:xfrm>
            <a:off x="0" y="6418262"/>
            <a:ext cx="9155113" cy="458788"/>
          </a:xfrm>
          <a:prstGeom prst="rect">
            <a:avLst/>
          </a:prstGeom>
          <a:solidFill>
            <a:srgbClr val="1D1A36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3" name="© 2016 | Coding Boot Camp - All Rights Reserved"/>
          <p:cNvSpPr/>
          <p:nvPr/>
        </p:nvSpPr>
        <p:spPr>
          <a:xfrm>
            <a:off x="6246812" y="6540500"/>
            <a:ext cx="2787651" cy="200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r>
              <a:t>© 2016 | Coding Boot Camp - All Rights Reserved</a:t>
            </a:r>
          </a:p>
        </p:txBody>
      </p:sp>
      <p:sp>
        <p:nvSpPr>
          <p:cNvPr id="34" name="Line"/>
          <p:cNvSpPr/>
          <p:nvPr/>
        </p:nvSpPr>
        <p:spPr>
          <a:xfrm>
            <a:off x="-1" y="654050"/>
            <a:ext cx="9144002" cy="0"/>
          </a:xfrm>
          <a:prstGeom prst="line">
            <a:avLst/>
          </a:prstGeom>
          <a:ln w="41400">
            <a:solidFill>
              <a:srgbClr val="C83232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78037" y="1604962"/>
            <a:ext cx="4986338" cy="3976688"/>
          </a:xfrm>
          <a:prstGeom prst="rect">
            <a:avLst/>
          </a:prstGeom>
          <a:ln w="12700">
            <a:miter lim="400000"/>
          </a:ln>
        </p:spPr>
      </p:pic>
      <p:pic>
        <p:nvPicPr>
          <p:cNvPr id="43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78037" y="1604962"/>
            <a:ext cx="4986338" cy="3976688"/>
          </a:xfrm>
          <a:prstGeom prst="rect">
            <a:avLst/>
          </a:prstGeom>
          <a:ln w="12700">
            <a:miter lim="400000"/>
          </a:ln>
        </p:spPr>
      </p:pic>
      <p:sp>
        <p:nvSpPr>
          <p:cNvPr id="44" name="Title Text"/>
          <p:cNvSpPr>
            <a:spLocks noGrp="1"/>
          </p:cNvSpPr>
          <p:nvPr>
            <p:ph type="title"/>
          </p:nvPr>
        </p:nvSpPr>
        <p:spPr>
          <a:xfrm>
            <a:off x="390525" y="2952750"/>
            <a:ext cx="8229600" cy="8715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45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370262" y="4035425"/>
            <a:ext cx="2270126" cy="37941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6" name="Rectangle"/>
          <p:cNvSpPr>
            <a:spLocks noGrp="1"/>
          </p:cNvSpPr>
          <p:nvPr>
            <p:ph type="body" sz="quarter" idx="13"/>
          </p:nvPr>
        </p:nvSpPr>
        <p:spPr>
          <a:xfrm>
            <a:off x="396875" y="2503487"/>
            <a:ext cx="2700338" cy="38100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171450" indent="-171450" defTabSz="685800">
              <a:spcBef>
                <a:spcPts val="700"/>
              </a:spcBef>
              <a:defRPr sz="2100"/>
            </a:pPr>
            <a:endParaRPr/>
          </a:p>
        </p:txBody>
      </p:sp>
      <p:sp>
        <p:nvSpPr>
          <p:cNvPr id="4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"/>
          <p:cNvSpPr/>
          <p:nvPr/>
        </p:nvSpPr>
        <p:spPr>
          <a:xfrm>
            <a:off x="-1" y="0"/>
            <a:ext cx="9144002" cy="6858000"/>
          </a:xfrm>
          <a:prstGeom prst="rect">
            <a:avLst/>
          </a:prstGeom>
          <a:solidFill>
            <a:srgbClr val="1D1A36"/>
          </a:solidFill>
          <a:ln w="25400">
            <a:solidFill>
              <a:srgbClr val="385D8A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5" name="Rectangle"/>
          <p:cNvSpPr/>
          <p:nvPr/>
        </p:nvSpPr>
        <p:spPr>
          <a:xfrm>
            <a:off x="427037" y="3736975"/>
            <a:ext cx="6335713" cy="3492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6" name="© 2016 | Coding Boot Camp - All Rights Reserved"/>
          <p:cNvSpPr/>
          <p:nvPr/>
        </p:nvSpPr>
        <p:spPr>
          <a:xfrm>
            <a:off x="6246812" y="6540500"/>
            <a:ext cx="2787651" cy="200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r>
              <a:t>© 2016 | Coding Boot Camp - All Rights Reserved</a:t>
            </a:r>
          </a:p>
        </p:txBody>
      </p:sp>
      <p:pic>
        <p:nvPicPr>
          <p:cNvPr id="57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78037" y="1604962"/>
            <a:ext cx="4986338" cy="3976688"/>
          </a:xfrm>
          <a:prstGeom prst="rect">
            <a:avLst/>
          </a:prstGeom>
          <a:ln w="12700">
            <a:miter lim="400000"/>
          </a:ln>
        </p:spPr>
      </p:pic>
      <p:pic>
        <p:nvPicPr>
          <p:cNvPr id="58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78037" y="1604962"/>
            <a:ext cx="4986338" cy="3976688"/>
          </a:xfrm>
          <a:prstGeom prst="rect">
            <a:avLst/>
          </a:prstGeom>
          <a:ln w="12700">
            <a:miter lim="400000"/>
          </a:ln>
        </p:spPr>
      </p:pic>
      <p:sp>
        <p:nvSpPr>
          <p:cNvPr id="59" name="Title Text"/>
          <p:cNvSpPr>
            <a:spLocks noGrp="1"/>
          </p:cNvSpPr>
          <p:nvPr>
            <p:ph type="title"/>
          </p:nvPr>
        </p:nvSpPr>
        <p:spPr>
          <a:xfrm>
            <a:off x="390525" y="2952750"/>
            <a:ext cx="8229600" cy="8715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60" name="Body Level One…"/>
          <p:cNvSpPr>
            <a:spLocks noGrp="1"/>
          </p:cNvSpPr>
          <p:nvPr>
            <p:ph type="body" idx="1"/>
          </p:nvPr>
        </p:nvSpPr>
        <p:spPr>
          <a:xfrm>
            <a:off x="457200" y="1604962"/>
            <a:ext cx="8229600" cy="397668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"/>
          <p:cNvSpPr/>
          <p:nvPr/>
        </p:nvSpPr>
        <p:spPr>
          <a:xfrm>
            <a:off x="0" y="6418262"/>
            <a:ext cx="9155113" cy="458788"/>
          </a:xfrm>
          <a:prstGeom prst="rect">
            <a:avLst/>
          </a:prstGeom>
          <a:solidFill>
            <a:srgbClr val="1D1A36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9" name="© 2016 | Coding Boot Camp - All Rights Reserved"/>
          <p:cNvSpPr/>
          <p:nvPr/>
        </p:nvSpPr>
        <p:spPr>
          <a:xfrm>
            <a:off x="6246812" y="6540500"/>
            <a:ext cx="2787651" cy="200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r>
              <a:t>© 2016 | Coding Boot Camp - All Rights Reserved</a:t>
            </a:r>
          </a:p>
        </p:txBody>
      </p:sp>
      <p:sp>
        <p:nvSpPr>
          <p:cNvPr id="70" name="Line"/>
          <p:cNvSpPr/>
          <p:nvPr/>
        </p:nvSpPr>
        <p:spPr>
          <a:xfrm>
            <a:off x="-1" y="654050"/>
            <a:ext cx="9144002" cy="0"/>
          </a:xfrm>
          <a:prstGeom prst="line">
            <a:avLst/>
          </a:prstGeom>
          <a:ln w="41400">
            <a:solidFill>
              <a:srgbClr val="C83232"/>
            </a:solidFill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71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78037" y="1604962"/>
            <a:ext cx="4986338" cy="3976688"/>
          </a:xfrm>
          <a:prstGeom prst="rect">
            <a:avLst/>
          </a:prstGeom>
          <a:ln w="12700">
            <a:miter lim="400000"/>
          </a:ln>
        </p:spPr>
      </p:pic>
      <p:pic>
        <p:nvPicPr>
          <p:cNvPr id="72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78037" y="1604962"/>
            <a:ext cx="4986338" cy="3976688"/>
          </a:xfrm>
          <a:prstGeom prst="rect">
            <a:avLst/>
          </a:prstGeom>
          <a:ln w="12700">
            <a:miter lim="400000"/>
          </a:ln>
        </p:spPr>
      </p:pic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304800" y="0"/>
            <a:ext cx="5470525" cy="65405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idx="1"/>
          </p:nvPr>
        </p:nvSpPr>
        <p:spPr>
          <a:xfrm>
            <a:off x="457200" y="1604962"/>
            <a:ext cx="8229600" cy="397668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"/>
          <p:cNvSpPr/>
          <p:nvPr/>
        </p:nvSpPr>
        <p:spPr>
          <a:xfrm>
            <a:off x="-1" y="0"/>
            <a:ext cx="9144002" cy="6858000"/>
          </a:xfrm>
          <a:prstGeom prst="rect">
            <a:avLst/>
          </a:prstGeom>
          <a:solidFill>
            <a:srgbClr val="1D1A36"/>
          </a:solidFill>
          <a:ln w="25400">
            <a:solidFill>
              <a:srgbClr val="385D8A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" name="Rectangle"/>
          <p:cNvSpPr/>
          <p:nvPr/>
        </p:nvSpPr>
        <p:spPr>
          <a:xfrm>
            <a:off x="427037" y="3736975"/>
            <a:ext cx="6335713" cy="3492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" name="The Coding Bootcamp |"/>
          <p:cNvSpPr/>
          <p:nvPr/>
        </p:nvSpPr>
        <p:spPr>
          <a:xfrm>
            <a:off x="427037" y="4012523"/>
            <a:ext cx="3535363" cy="3521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199" tIns="34199" rIns="34199" bIns="34199" anchor="ctr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The Coding Bootcamp |</a:t>
            </a:r>
          </a:p>
        </p:txBody>
      </p:sp>
      <p:sp>
        <p:nvSpPr>
          <p:cNvPr id="5" name="© 2016 | Coding Boot Camp - All Rights Reserved"/>
          <p:cNvSpPr/>
          <p:nvPr/>
        </p:nvSpPr>
        <p:spPr>
          <a:xfrm>
            <a:off x="6246812" y="6540500"/>
            <a:ext cx="2787651" cy="200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r>
              <a:t>© 2016 | Coding Boot Camp - All Rights Reserved</a:t>
            </a:r>
          </a:p>
        </p:txBody>
      </p:sp>
      <p:sp>
        <p:nvSpPr>
          <p:cNvPr id="6" name="Title Text"/>
          <p:cNvSpPr>
            <a:spLocks noGrp="1"/>
          </p:cNvSpPr>
          <p:nvPr>
            <p:ph type="title"/>
          </p:nvPr>
        </p:nvSpPr>
        <p:spPr>
          <a:xfrm>
            <a:off x="457200" y="92074"/>
            <a:ext cx="8229600" cy="15081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r>
              <a:t>Title Text</a:t>
            </a:r>
          </a:p>
        </p:txBody>
      </p:sp>
      <p:sp>
        <p:nvSpPr>
          <p:cNvPr id="7" name="Body Level One…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" name="Slide Number"/>
          <p:cNvSpPr>
            <a:spLocks noGrp="1"/>
          </p:cNvSpPr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5pPr>
      <a:lvl6pPr marL="0" marR="0" indent="4572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6pPr>
      <a:lvl7pPr marL="0" marR="0" indent="9144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7pPr>
      <a:lvl8pPr marL="0" marR="0" indent="13716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8pPr>
      <a:lvl9pPr marL="0" marR="0" indent="18288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Jumping for JS"/>
          <p:cNvSpPr/>
          <p:nvPr/>
        </p:nvSpPr>
        <p:spPr>
          <a:xfrm>
            <a:off x="390525" y="3052866"/>
            <a:ext cx="8229600" cy="671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4100" b="1" i="1">
                <a:solidFill>
                  <a:srgbClr val="FFFFFF"/>
                </a:solidFill>
              </a:defRPr>
            </a:lvl1pPr>
          </a:lstStyle>
          <a:p>
            <a:r>
              <a:t>Jumping for JS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Basic Variables"/>
          <p:cNvSpPr/>
          <p:nvPr/>
        </p:nvSpPr>
        <p:spPr>
          <a:xfrm>
            <a:off x="304800" y="108490"/>
            <a:ext cx="5470525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2400" b="1"/>
            </a:lvl1pPr>
          </a:lstStyle>
          <a:p>
            <a:r>
              <a:t>Basic Variables</a:t>
            </a:r>
          </a:p>
        </p:txBody>
      </p:sp>
      <p:pic>
        <p:nvPicPr>
          <p:cNvPr id="111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29200" y="990600"/>
            <a:ext cx="3557588" cy="158591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12" name="image.png" descr="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029200" y="2832100"/>
            <a:ext cx="3557588" cy="12128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13" name="Console.log displays discreetly to the debugger.…"/>
          <p:cNvSpPr/>
          <p:nvPr/>
        </p:nvSpPr>
        <p:spPr>
          <a:xfrm>
            <a:off x="331787" y="4300537"/>
            <a:ext cx="8736013" cy="11468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 marL="685800" indent="-455612">
              <a:buClr>
                <a:srgbClr val="000000"/>
              </a:buClr>
              <a:buSzPct val="100000"/>
              <a:buFont typeface="Arial"/>
              <a:buChar char="•"/>
              <a:defRPr sz="2400" b="1"/>
            </a:pPr>
            <a:r>
              <a:t>Console.log</a:t>
            </a:r>
            <a:r>
              <a:rPr b="0"/>
              <a:t> displays discreetly to the debugger.</a:t>
            </a:r>
          </a:p>
          <a:p>
            <a:pPr marL="455612" indent="-225425">
              <a:defRPr sz="2400"/>
            </a:pPr>
            <a:endParaRPr b="0"/>
          </a:p>
          <a:p>
            <a:pPr marL="685800" indent="-455612">
              <a:buClr>
                <a:srgbClr val="000000"/>
              </a:buClr>
              <a:buSzPct val="100000"/>
              <a:buFont typeface="Arial"/>
              <a:buChar char="•"/>
              <a:defRPr sz="2400" b="1"/>
            </a:pPr>
            <a:r>
              <a:t>Alert</a:t>
            </a:r>
            <a:r>
              <a:rPr b="0"/>
              <a:t> displays a pop-up message to the user.</a:t>
            </a:r>
          </a:p>
        </p:txBody>
      </p:sp>
      <p:pic>
        <p:nvPicPr>
          <p:cNvPr id="114" name="image.png" descr="imag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85762" y="2973387"/>
            <a:ext cx="4194176" cy="931863"/>
          </a:xfrm>
          <a:prstGeom prst="rect">
            <a:avLst/>
          </a:prstGeom>
          <a:ln w="12700">
            <a:miter lim="400000"/>
          </a:ln>
        </p:spPr>
      </p:pic>
      <p:pic>
        <p:nvPicPr>
          <p:cNvPr id="115" name="image.png" descr="image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96862" y="1524000"/>
            <a:ext cx="4305301" cy="62071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Basic Variables"/>
          <p:cNvSpPr/>
          <p:nvPr/>
        </p:nvSpPr>
        <p:spPr>
          <a:xfrm>
            <a:off x="304800" y="108490"/>
            <a:ext cx="5470525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2400" b="1"/>
            </a:lvl1pPr>
          </a:lstStyle>
          <a:p>
            <a:r>
              <a:t>Basic Variables</a:t>
            </a:r>
          </a:p>
        </p:txBody>
      </p:sp>
      <p:sp>
        <p:nvSpPr>
          <p:cNvPr id="118" name="Confirm displays a True/False popup.…"/>
          <p:cNvSpPr/>
          <p:nvPr/>
        </p:nvSpPr>
        <p:spPr>
          <a:xfrm>
            <a:off x="331787" y="4727575"/>
            <a:ext cx="8736013" cy="11468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 marL="685800" indent="-455612">
              <a:buClr>
                <a:srgbClr val="000000"/>
              </a:buClr>
              <a:buSzPct val="100000"/>
              <a:buFont typeface="Arial"/>
              <a:buChar char="•"/>
              <a:defRPr sz="2400" b="1"/>
            </a:pPr>
            <a:r>
              <a:t>Confirm </a:t>
            </a:r>
            <a:r>
              <a:rPr b="0"/>
              <a:t>displays a True/False popup.</a:t>
            </a:r>
          </a:p>
          <a:p>
            <a:pPr marL="455612" indent="-225425">
              <a:defRPr sz="2400"/>
            </a:pPr>
            <a:endParaRPr b="0"/>
          </a:p>
          <a:p>
            <a:pPr marL="685800" indent="-455612">
              <a:buClr>
                <a:srgbClr val="000000"/>
              </a:buClr>
              <a:buSzPct val="100000"/>
              <a:buFont typeface="Arial"/>
              <a:buChar char="•"/>
              <a:defRPr sz="2400" b="1"/>
            </a:pPr>
            <a:r>
              <a:t>Alert </a:t>
            </a:r>
            <a:r>
              <a:rPr b="0"/>
              <a:t>displays a prompt with a text-box input. </a:t>
            </a:r>
          </a:p>
        </p:txBody>
      </p:sp>
      <p:pic>
        <p:nvPicPr>
          <p:cNvPr id="119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81600" y="892175"/>
            <a:ext cx="3609975" cy="144938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20" name="image.png" descr="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181600" y="2451100"/>
            <a:ext cx="3711575" cy="176688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21" name="image.png" descr="imag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12750" y="1290637"/>
            <a:ext cx="4110038" cy="654051"/>
          </a:xfrm>
          <a:prstGeom prst="rect">
            <a:avLst/>
          </a:prstGeom>
          <a:ln w="12700">
            <a:miter lim="400000"/>
          </a:ln>
        </p:spPr>
      </p:pic>
      <p:pic>
        <p:nvPicPr>
          <p:cNvPr id="122" name="image.png" descr="image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55587" y="3046412"/>
            <a:ext cx="4545013" cy="6286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ease… Don’t Pick Me."/>
          <p:cNvSpPr/>
          <p:nvPr/>
        </p:nvSpPr>
        <p:spPr>
          <a:xfrm>
            <a:off x="304800" y="108490"/>
            <a:ext cx="5470525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2400" b="1"/>
            </a:lvl1pPr>
          </a:lstStyle>
          <a:p>
            <a:r>
              <a:t>Please… Don’t Pick Me.</a:t>
            </a:r>
          </a:p>
        </p:txBody>
      </p:sp>
      <p:sp>
        <p:nvSpPr>
          <p:cNvPr id="125" name="How do we “write” text to the HTML itself?"/>
          <p:cNvSpPr/>
          <p:nvPr/>
        </p:nvSpPr>
        <p:spPr>
          <a:xfrm>
            <a:off x="304800" y="2443244"/>
            <a:ext cx="8534400" cy="18191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6000" b="1" i="1"/>
            </a:lvl1pPr>
          </a:lstStyle>
          <a:p>
            <a:r>
              <a:t>How do we “write” text to the HTML itself?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2875" y="2790825"/>
            <a:ext cx="6562725" cy="3533775"/>
          </a:xfrm>
          <a:prstGeom prst="rect">
            <a:avLst/>
          </a:prstGeom>
          <a:ln w="12700">
            <a:miter lim="400000"/>
          </a:ln>
        </p:spPr>
      </p:pic>
      <p:sp>
        <p:nvSpPr>
          <p:cNvPr id="128" name="Writing to HTML"/>
          <p:cNvSpPr/>
          <p:nvPr/>
        </p:nvSpPr>
        <p:spPr>
          <a:xfrm>
            <a:off x="304800" y="108490"/>
            <a:ext cx="5470525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2400" b="1"/>
            </a:lvl1pPr>
          </a:lstStyle>
          <a:p>
            <a:r>
              <a:t>Writing to HTML</a:t>
            </a:r>
          </a:p>
        </p:txBody>
      </p:sp>
      <p:sp>
        <p:nvSpPr>
          <p:cNvPr id="129" name="We can use JavaScript to directly write to the HTML page itself using document.write( ).…"/>
          <p:cNvSpPr/>
          <p:nvPr/>
        </p:nvSpPr>
        <p:spPr>
          <a:xfrm>
            <a:off x="142875" y="636587"/>
            <a:ext cx="8775700" cy="18088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endParaRPr/>
          </a:p>
          <a:p>
            <a:pPr>
              <a:buClr>
                <a:srgbClr val="000000"/>
              </a:buClr>
              <a:buSzPct val="100000"/>
              <a:buFont typeface="Arial"/>
              <a:buChar char="•"/>
              <a:defRPr sz="2000"/>
            </a:pPr>
            <a:r>
              <a:t>We can use JavaScript to directly write to the HTML page itself using </a:t>
            </a:r>
            <a:r>
              <a:rPr b="1"/>
              <a:t>document.write( ).</a:t>
            </a:r>
          </a:p>
          <a:p>
            <a:pPr>
              <a:defRPr sz="2000"/>
            </a:pPr>
            <a:endParaRPr b="1"/>
          </a:p>
          <a:p>
            <a:pPr>
              <a:buClr>
                <a:srgbClr val="000000"/>
              </a:buClr>
              <a:buSzPct val="100000"/>
              <a:buFont typeface="Arial"/>
              <a:buChar char="•"/>
              <a:defRPr sz="2000"/>
            </a:pPr>
            <a:r>
              <a:t>Later we will go over </a:t>
            </a:r>
            <a:r>
              <a:rPr i="1"/>
              <a:t>much</a:t>
            </a:r>
            <a:r>
              <a:t> more advanced approaches for writing HTML using JavaScript and jQuery.</a:t>
            </a:r>
          </a:p>
        </p:txBody>
      </p:sp>
      <p:sp>
        <p:nvSpPr>
          <p:cNvPr id="130" name="Test.html…"/>
          <p:cNvSpPr/>
          <p:nvPr/>
        </p:nvSpPr>
        <p:spPr>
          <a:xfrm>
            <a:off x="6477000" y="5359400"/>
            <a:ext cx="1671638" cy="6658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 indent="228600">
              <a:defRPr sz="2000" b="1"/>
            </a:pPr>
            <a:r>
              <a:t>Test.html </a:t>
            </a:r>
          </a:p>
          <a:p>
            <a:pPr indent="228600">
              <a:defRPr sz="2000" b="1"/>
            </a:pPr>
            <a:r>
              <a:t>(sublime)</a:t>
            </a:r>
          </a:p>
        </p:txBody>
      </p:sp>
      <p:pic>
        <p:nvPicPr>
          <p:cNvPr id="131" name="image.png" descr="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953000" y="3429000"/>
            <a:ext cx="4105275" cy="7143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32" name="Test.html (chrome)"/>
          <p:cNvSpPr/>
          <p:nvPr/>
        </p:nvSpPr>
        <p:spPr>
          <a:xfrm>
            <a:off x="6477000" y="3024187"/>
            <a:ext cx="3124200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 indent="228600">
              <a:defRPr sz="2000" b="1"/>
            </a:lvl1pPr>
          </a:lstStyle>
          <a:p>
            <a:r>
              <a:t>Test.html (chrome)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ease… Don’t Pick Me."/>
          <p:cNvSpPr/>
          <p:nvPr/>
        </p:nvSpPr>
        <p:spPr>
          <a:xfrm>
            <a:off x="304800" y="108490"/>
            <a:ext cx="5470525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2400" b="1"/>
            </a:lvl1pPr>
          </a:lstStyle>
          <a:p>
            <a:r>
              <a:t>Please… Don’t Pick Me.</a:t>
            </a:r>
          </a:p>
        </p:txBody>
      </p:sp>
      <p:sp>
        <p:nvSpPr>
          <p:cNvPr id="135" name="How do we check conditions?"/>
          <p:cNvSpPr/>
          <p:nvPr/>
        </p:nvSpPr>
        <p:spPr>
          <a:xfrm>
            <a:off x="304800" y="2443244"/>
            <a:ext cx="8534400" cy="18191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6000" b="1" i="1"/>
            </a:lvl1pPr>
          </a:lstStyle>
          <a:p>
            <a:r>
              <a:t>How do we check conditions?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If/Else Statements"/>
          <p:cNvSpPr/>
          <p:nvPr/>
        </p:nvSpPr>
        <p:spPr>
          <a:xfrm>
            <a:off x="304800" y="108490"/>
            <a:ext cx="5470525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2400" b="1"/>
            </a:lvl1pPr>
          </a:lstStyle>
          <a:p>
            <a:r>
              <a:t>If/Else Statements</a:t>
            </a:r>
          </a:p>
        </p:txBody>
      </p:sp>
      <p:sp>
        <p:nvSpPr>
          <p:cNvPr id="138" name="If/Else statements are critical.…"/>
          <p:cNvSpPr/>
          <p:nvPr/>
        </p:nvSpPr>
        <p:spPr>
          <a:xfrm>
            <a:off x="152400" y="838200"/>
            <a:ext cx="8766175" cy="1858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 marL="685800" indent="-455612">
              <a:buClr>
                <a:srgbClr val="000000"/>
              </a:buClr>
              <a:buSzPct val="100000"/>
              <a:buFont typeface="Arial"/>
              <a:buChar char="•"/>
              <a:defRPr sz="2400"/>
            </a:pPr>
            <a:r>
              <a:t>If/Else statements are </a:t>
            </a:r>
            <a:r>
              <a:rPr u="sng"/>
              <a:t>critical</a:t>
            </a:r>
            <a:r>
              <a:t>. </a:t>
            </a:r>
          </a:p>
          <a:p>
            <a:pPr marL="455612" indent="-225425">
              <a:defRPr sz="2400"/>
            </a:pPr>
            <a:endParaRPr/>
          </a:p>
          <a:p>
            <a:pPr marL="685800" indent="-455612">
              <a:buClr>
                <a:srgbClr val="000000"/>
              </a:buClr>
              <a:buSzPct val="100000"/>
              <a:buFont typeface="Arial"/>
              <a:buChar char="•"/>
              <a:defRPr sz="2400"/>
            </a:pPr>
            <a:r>
              <a:t>Each statement is composed of an </a:t>
            </a:r>
            <a:r>
              <a:rPr u="sng"/>
              <a:t>if, else-if, or else</a:t>
            </a:r>
            <a:r>
              <a:t> (keyword), a </a:t>
            </a:r>
            <a:r>
              <a:rPr u="sng"/>
              <a:t>condition</a:t>
            </a:r>
            <a:r>
              <a:t>, and the resulting code in { } </a:t>
            </a:r>
            <a:r>
              <a:rPr u="sng"/>
              <a:t>curly brackets</a:t>
            </a:r>
            <a:r>
              <a:t>.</a:t>
            </a:r>
          </a:p>
        </p:txBody>
      </p:sp>
      <p:pic>
        <p:nvPicPr>
          <p:cNvPr id="139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7650" y="3200400"/>
            <a:ext cx="8648700" cy="25082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ease… Don’t Pick Me."/>
          <p:cNvSpPr/>
          <p:nvPr/>
        </p:nvSpPr>
        <p:spPr>
          <a:xfrm>
            <a:off x="304800" y="108490"/>
            <a:ext cx="5470525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2400" b="1"/>
            </a:lvl1pPr>
          </a:lstStyle>
          <a:p>
            <a:r>
              <a:rPr dirty="0"/>
              <a:t>Please… Don’t Pick Me.</a:t>
            </a:r>
          </a:p>
        </p:txBody>
      </p:sp>
      <p:sp>
        <p:nvSpPr>
          <p:cNvPr id="142" name="What is an array?"/>
          <p:cNvSpPr/>
          <p:nvPr/>
        </p:nvSpPr>
        <p:spPr>
          <a:xfrm>
            <a:off x="304800" y="2881394"/>
            <a:ext cx="8534400" cy="9428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6000" b="1" i="1"/>
            </a:lvl1pPr>
          </a:lstStyle>
          <a:p>
            <a:r>
              <a:t>What is an array?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Basic Arrays"/>
          <p:cNvSpPr/>
          <p:nvPr/>
        </p:nvSpPr>
        <p:spPr>
          <a:xfrm>
            <a:off x="304800" y="108490"/>
            <a:ext cx="5470525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2400" b="1"/>
            </a:lvl1pPr>
          </a:lstStyle>
          <a:p>
            <a:r>
              <a:t>Basic Arrays </a:t>
            </a:r>
          </a:p>
        </p:txBody>
      </p:sp>
      <p:sp>
        <p:nvSpPr>
          <p:cNvPr id="145" name="Arrays are a type of variable that are collections.…"/>
          <p:cNvSpPr/>
          <p:nvPr/>
        </p:nvSpPr>
        <p:spPr>
          <a:xfrm>
            <a:off x="450850" y="866775"/>
            <a:ext cx="8583613" cy="32804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 marL="685800" indent="-455612">
              <a:buClr>
                <a:srgbClr val="000000"/>
              </a:buClr>
              <a:buSzPct val="100000"/>
              <a:buFont typeface="Arial"/>
              <a:buChar char="•"/>
              <a:defRPr sz="2400"/>
            </a:pPr>
            <a:r>
              <a:t>Arrays are a type of variable that are </a:t>
            </a:r>
            <a:r>
              <a:rPr u="sng"/>
              <a:t>collections</a:t>
            </a:r>
            <a:r>
              <a:t>. </a:t>
            </a:r>
          </a:p>
          <a:p>
            <a:pPr marL="455612" indent="-225425">
              <a:defRPr sz="2400"/>
            </a:pPr>
            <a:endParaRPr/>
          </a:p>
          <a:p>
            <a:pPr marL="685800" indent="-455612">
              <a:buClr>
                <a:srgbClr val="000000"/>
              </a:buClr>
              <a:buSzPct val="100000"/>
              <a:buFont typeface="Arial"/>
              <a:buChar char="•"/>
              <a:defRPr sz="2400"/>
            </a:pPr>
            <a:r>
              <a:t>These collections can be made up of </a:t>
            </a:r>
            <a:r>
              <a:rPr u="sng"/>
              <a:t>strings</a:t>
            </a:r>
            <a:r>
              <a:t>, </a:t>
            </a:r>
            <a:r>
              <a:rPr u="sng"/>
              <a:t>numbers</a:t>
            </a:r>
            <a:r>
              <a:t>, </a:t>
            </a:r>
            <a:r>
              <a:rPr u="sng"/>
              <a:t>booleans</a:t>
            </a:r>
            <a:r>
              <a:t>, other </a:t>
            </a:r>
            <a:r>
              <a:rPr u="sng"/>
              <a:t>arrays</a:t>
            </a:r>
            <a:r>
              <a:t>, </a:t>
            </a:r>
            <a:r>
              <a:rPr u="sng"/>
              <a:t>objects</a:t>
            </a:r>
            <a:r>
              <a:t>, anything. </a:t>
            </a:r>
          </a:p>
          <a:p>
            <a:pPr marL="455612" indent="-225425">
              <a:defRPr sz="2400"/>
            </a:pPr>
            <a:endParaRPr/>
          </a:p>
          <a:p>
            <a:pPr marL="685800" indent="-455612">
              <a:buClr>
                <a:srgbClr val="000000"/>
              </a:buClr>
              <a:buSzPct val="100000"/>
              <a:buFont typeface="Arial"/>
              <a:buChar char="•"/>
              <a:defRPr sz="2400"/>
            </a:pPr>
            <a:r>
              <a:t>Each </a:t>
            </a:r>
            <a:r>
              <a:rPr u="sng"/>
              <a:t>element</a:t>
            </a:r>
            <a:r>
              <a:t> of the array is marked by an </a:t>
            </a:r>
            <a:r>
              <a:rPr u="sng"/>
              <a:t>index</a:t>
            </a:r>
            <a:r>
              <a:t>. Indexes always start with 0.</a:t>
            </a:r>
          </a:p>
          <a:p>
            <a:pPr marL="455612" indent="-225425">
              <a:defRPr sz="2400"/>
            </a:pPr>
            <a:endParaRPr/>
          </a:p>
        </p:txBody>
      </p:sp>
      <p:pic>
        <p:nvPicPr>
          <p:cNvPr id="146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2875" y="3886200"/>
            <a:ext cx="8858250" cy="20637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Rock Paper Scissors"/>
          <p:cNvSpPr/>
          <p:nvPr/>
        </p:nvSpPr>
        <p:spPr>
          <a:xfrm>
            <a:off x="390525" y="3026882"/>
            <a:ext cx="8229600" cy="7232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4100" b="1" i="1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PAUSE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25594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Functions"/>
          <p:cNvSpPr/>
          <p:nvPr/>
        </p:nvSpPr>
        <p:spPr>
          <a:xfrm>
            <a:off x="390525" y="3052866"/>
            <a:ext cx="8229600" cy="671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4100" b="1" i="1">
                <a:solidFill>
                  <a:srgbClr val="FFFFFF"/>
                </a:solidFill>
              </a:defRPr>
            </a:lvl1pPr>
          </a:lstStyle>
          <a:p>
            <a:r>
              <a:t>Functions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oday’s Class"/>
          <p:cNvSpPr/>
          <p:nvPr/>
        </p:nvSpPr>
        <p:spPr>
          <a:xfrm>
            <a:off x="390525" y="3052866"/>
            <a:ext cx="8229600" cy="671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4100" b="1" i="1">
                <a:solidFill>
                  <a:srgbClr val="FFFFFF"/>
                </a:solidFill>
              </a:defRPr>
            </a:lvl1pPr>
          </a:lstStyle>
          <a:p>
            <a:r>
              <a:t>Today’s Class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Rectangle"/>
          <p:cNvSpPr/>
          <p:nvPr/>
        </p:nvSpPr>
        <p:spPr>
          <a:xfrm>
            <a:off x="-11113" y="688975"/>
            <a:ext cx="9155113" cy="5626100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82" name="&gt; YOUR TURN!!"/>
          <p:cNvSpPr/>
          <p:nvPr/>
        </p:nvSpPr>
        <p:spPr>
          <a:xfrm>
            <a:off x="304800" y="98425"/>
            <a:ext cx="5257800" cy="43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2400" b="1"/>
            </a:lvl1pPr>
          </a:lstStyle>
          <a:p>
            <a:r>
              <a:t>&gt; YOUR TURN!!</a:t>
            </a:r>
          </a:p>
        </p:txBody>
      </p:sp>
      <p:sp>
        <p:nvSpPr>
          <p:cNvPr id="183" name="Code Dissection: Array Building…"/>
          <p:cNvSpPr/>
          <p:nvPr/>
        </p:nvSpPr>
        <p:spPr>
          <a:xfrm>
            <a:off x="304800" y="762000"/>
            <a:ext cx="8686800" cy="3636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sz="2400" b="1"/>
            </a:pPr>
            <a:r>
              <a:t>Code Dissection: Array Building</a:t>
            </a:r>
          </a:p>
          <a:p>
            <a:pPr>
              <a:defRPr sz="2400"/>
            </a:pPr>
            <a:endParaRPr/>
          </a:p>
          <a:p>
            <a:pPr>
              <a:buClr>
                <a:srgbClr val="000000"/>
              </a:buClr>
              <a:buSzPct val="100000"/>
              <a:buFont typeface="Arial"/>
              <a:buChar char="•"/>
              <a:defRPr sz="2400"/>
            </a:pPr>
            <a:r>
              <a:t>Run the program sent to you via slack. </a:t>
            </a:r>
          </a:p>
          <a:p>
            <a:pPr>
              <a:defRPr sz="2400"/>
            </a:pPr>
            <a:endParaRPr/>
          </a:p>
          <a:p>
            <a:pPr>
              <a:buClr>
                <a:srgbClr val="000000"/>
              </a:buClr>
              <a:buSzPct val="100000"/>
              <a:buFont typeface="Arial"/>
              <a:buChar char="•"/>
              <a:defRPr sz="2400"/>
            </a:pPr>
            <a:r>
              <a:t>Then, with a partner, fill in the missing comments for each line of code. </a:t>
            </a:r>
          </a:p>
          <a:p>
            <a:pPr>
              <a:defRPr sz="2400"/>
            </a:pPr>
            <a:endParaRPr/>
          </a:p>
          <a:p>
            <a:pPr>
              <a:buClr>
                <a:srgbClr val="000000"/>
              </a:buClr>
              <a:buSzPct val="100000"/>
              <a:buFont typeface="Arial"/>
              <a:buChar char="•"/>
              <a:defRPr sz="2400"/>
            </a:pPr>
            <a:r>
              <a:t>Make sure both of you can fully explain what each line means. </a:t>
            </a:r>
          </a:p>
          <a:p>
            <a:pPr>
              <a:defRPr sz="2400"/>
            </a:pPr>
            <a:endParaRPr/>
          </a:p>
          <a:p>
            <a:pPr>
              <a:buClr>
                <a:srgbClr val="000000"/>
              </a:buClr>
              <a:buSzPct val="100000"/>
              <a:buFont typeface="Arial"/>
              <a:buChar char="•"/>
              <a:defRPr sz="2400"/>
            </a:pPr>
            <a:r>
              <a:t>Be prepared to share with the class.</a:t>
            </a:r>
          </a:p>
        </p:txBody>
      </p:sp>
      <p:sp>
        <p:nvSpPr>
          <p:cNvPr id="184" name="Activity: 25-LoopTV |  Suggested Time: 10 min"/>
          <p:cNvSpPr/>
          <p:nvPr/>
        </p:nvSpPr>
        <p:spPr>
          <a:xfrm>
            <a:off x="2895600" y="125412"/>
            <a:ext cx="6096000" cy="34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 algn="r">
              <a:defRPr b="1"/>
            </a:pPr>
            <a:r>
              <a:t>Activity</a:t>
            </a:r>
            <a:r>
              <a:rPr b="0" i="1"/>
              <a:t>: </a:t>
            </a:r>
            <a:r>
              <a:rPr b="0"/>
              <a:t>25-LoopTV </a:t>
            </a:r>
            <a:r>
              <a:t>|  Suggested Time: </a:t>
            </a:r>
            <a:r>
              <a:rPr b="0"/>
              <a:t>10 min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Demo Time"/>
          <p:cNvSpPr/>
          <p:nvPr/>
        </p:nvSpPr>
        <p:spPr>
          <a:xfrm>
            <a:off x="304800" y="108490"/>
            <a:ext cx="5470525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2400" b="1"/>
            </a:lvl1pPr>
          </a:lstStyle>
          <a:p>
            <a:r>
              <a:t>Demo Time</a:t>
            </a:r>
          </a:p>
        </p:txBody>
      </p:sp>
      <p:grpSp>
        <p:nvGrpSpPr>
          <p:cNvPr id="189" name="Group"/>
          <p:cNvGrpSpPr/>
          <p:nvPr/>
        </p:nvGrpSpPr>
        <p:grpSpPr>
          <a:xfrm>
            <a:off x="304800" y="1447800"/>
            <a:ext cx="8534400" cy="3429000"/>
            <a:chOff x="0" y="0"/>
            <a:chExt cx="8534400" cy="3429000"/>
          </a:xfrm>
        </p:grpSpPr>
        <p:sp>
          <p:nvSpPr>
            <p:cNvPr id="187" name="Rectangle"/>
            <p:cNvSpPr/>
            <p:nvPr/>
          </p:nvSpPr>
          <p:spPr>
            <a:xfrm>
              <a:off x="0" y="0"/>
              <a:ext cx="8534400" cy="3429000"/>
            </a:xfrm>
            <a:prstGeom prst="rect">
              <a:avLst/>
            </a:prstGeom>
            <a:noFill/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000"/>
              </a:pPr>
              <a:endParaRPr/>
            </a:p>
          </p:txBody>
        </p:sp>
        <p:sp>
          <p:nvSpPr>
            <p:cNvPr id="188" name="Instructor: Demo…"/>
            <p:cNvSpPr/>
            <p:nvPr/>
          </p:nvSpPr>
          <p:spPr>
            <a:xfrm>
              <a:off x="0" y="1260184"/>
              <a:ext cx="8534400" cy="9086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sz="3600" b="1" i="1"/>
              </a:pPr>
              <a:r>
                <a:t>Instructor: Demo </a:t>
              </a:r>
            </a:p>
            <a:p>
              <a:pPr algn="ctr">
                <a:defRPr sz="2000" i="1"/>
              </a:pPr>
              <a:r>
                <a:t>(SuperHeroLogging_NoFunctions.html | 26-SuperHeroLogging)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Mondo Repetitive…"/>
          <p:cNvSpPr/>
          <p:nvPr/>
        </p:nvSpPr>
        <p:spPr>
          <a:xfrm>
            <a:off x="304800" y="108490"/>
            <a:ext cx="5470525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2400" b="1"/>
            </a:lvl1pPr>
          </a:lstStyle>
          <a:p>
            <a:r>
              <a:t>Mondo Repetitive…</a:t>
            </a:r>
          </a:p>
        </p:txBody>
      </p:sp>
      <p:sp>
        <p:nvSpPr>
          <p:cNvPr id="192" name="Who wants to maintain this??…"/>
          <p:cNvSpPr/>
          <p:nvPr/>
        </p:nvSpPr>
        <p:spPr>
          <a:xfrm>
            <a:off x="4800600" y="958367"/>
            <a:ext cx="4038600" cy="5065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>
              <a:defRPr sz="6000" b="1"/>
            </a:pPr>
            <a:r>
              <a:t>Who wants to maintain this??</a:t>
            </a:r>
          </a:p>
          <a:p>
            <a:pPr>
              <a:defRPr sz="6000"/>
            </a:pPr>
            <a:endParaRPr/>
          </a:p>
          <a:p>
            <a:pPr>
              <a:defRPr sz="4200" b="1"/>
            </a:pPr>
            <a:r>
              <a:t>Hint</a:t>
            </a:r>
            <a:r>
              <a:rPr b="0"/>
              <a:t>: No one.</a:t>
            </a:r>
          </a:p>
        </p:txBody>
      </p:sp>
      <p:pic>
        <p:nvPicPr>
          <p:cNvPr id="193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1925" y="914400"/>
            <a:ext cx="4479925" cy="5181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Demo Time"/>
          <p:cNvSpPr/>
          <p:nvPr/>
        </p:nvSpPr>
        <p:spPr>
          <a:xfrm>
            <a:off x="304800" y="108490"/>
            <a:ext cx="5470525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2400" b="1"/>
            </a:lvl1pPr>
          </a:lstStyle>
          <a:p>
            <a:r>
              <a:t>Demo Time</a:t>
            </a:r>
          </a:p>
        </p:txBody>
      </p:sp>
      <p:grpSp>
        <p:nvGrpSpPr>
          <p:cNvPr id="198" name="Group"/>
          <p:cNvGrpSpPr/>
          <p:nvPr/>
        </p:nvGrpSpPr>
        <p:grpSpPr>
          <a:xfrm>
            <a:off x="304800" y="1447800"/>
            <a:ext cx="8534400" cy="3429000"/>
            <a:chOff x="0" y="0"/>
            <a:chExt cx="8534400" cy="3429000"/>
          </a:xfrm>
        </p:grpSpPr>
        <p:sp>
          <p:nvSpPr>
            <p:cNvPr id="196" name="Rectangle"/>
            <p:cNvSpPr/>
            <p:nvPr/>
          </p:nvSpPr>
          <p:spPr>
            <a:xfrm>
              <a:off x="0" y="0"/>
              <a:ext cx="8534400" cy="3429000"/>
            </a:xfrm>
            <a:prstGeom prst="rect">
              <a:avLst/>
            </a:prstGeom>
            <a:noFill/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000"/>
              </a:pPr>
              <a:endParaRPr/>
            </a:p>
          </p:txBody>
        </p:sp>
        <p:sp>
          <p:nvSpPr>
            <p:cNvPr id="197" name="Instructor: Demo…"/>
            <p:cNvSpPr/>
            <p:nvPr/>
          </p:nvSpPr>
          <p:spPr>
            <a:xfrm>
              <a:off x="0" y="1260184"/>
              <a:ext cx="8534400" cy="9086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sz="3600" b="1" i="1"/>
              </a:pPr>
              <a:r>
                <a:t>Instructor: Demo </a:t>
              </a:r>
            </a:p>
            <a:p>
              <a:pPr algn="ctr">
                <a:defRPr sz="2000" i="1"/>
              </a:pPr>
              <a:r>
                <a:t>(SuperHeroLogging_withFunctions.html | 26-SuperHeroLogging)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Much Better with Functions!"/>
          <p:cNvSpPr/>
          <p:nvPr/>
        </p:nvSpPr>
        <p:spPr>
          <a:xfrm>
            <a:off x="304800" y="108490"/>
            <a:ext cx="5470525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2400" b="1"/>
            </a:lvl1pPr>
          </a:lstStyle>
          <a:p>
            <a:r>
              <a:t>Much Better with Functions!</a:t>
            </a:r>
          </a:p>
        </p:txBody>
      </p:sp>
      <p:sp>
        <p:nvSpPr>
          <p:cNvPr id="201" name="Squeaky Clean Code.…"/>
          <p:cNvSpPr/>
          <p:nvPr/>
        </p:nvSpPr>
        <p:spPr>
          <a:xfrm>
            <a:off x="152400" y="4335662"/>
            <a:ext cx="8534400" cy="1387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algn="ctr">
              <a:defRPr sz="6000" b="1"/>
            </a:pPr>
            <a:r>
              <a:t>Squeaky Clean Code.</a:t>
            </a:r>
          </a:p>
          <a:p>
            <a:pPr algn="ctr">
              <a:defRPr sz="3000"/>
            </a:pPr>
            <a:r>
              <a:t>Minimal repetition</a:t>
            </a:r>
          </a:p>
        </p:txBody>
      </p:sp>
      <p:pic>
        <p:nvPicPr>
          <p:cNvPr id="202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2400" y="1185862"/>
            <a:ext cx="8769350" cy="25098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Rectangle"/>
          <p:cNvSpPr/>
          <p:nvPr/>
        </p:nvSpPr>
        <p:spPr>
          <a:xfrm>
            <a:off x="-11113" y="688975"/>
            <a:ext cx="9155113" cy="5626100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05" name="&gt; YOUR TURN!!"/>
          <p:cNvSpPr/>
          <p:nvPr/>
        </p:nvSpPr>
        <p:spPr>
          <a:xfrm>
            <a:off x="304800" y="98425"/>
            <a:ext cx="5257800" cy="43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2400" b="1"/>
            </a:lvl1pPr>
          </a:lstStyle>
          <a:p>
            <a:r>
              <a:t>&gt; YOUR TURN!!</a:t>
            </a:r>
          </a:p>
        </p:txBody>
      </p:sp>
      <p:sp>
        <p:nvSpPr>
          <p:cNvPr id="206" name="Code Creation: Function Building…"/>
          <p:cNvSpPr/>
          <p:nvPr/>
        </p:nvSpPr>
        <p:spPr>
          <a:xfrm>
            <a:off x="304800" y="762000"/>
            <a:ext cx="8686800" cy="3636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sz="2400" b="1"/>
            </a:pPr>
            <a:r>
              <a:t>Code Creation: Function Building</a:t>
            </a:r>
          </a:p>
          <a:p>
            <a:pPr>
              <a:defRPr sz="2400"/>
            </a:pPr>
            <a:endParaRPr/>
          </a:p>
          <a:p>
            <a:pPr>
              <a:buClr>
                <a:srgbClr val="000000"/>
              </a:buClr>
              <a:buSzPct val="100000"/>
              <a:buFont typeface="Arial"/>
              <a:buChar char="•"/>
              <a:defRPr sz="2400"/>
            </a:pPr>
            <a:r>
              <a:t>Working in pairs and using the starter file sent to you via slack–fill in the missing </a:t>
            </a:r>
            <a:r>
              <a:rPr b="1"/>
              <a:t>functions</a:t>
            </a:r>
            <a:r>
              <a:t> and </a:t>
            </a:r>
            <a:r>
              <a:rPr b="1"/>
              <a:t>function calls.</a:t>
            </a:r>
          </a:p>
          <a:p>
            <a:pPr>
              <a:defRPr sz="2400"/>
            </a:pPr>
            <a:endParaRPr b="1"/>
          </a:p>
          <a:p>
            <a:pPr>
              <a:buClr>
                <a:srgbClr val="000000"/>
              </a:buClr>
              <a:buSzPct val="100000"/>
              <a:buFont typeface="Arial"/>
              <a:buChar char="•"/>
              <a:defRPr sz="2400"/>
            </a:pPr>
            <a:r>
              <a:t>Note: Try to finish all four functions if you can, but don’t be distressed if you only get 1 or 2. The important thing is that you get at least one function fully done.</a:t>
            </a:r>
          </a:p>
          <a:p>
            <a:pPr>
              <a:defRPr sz="2400"/>
            </a:pPr>
            <a:endParaRPr/>
          </a:p>
          <a:p>
            <a:pPr>
              <a:buClr>
                <a:srgbClr val="000000"/>
              </a:buClr>
              <a:buSzPct val="100000"/>
              <a:buFont typeface="Arial"/>
              <a:buChar char="•"/>
              <a:defRPr sz="2400" b="1"/>
            </a:pPr>
            <a:r>
              <a:t>HINT:</a:t>
            </a:r>
            <a:r>
              <a:rPr b="0"/>
              <a:t> Look back to the previous example if you need help. </a:t>
            </a:r>
          </a:p>
        </p:txBody>
      </p:sp>
      <p:sp>
        <p:nvSpPr>
          <p:cNvPr id="207" name="Activity: 27-MyFirstFunctions |  Suggested Time: 20 min"/>
          <p:cNvSpPr/>
          <p:nvPr/>
        </p:nvSpPr>
        <p:spPr>
          <a:xfrm>
            <a:off x="2895600" y="125412"/>
            <a:ext cx="6096000" cy="34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 algn="r">
              <a:defRPr b="1"/>
            </a:pPr>
            <a:r>
              <a:t>Activity</a:t>
            </a:r>
            <a:r>
              <a:rPr b="0" i="1"/>
              <a:t>: 27</a:t>
            </a:r>
            <a:r>
              <a:rPr b="0"/>
              <a:t>-MyFirstFunctions </a:t>
            </a:r>
            <a:r>
              <a:t>|  Suggested Time: </a:t>
            </a:r>
            <a:r>
              <a:rPr b="0"/>
              <a:t>20 min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Recap Activity"/>
          <p:cNvSpPr/>
          <p:nvPr/>
        </p:nvSpPr>
        <p:spPr>
          <a:xfrm>
            <a:off x="390525" y="3052866"/>
            <a:ext cx="8229600" cy="671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4100" b="1" i="1">
                <a:solidFill>
                  <a:srgbClr val="FFFFFF"/>
                </a:solidFill>
              </a:defRPr>
            </a:lvl1pPr>
          </a:lstStyle>
          <a:p>
            <a:r>
              <a:t>Recap Activity</a:t>
            </a:r>
          </a:p>
        </p:txBody>
      </p:sp>
      <p:sp>
        <p:nvSpPr>
          <p:cNvPr id="215" name="Time Permitting"/>
          <p:cNvSpPr/>
          <p:nvPr/>
        </p:nvSpPr>
        <p:spPr>
          <a:xfrm>
            <a:off x="390525" y="4005009"/>
            <a:ext cx="82296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2400" b="1" i="1">
                <a:solidFill>
                  <a:srgbClr val="FFFFFF"/>
                </a:solidFill>
              </a:defRPr>
            </a:lvl1pPr>
          </a:lstStyle>
          <a:p>
            <a:r>
              <a:t>Time Permitting</a:t>
            </a:r>
          </a:p>
        </p:txBody>
      </p:sp>
    </p:spTree>
  </p:cSld>
  <p:clrMapOvr>
    <a:masterClrMapping/>
  </p:clrMapOvr>
  <p:transition>
    <p:dissolv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Questions"/>
          <p:cNvSpPr/>
          <p:nvPr/>
        </p:nvSpPr>
        <p:spPr>
          <a:xfrm>
            <a:off x="390525" y="3052866"/>
            <a:ext cx="8229600" cy="671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4100" b="1" i="1">
                <a:solidFill>
                  <a:srgbClr val="FFFFFF"/>
                </a:solidFill>
              </a:defRPr>
            </a:lvl1pPr>
          </a:lstStyle>
          <a:p>
            <a:r>
              <a:t>Questions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Objectives"/>
          <p:cNvSpPr/>
          <p:nvPr/>
        </p:nvSpPr>
        <p:spPr>
          <a:xfrm>
            <a:off x="304800" y="108490"/>
            <a:ext cx="5470525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2400" b="1"/>
            </a:lvl1pPr>
          </a:lstStyle>
          <a:p>
            <a:r>
              <a:t>Objectives</a:t>
            </a:r>
          </a:p>
        </p:txBody>
      </p:sp>
      <p:sp>
        <p:nvSpPr>
          <p:cNvPr id="89" name="In today’s class we’ll be covering:…"/>
          <p:cNvSpPr/>
          <p:nvPr/>
        </p:nvSpPr>
        <p:spPr>
          <a:xfrm>
            <a:off x="304800" y="762000"/>
            <a:ext cx="8740775" cy="28623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>
              <a:spcBef>
                <a:spcPts val="400"/>
              </a:spcBef>
              <a:defRPr sz="2200" b="1" u="sng"/>
            </a:pPr>
            <a:r>
              <a:rPr dirty="0"/>
              <a:t>In today’s class we’ll be covering:</a:t>
            </a:r>
          </a:p>
          <a:p>
            <a:pPr>
              <a:spcBef>
                <a:spcPts val="400"/>
              </a:spcBef>
              <a:defRPr sz="2200"/>
            </a:pPr>
            <a:endParaRPr dirty="0"/>
          </a:p>
          <a:p>
            <a:pPr marL="342900" indent="-342900">
              <a:spcBef>
                <a:spcPts val="400"/>
              </a:spcBef>
              <a:buClr>
                <a:srgbClr val="000000"/>
              </a:buClr>
              <a:buSzPct val="100000"/>
              <a:buFont typeface="Arial" charset="0"/>
              <a:buChar char="•"/>
              <a:defRPr sz="2200"/>
            </a:pPr>
            <a:r>
              <a:rPr dirty="0"/>
              <a:t>The Art of Pseudo-Coding</a:t>
            </a:r>
          </a:p>
          <a:p>
            <a:pPr>
              <a:spcBef>
                <a:spcPts val="400"/>
              </a:spcBef>
              <a:defRPr sz="2200"/>
            </a:pPr>
            <a:endParaRPr dirty="0"/>
          </a:p>
          <a:p>
            <a:pPr marL="342900" indent="-342900">
              <a:spcBef>
                <a:spcPts val="400"/>
              </a:spcBef>
              <a:buClr>
                <a:srgbClr val="000000"/>
              </a:buClr>
              <a:buSzPct val="100000"/>
              <a:buFont typeface="Arial" charset="0"/>
              <a:buChar char="•"/>
              <a:defRPr sz="2200"/>
            </a:pPr>
            <a:r>
              <a:rPr dirty="0"/>
              <a:t>Building Rock-Paper </a:t>
            </a:r>
            <a:r>
              <a:rPr dirty="0" smtClean="0"/>
              <a:t>Scissors</a:t>
            </a:r>
            <a:endParaRPr lang="en-US" dirty="0" smtClean="0"/>
          </a:p>
          <a:p>
            <a:pPr marL="342900" indent="-342900">
              <a:spcBef>
                <a:spcPts val="400"/>
              </a:spcBef>
              <a:buClr>
                <a:srgbClr val="000000"/>
              </a:buClr>
              <a:buSzPct val="100000"/>
              <a:buFont typeface="Arial" charset="0"/>
              <a:buChar char="•"/>
              <a:defRPr sz="2200"/>
            </a:pPr>
            <a:endParaRPr lang="en-US" dirty="0"/>
          </a:p>
          <a:p>
            <a:pPr marL="342900" indent="-342900">
              <a:spcBef>
                <a:spcPts val="400"/>
              </a:spcBef>
              <a:buClr>
                <a:srgbClr val="000000"/>
              </a:buClr>
              <a:buSzPct val="100000"/>
              <a:buFont typeface="Arial" charset="0"/>
              <a:buChar char="•"/>
              <a:defRPr sz="2200"/>
            </a:pPr>
            <a:r>
              <a:rPr dirty="0" smtClean="0"/>
              <a:t>JavaScript </a:t>
            </a:r>
            <a:r>
              <a:rPr dirty="0"/>
              <a:t>Functions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Basics Recap"/>
          <p:cNvSpPr/>
          <p:nvPr/>
        </p:nvSpPr>
        <p:spPr>
          <a:xfrm>
            <a:off x="390525" y="3052866"/>
            <a:ext cx="8229600" cy="671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4100" b="1" i="1">
                <a:solidFill>
                  <a:srgbClr val="FFFFFF"/>
                </a:solidFill>
              </a:defRPr>
            </a:lvl1pPr>
          </a:lstStyle>
          <a:p>
            <a:r>
              <a:t>Basics Recap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Deep Philosophy"/>
          <p:cNvSpPr/>
          <p:nvPr/>
        </p:nvSpPr>
        <p:spPr>
          <a:xfrm>
            <a:off x="304800" y="108490"/>
            <a:ext cx="5470525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2400" b="1"/>
            </a:lvl1pPr>
          </a:lstStyle>
          <a:p>
            <a:r>
              <a:t>Deep Philosophy</a:t>
            </a:r>
          </a:p>
        </p:txBody>
      </p:sp>
      <p:sp>
        <p:nvSpPr>
          <p:cNvPr id="94" name="What is JavaScript?…"/>
          <p:cNvSpPr/>
          <p:nvPr/>
        </p:nvSpPr>
        <p:spPr>
          <a:xfrm>
            <a:off x="304800" y="2529443"/>
            <a:ext cx="8534400" cy="16467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algn="ctr">
              <a:defRPr sz="6000" b="1" i="1"/>
            </a:pPr>
            <a:r>
              <a:t>What is JavaScript?</a:t>
            </a:r>
          </a:p>
          <a:p>
            <a:pPr algn="ctr">
              <a:defRPr sz="4700" i="1"/>
            </a:pPr>
            <a:r>
              <a:t>(And what is it used for?)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JavaScript Definitions"/>
          <p:cNvSpPr/>
          <p:nvPr/>
        </p:nvSpPr>
        <p:spPr>
          <a:xfrm>
            <a:off x="304800" y="108490"/>
            <a:ext cx="5470525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2400" b="1"/>
            </a:lvl1pPr>
          </a:lstStyle>
          <a:p>
            <a:r>
              <a:t>JavaScript Definitions</a:t>
            </a:r>
          </a:p>
        </p:txBody>
      </p:sp>
      <p:sp>
        <p:nvSpPr>
          <p:cNvPr id="97" name="JavaScript is the third of the three fundamental programming languages of the modern web (along with HTML, CSS)…"/>
          <p:cNvSpPr/>
          <p:nvPr/>
        </p:nvSpPr>
        <p:spPr>
          <a:xfrm>
            <a:off x="331787" y="838200"/>
            <a:ext cx="8736013" cy="29248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 marL="685800" indent="-455612">
              <a:buClr>
                <a:srgbClr val="000000"/>
              </a:buClr>
              <a:buSzPct val="100000"/>
              <a:buFont typeface="Arial"/>
              <a:buChar char="•"/>
              <a:defRPr sz="2400" b="1"/>
            </a:pPr>
            <a:r>
              <a:t>JavaScript</a:t>
            </a:r>
            <a:r>
              <a:rPr b="0"/>
              <a:t> is the third of the three fundamental programming languages of the modern web (along with HTML, CSS)</a:t>
            </a:r>
          </a:p>
          <a:p>
            <a:pPr marL="455612" indent="-225425">
              <a:defRPr sz="2400"/>
            </a:pPr>
            <a:endParaRPr b="0"/>
          </a:p>
          <a:p>
            <a:pPr marL="685800" indent="-455612">
              <a:buClr>
                <a:srgbClr val="000000"/>
              </a:buClr>
              <a:buSzPct val="100000"/>
              <a:buFont typeface="Arial"/>
              <a:buChar char="•"/>
              <a:defRPr sz="2400"/>
            </a:pPr>
            <a:r>
              <a:t>JavaScript allows developers to create </a:t>
            </a:r>
            <a:r>
              <a:rPr b="1"/>
              <a:t>dynamic </a:t>
            </a:r>
            <a:r>
              <a:t>web applications capable of taking in user inputs, changing what’s displayed to users, animating elements, and much more.</a:t>
            </a:r>
          </a:p>
        </p:txBody>
      </p:sp>
      <p:pic>
        <p:nvPicPr>
          <p:cNvPr id="98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477000" y="3800475"/>
            <a:ext cx="2098675" cy="209867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ease… Don’t Pick Me."/>
          <p:cNvSpPr/>
          <p:nvPr/>
        </p:nvSpPr>
        <p:spPr>
          <a:xfrm>
            <a:off x="304800" y="108490"/>
            <a:ext cx="5470525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2400" b="1"/>
            </a:lvl1pPr>
          </a:lstStyle>
          <a:p>
            <a:r>
              <a:t>Please… Don’t Pick Me.</a:t>
            </a:r>
          </a:p>
        </p:txBody>
      </p:sp>
      <p:sp>
        <p:nvSpPr>
          <p:cNvPr id="101" name="What is a Variable?…"/>
          <p:cNvSpPr/>
          <p:nvPr/>
        </p:nvSpPr>
        <p:spPr>
          <a:xfrm>
            <a:off x="304800" y="2529443"/>
            <a:ext cx="8534400" cy="16467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algn="ctr">
              <a:defRPr sz="6000" b="1" i="1"/>
            </a:pPr>
            <a:r>
              <a:t>What is a Variable?</a:t>
            </a:r>
          </a:p>
          <a:p>
            <a:pPr algn="ctr">
              <a:defRPr sz="4700" i="1"/>
            </a:pPr>
            <a:r>
              <a:t>(And how do we declare one?)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Basic Variables"/>
          <p:cNvSpPr/>
          <p:nvPr/>
        </p:nvSpPr>
        <p:spPr>
          <a:xfrm>
            <a:off x="304800" y="108490"/>
            <a:ext cx="5470525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2400" b="1"/>
            </a:lvl1pPr>
          </a:lstStyle>
          <a:p>
            <a:r>
              <a:t>Basic Variables</a:t>
            </a:r>
          </a:p>
        </p:txBody>
      </p:sp>
      <p:sp>
        <p:nvSpPr>
          <p:cNvPr id="104" name="Variables are the nouns of programming.…"/>
          <p:cNvSpPr/>
          <p:nvPr/>
        </p:nvSpPr>
        <p:spPr>
          <a:xfrm>
            <a:off x="450850" y="1066800"/>
            <a:ext cx="8583613" cy="1858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 marL="685800" indent="-455612">
              <a:buClr>
                <a:srgbClr val="000000"/>
              </a:buClr>
              <a:buSzPct val="100000"/>
              <a:buFont typeface="Arial"/>
              <a:buChar char="•"/>
              <a:defRPr sz="2400"/>
            </a:pPr>
            <a:r>
              <a:t>Variables are the </a:t>
            </a:r>
            <a:r>
              <a:rPr u="sng"/>
              <a:t>nouns</a:t>
            </a:r>
            <a:r>
              <a:t> of programming.</a:t>
            </a:r>
          </a:p>
          <a:p>
            <a:pPr marL="455612" indent="-225425">
              <a:defRPr sz="2400"/>
            </a:pPr>
            <a:endParaRPr/>
          </a:p>
          <a:p>
            <a:pPr marL="685800" indent="-455612">
              <a:buClr>
                <a:srgbClr val="000000"/>
              </a:buClr>
              <a:buSzPct val="100000"/>
              <a:buFont typeface="Arial"/>
              <a:buChar char="•"/>
              <a:defRPr sz="2400"/>
            </a:pPr>
            <a:r>
              <a:t>They are “things” (Numbers, Strings, Booleans, etc.)</a:t>
            </a:r>
          </a:p>
          <a:p>
            <a:pPr marL="455612" indent="-225425">
              <a:defRPr sz="2400"/>
            </a:pPr>
            <a:endParaRPr/>
          </a:p>
          <a:p>
            <a:pPr marL="685800" indent="-455612">
              <a:buClr>
                <a:srgbClr val="000000"/>
              </a:buClr>
              <a:buSzPct val="100000"/>
              <a:buFont typeface="Arial"/>
              <a:buChar char="•"/>
              <a:defRPr sz="2400"/>
            </a:pPr>
            <a:r>
              <a:t>They are composed of </a:t>
            </a:r>
            <a:r>
              <a:rPr u="sng"/>
              <a:t>variable names</a:t>
            </a:r>
            <a:r>
              <a:t> and </a:t>
            </a:r>
            <a:r>
              <a:rPr u="sng"/>
              <a:t>values</a:t>
            </a:r>
          </a:p>
        </p:txBody>
      </p:sp>
      <p:pic>
        <p:nvPicPr>
          <p:cNvPr id="105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12800" y="3505200"/>
            <a:ext cx="7861300" cy="22161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ease… Don’t Pick Me."/>
          <p:cNvSpPr/>
          <p:nvPr/>
        </p:nvSpPr>
        <p:spPr>
          <a:xfrm>
            <a:off x="304800" y="108490"/>
            <a:ext cx="5470525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2400" b="1"/>
            </a:lvl1pPr>
          </a:lstStyle>
          <a:p>
            <a:r>
              <a:t>Please… Don’t Pick Me.</a:t>
            </a:r>
          </a:p>
        </p:txBody>
      </p:sp>
      <p:sp>
        <p:nvSpPr>
          <p:cNvPr id="108" name="What is meant by console.log?…"/>
          <p:cNvSpPr/>
          <p:nvPr/>
        </p:nvSpPr>
        <p:spPr>
          <a:xfrm>
            <a:off x="304800" y="1942543"/>
            <a:ext cx="8534400" cy="28205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algn="ctr">
              <a:defRPr sz="6000" b="1" i="1"/>
            </a:pPr>
            <a:r>
              <a:t>What is meant by console.log?</a:t>
            </a:r>
          </a:p>
          <a:p>
            <a:pPr algn="ctr">
              <a:defRPr sz="3400" i="1"/>
            </a:pPr>
            <a:r>
              <a:t>(And how does it differ from an alert, prompt, or confirm?)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404040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577</Words>
  <Application>Microsoft Macintosh PowerPoint</Application>
  <PresentationFormat>On-screen Show (4:3)</PresentationFormat>
  <Paragraphs>100</Paragraphs>
  <Slides>27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9" baseType="lpstr"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christian eckenrode</cp:lastModifiedBy>
  <cp:revision>5</cp:revision>
  <dcterms:modified xsi:type="dcterms:W3CDTF">2017-06-23T16:07:39Z</dcterms:modified>
</cp:coreProperties>
</file>