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tags/tag8.xml" ContentType="application/vnd.openxmlformats-officedocument.presentationml.tags+xml"/>
  <Override PartName="/ppt/notesSlides/notesSlide9.xml" ContentType="application/vnd.openxmlformats-officedocument.presentationml.notesSlide+xml"/>
  <Override PartName="/ppt/tags/tag9.xml" ContentType="application/vnd.openxmlformats-officedocument.presentationml.tags+xml"/>
  <Override PartName="/ppt/notesSlides/notesSlide10.xml" ContentType="application/vnd.openxmlformats-officedocument.presentationml.notesSlide+xml"/>
  <Override PartName="/ppt/tags/tag10.xml" ContentType="application/vnd.openxmlformats-officedocument.presentationml.tags+xml"/>
  <Override PartName="/ppt/notesSlides/notesSlide11.xml" ContentType="application/vnd.openxmlformats-officedocument.presentationml.notesSlide+xml"/>
  <Override PartName="/ppt/tags/tag11.xml" ContentType="application/vnd.openxmlformats-officedocument.presentationml.tags+xml"/>
  <Override PartName="/ppt/notesSlides/notesSlide12.xml" ContentType="application/vnd.openxmlformats-officedocument.presentationml.notesSlide+xml"/>
  <Override PartName="/ppt/tags/tag12.xml" ContentType="application/vnd.openxmlformats-officedocument.presentationml.tags+xml"/>
  <Override PartName="/ppt/notesSlides/notesSlide13.xml" ContentType="application/vnd.openxmlformats-officedocument.presentationml.notesSlide+xml"/>
  <Override PartName="/ppt/tags/tag1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7" r:id="rId2"/>
    <p:sldMasterId id="2147483661" r:id="rId3"/>
    <p:sldMasterId id="2147483665" r:id="rId4"/>
  </p:sldMasterIdLst>
  <p:notesMasterIdLst>
    <p:notesMasterId r:id="rId18"/>
  </p:notesMasterIdLst>
  <p:handoutMasterIdLst>
    <p:handoutMasterId r:id="rId19"/>
  </p:handoutMasterIdLst>
  <p:sldIdLst>
    <p:sldId id="628" r:id="rId5"/>
    <p:sldId id="617" r:id="rId6"/>
    <p:sldId id="618" r:id="rId7"/>
    <p:sldId id="619" r:id="rId8"/>
    <p:sldId id="620" r:id="rId9"/>
    <p:sldId id="616" r:id="rId10"/>
    <p:sldId id="621" r:id="rId11"/>
    <p:sldId id="622" r:id="rId12"/>
    <p:sldId id="623" r:id="rId13"/>
    <p:sldId id="624" r:id="rId14"/>
    <p:sldId id="625" r:id="rId15"/>
    <p:sldId id="626" r:id="rId16"/>
    <p:sldId id="627" r:id="rId17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306B"/>
    <a:srgbClr val="262626"/>
    <a:srgbClr val="FFCC00"/>
    <a:srgbClr val="F8F8F8"/>
    <a:srgbClr val="EEECE1"/>
    <a:srgbClr val="C0504D"/>
    <a:srgbClr val="D11034"/>
    <a:srgbClr val="5F6A72"/>
    <a:srgbClr val="782C2C"/>
    <a:srgbClr val="9939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314" autoAdjust="0"/>
    <p:restoredTop sz="84268" autoAdjust="0"/>
  </p:normalViewPr>
  <p:slideViewPr>
    <p:cSldViewPr>
      <p:cViewPr varScale="1">
        <p:scale>
          <a:sx n="78" d="100"/>
          <a:sy n="78" d="100"/>
        </p:scale>
        <p:origin x="2328" y="184"/>
      </p:cViewPr>
      <p:guideLst>
        <p:guide orient="horz" pos="2160"/>
        <p:guide pos="2880"/>
      </p:guideLst>
    </p:cSldViewPr>
  </p:slideViewPr>
  <p:notesTextViewPr>
    <p:cViewPr>
      <p:scale>
        <a:sx n="33" d="100"/>
        <a:sy n="33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296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r">
              <a:defRPr sz="1300"/>
            </a:lvl1pPr>
          </a:lstStyle>
          <a:p>
            <a:fld id="{51A969EA-8566-418D-AC96-BC5F6E9FAB6C}" type="datetimeFigureOut">
              <a:rPr lang="en-US" smtClean="0"/>
              <a:t>6/23/17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r">
              <a:defRPr sz="1300"/>
            </a:lvl1pPr>
          </a:lstStyle>
          <a:p>
            <a:fld id="{EE82846E-1614-4B37-A9C4-3E0C2AE35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736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r">
              <a:defRPr sz="1300"/>
            </a:lvl1pPr>
          </a:lstStyle>
          <a:p>
            <a:fld id="{33B07B4B-74D8-4C42-A719-1F93879497F8}" type="datetimeFigureOut">
              <a:rPr lang="en-US" smtClean="0"/>
              <a:t>6/23/17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747" tIns="47873" rIns="95747" bIns="4787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5747" tIns="47873" rIns="95747" bIns="47873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r">
              <a:defRPr sz="1300"/>
            </a:lvl1pPr>
          </a:lstStyle>
          <a:p>
            <a:fld id="{F4EE911A-504C-45E1-9DD1-A7318D673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46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tags" Target="../tags/tag10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tags" Target="../tags/tag11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tags" Target="../tags/tag12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tags" Target="../tags/tag13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tags" Target="../tags/tag3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tags" Target="../tags/tag5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tags" Target="../tags/tag6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tags" Target="../tags/tag7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tags" Target="../tags/tag8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tags" Target="../tags/tag9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9222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8425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6517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528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933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6147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6758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8131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5081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773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3680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4343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4739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626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2831735" y="3945634"/>
            <a:ext cx="3917511" cy="486919"/>
            <a:chOff x="0" y="0"/>
            <a:chExt cx="4827909" cy="600075"/>
          </a:xfrm>
        </p:grpSpPr>
        <p:pic>
          <p:nvPicPr>
            <p:cNvPr id="13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39450"/>
            <a:stretch/>
          </p:blipFill>
          <p:spPr>
            <a:xfrm>
              <a:off x="496184" y="0"/>
              <a:ext cx="4331725" cy="600075"/>
            </a:xfrm>
            <a:prstGeom prst="rect">
              <a:avLst/>
            </a:prstGeom>
          </p:spPr>
        </p:pic>
        <p:pic>
          <p:nvPicPr>
            <p:cNvPr id="14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92757"/>
            <a:stretch/>
          </p:blipFill>
          <p:spPr>
            <a:xfrm>
              <a:off x="0" y="0"/>
              <a:ext cx="518160" cy="600075"/>
            </a:xfrm>
            <a:prstGeom prst="rect">
              <a:avLst/>
            </a:prstGeom>
          </p:spPr>
        </p:pic>
      </p:grpSp>
      <p:sp>
        <p:nvSpPr>
          <p:cNvPr id="16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96992" y="3998593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Camp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-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168885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BF5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Process 7"/>
          <p:cNvSpPr/>
          <p:nvPr userDrawn="1"/>
        </p:nvSpPr>
        <p:spPr>
          <a:xfrm flipV="1">
            <a:off x="426892" y="3691893"/>
            <a:ext cx="6888308" cy="4571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3847"/>
            <a:ext cx="4678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Bootcamp at UT Austin | 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4953000" y="4036236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18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  <p:pic>
        <p:nvPicPr>
          <p:cNvPr id="9" name="Content Placeholder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20"/>
          <a:stretch/>
        </p:blipFill>
        <p:spPr>
          <a:xfrm>
            <a:off x="0" y="0"/>
            <a:ext cx="9144000" cy="560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915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rgbClr val="BF5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095686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BF5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BF5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pic>
        <p:nvPicPr>
          <p:cNvPr id="6" name="Content Placeholder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429" t="14129"/>
          <a:stretch/>
        </p:blipFill>
        <p:spPr>
          <a:xfrm>
            <a:off x="-5871" y="6400800"/>
            <a:ext cx="2179730" cy="481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306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626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1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061862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owchart: Process 12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- All Rights Reserved</a:t>
            </a: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5232359" y="6411723"/>
            <a:ext cx="3917511" cy="486919"/>
            <a:chOff x="0" y="0"/>
            <a:chExt cx="4827909" cy="600075"/>
          </a:xfrm>
        </p:grpSpPr>
        <p:pic>
          <p:nvPicPr>
            <p:cNvPr id="16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39450"/>
            <a:stretch/>
          </p:blipFill>
          <p:spPr>
            <a:xfrm>
              <a:off x="496184" y="0"/>
              <a:ext cx="4331725" cy="600075"/>
            </a:xfrm>
            <a:prstGeom prst="rect">
              <a:avLst/>
            </a:prstGeom>
          </p:spPr>
        </p:pic>
        <p:pic>
          <p:nvPicPr>
            <p:cNvPr id="17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92757"/>
            <a:stretch/>
          </p:blipFill>
          <p:spPr>
            <a:xfrm>
              <a:off x="0" y="0"/>
              <a:ext cx="518160" cy="600075"/>
            </a:xfrm>
            <a:prstGeom prst="rect">
              <a:avLst/>
            </a:prstGeom>
          </p:spPr>
        </p:pic>
      </p:grp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23117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64080"/>
          </a:xfrm>
          <a:prstGeom prst="rect">
            <a:avLst/>
          </a:prstGeom>
        </p:spPr>
      </p:pic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Rutgers Coding Bootcamp |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962400" y="4037683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</p:spTree>
    <p:extLst>
      <p:ext uri="{BB962C8B-B14F-4D97-AF65-F5344CB8AC3E}">
        <p14:creationId xmlns:p14="http://schemas.microsoft.com/office/powerpoint/2010/main" val="2142028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64080"/>
          </a:xfrm>
          <a:prstGeom prst="rect">
            <a:avLst/>
          </a:prstGeom>
        </p:spPr>
      </p:pic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059297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D11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UCFB - All Rights Reserved</a:t>
            </a: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71" y="6410337"/>
            <a:ext cx="3968271" cy="447663"/>
          </a:xfrm>
          <a:prstGeom prst="rect">
            <a:avLst/>
          </a:prstGeom>
        </p:spPr>
      </p:pic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78207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Bootcamp |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370402" y="4034789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</p:spTree>
    <p:extLst>
      <p:ext uri="{BB962C8B-B14F-4D97-AF65-F5344CB8AC3E}">
        <p14:creationId xmlns:p14="http://schemas.microsoft.com/office/powerpoint/2010/main" val="3856522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477776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 userDrawn="1"/>
        </p:nvSpPr>
        <p:spPr>
          <a:xfrm>
            <a:off x="0" y="6418964"/>
            <a:ext cx="9155741" cy="457748"/>
          </a:xfrm>
          <a:prstGeom prst="flowChartProcess">
            <a:avLst/>
          </a:prstGeom>
          <a:solidFill>
            <a:srgbClr val="1D1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2305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4" Type="http://schemas.openxmlformats.org/officeDocument/2006/relationships/theme" Target="../theme/theme2.xml"/><Relationship Id="rId1" Type="http://schemas.openxmlformats.org/officeDocument/2006/relationships/slideLayout" Target="../slideLayouts/slideLayout4.xml"/><Relationship Id="rId2" Type="http://schemas.openxmlformats.org/officeDocument/2006/relationships/slideLayout" Target="../slideLayouts/slideLayout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4" Type="http://schemas.openxmlformats.org/officeDocument/2006/relationships/theme" Target="../theme/theme3.xml"/><Relationship Id="rId1" Type="http://schemas.openxmlformats.org/officeDocument/2006/relationships/slideLayout" Target="../slideLayouts/slideLayout7.xml"/><Relationship Id="rId2" Type="http://schemas.openxmlformats.org/officeDocument/2006/relationships/slideLayout" Target="../slideLayouts/slideLayout8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4" Type="http://schemas.openxmlformats.org/officeDocument/2006/relationships/theme" Target="../theme/theme4.xml"/><Relationship Id="rId1" Type="http://schemas.openxmlformats.org/officeDocument/2006/relationships/slideLayout" Target="../slideLayouts/slideLayout10.xml"/><Relationship Id="rId2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2DAE4-C87D-464C-8529-C68309DD1CFC}" type="datetimeFigureOut">
              <a:rPr lang="en-US" smtClean="0"/>
              <a:t>6/23/17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3EFAE-FD48-41B9-84A3-494A8D669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678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0" r:id="rId3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6/23/17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565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6/23/17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66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6/23/17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532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90606" y="2953542"/>
            <a:ext cx="8229600" cy="871860"/>
          </a:xfrm>
        </p:spPr>
        <p:txBody>
          <a:bodyPr/>
          <a:lstStyle/>
          <a:p>
            <a:r>
              <a:rPr lang="en-US" i="0" dirty="0"/>
              <a:t>JS Catch Up!</a:t>
            </a:r>
          </a:p>
        </p:txBody>
      </p:sp>
    </p:spTree>
    <p:extLst>
      <p:ext uri="{BB962C8B-B14F-4D97-AF65-F5344CB8AC3E}">
        <p14:creationId xmlns:p14="http://schemas.microsoft.com/office/powerpoint/2010/main" val="5532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6934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The Important Stuff…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1329" y="699664"/>
            <a:ext cx="8583814" cy="5933047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spcBef>
                <a:spcPts val="0"/>
              </a:spcBef>
              <a:buNone/>
            </a:pPr>
            <a:r>
              <a:rPr lang="en-US" sz="1800" b="1" u="sng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JavaScript </a:t>
            </a:r>
            <a:r>
              <a:rPr lang="en-US" sz="1800" b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continued…</a:t>
            </a:r>
          </a:p>
          <a:p>
            <a:pPr indent="0">
              <a:spcBef>
                <a:spcPts val="0"/>
              </a:spcBef>
              <a:buNone/>
            </a:pPr>
            <a:endParaRPr lang="en-US" sz="1800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+mj-lt"/>
              <a:buAutoNum type="arabicPeriod" startAt="3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Understand how to organize a Javascript program with regards to global variables, functions and function calls. 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 startAt="3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 startAt="3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Be able to use old JavaScript code to capture key clicks. 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 startAt="3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 startAt="3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Be able to use old JavaScript code to generate random numbers.</a:t>
            </a:r>
          </a:p>
          <a:p>
            <a:pPr indent="0">
              <a:spcBef>
                <a:spcPts val="0"/>
              </a:spcBef>
              <a:buNone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indent="0">
              <a:spcBef>
                <a:spcPts val="0"/>
              </a:spcBef>
              <a:buNone/>
            </a:pPr>
            <a:r>
              <a:rPr lang="en-US" sz="1800" b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jQuery</a:t>
            </a:r>
          </a:p>
          <a:p>
            <a:pPr indent="0">
              <a:spcBef>
                <a:spcPts val="0"/>
              </a:spcBef>
              <a:buNone/>
            </a:pPr>
            <a:endParaRPr lang="en-US" sz="1800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571500" indent="-342900" algn="just"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Be able to explain why we might use a Javascript library like jQuery.</a:t>
            </a:r>
          </a:p>
          <a:p>
            <a:pPr marL="571500" indent="-342900" algn="just">
              <a:spcBef>
                <a:spcPts val="0"/>
              </a:spcBef>
              <a:buFont typeface="+mj-lt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571500" indent="-342900" algn="just"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Be able to explain what the jQuery $(_) syntax means.</a:t>
            </a:r>
          </a:p>
          <a:p>
            <a:pPr marL="571500" indent="-342900" algn="just">
              <a:spcBef>
                <a:spcPts val="0"/>
              </a:spcBef>
              <a:buFont typeface="+mj-lt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571500" indent="-342900" algn="just"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Be able to use jQuery to capture button clicks.</a:t>
            </a:r>
          </a:p>
          <a:p>
            <a:pPr marL="571500" indent="-342900" algn="just">
              <a:spcBef>
                <a:spcPts val="0"/>
              </a:spcBef>
              <a:buFont typeface="+mj-lt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571500" indent="-342900" algn="just"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Be able to provide a few examples of jQuery methods for changing HTML.</a:t>
            </a:r>
          </a:p>
          <a:p>
            <a:pPr marL="571500" indent="-342900">
              <a:spcBef>
                <a:spcPts val="0"/>
              </a:spcBef>
              <a:buFont typeface="+mj-lt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571500" indent="-342900"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Be able to use jQuery and Javascript to change HTML in response to code.</a:t>
            </a:r>
          </a:p>
          <a:p>
            <a:pPr marL="571500" indent="-342900">
              <a:spcBef>
                <a:spcPts val="0"/>
              </a:spcBef>
              <a:buFont typeface="+mj-lt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indent="0">
              <a:spcBef>
                <a:spcPts val="0"/>
              </a:spcBef>
              <a:buNone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indent="0">
              <a:spcBef>
                <a:spcPts val="0"/>
              </a:spcBef>
              <a:buNone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7015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4800" y="914400"/>
            <a:ext cx="86868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Spend a few moments </a:t>
            </a:r>
            <a:r>
              <a:rPr lang="en-US" b="1" i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seriously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looking over the important topics we’ve covered. </a:t>
            </a:r>
          </a:p>
          <a:p>
            <a:endParaRPr lang="en-US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Then write down any of the following:</a:t>
            </a:r>
          </a:p>
          <a:p>
            <a:endParaRPr lang="en-US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What still seems fuzzy or challenging to you?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What specific questions do you have about these topics?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What conceptual topics do you have about these topics?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Once you’ve written them down:</a:t>
            </a:r>
          </a:p>
          <a:p>
            <a:endParaRPr lang="en-US" u="sng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Turn to the members of your group and ask if they know the answers to your questions or if they could explain a topic: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Write down any questions or topics that are still left unanswered (or weren’t answered well). </a:t>
            </a:r>
          </a:p>
        </p:txBody>
      </p:sp>
      <p:sp>
        <p:nvSpPr>
          <p:cNvPr id="4" name="Rectangle 3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&lt;h1&gt; Your Turn!!! &lt;/h1&gt;</a:t>
            </a:r>
          </a:p>
        </p:txBody>
      </p:sp>
    </p:spTree>
    <p:extLst>
      <p:ext uri="{BB962C8B-B14F-4D97-AF65-F5344CB8AC3E}">
        <p14:creationId xmlns:p14="http://schemas.microsoft.com/office/powerpoint/2010/main" val="4154576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Work!</a:t>
            </a:r>
          </a:p>
        </p:txBody>
      </p:sp>
    </p:spTree>
    <p:extLst>
      <p:ext uri="{BB962C8B-B14F-4D97-AF65-F5344CB8AC3E}">
        <p14:creationId xmlns:p14="http://schemas.microsoft.com/office/powerpoint/2010/main" val="3590940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6934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Where to Start…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1329" y="699664"/>
            <a:ext cx="8583814" cy="5933047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spcBef>
                <a:spcPts val="0"/>
              </a:spcBef>
              <a:buNone/>
            </a:pPr>
            <a:r>
              <a:rPr lang="en-US" sz="18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Can you and each person in your group… </a:t>
            </a:r>
          </a:p>
          <a:p>
            <a:pPr indent="0">
              <a:spcBef>
                <a:spcPts val="0"/>
              </a:spcBef>
              <a:buNone/>
            </a:pPr>
            <a:endParaRPr lang="en-US" sz="1800" u="sng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800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Comfortably build the Hangman Game (HW 3) from scratch?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</a:pPr>
            <a:r>
              <a:rPr lang="en-US" sz="15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No? Then start with Hangman.</a:t>
            </a:r>
          </a:p>
          <a:p>
            <a:pPr marL="742950" indent="-514350">
              <a:spcBef>
                <a:spcPts val="0"/>
              </a:spcBef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+mj-lt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+mj-lt"/>
              <a:buAutoNum type="arabicPeriod" startAt="2"/>
            </a:pPr>
            <a:r>
              <a:rPr lang="en-US" sz="1800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Explain conceptually how “Captain Planet The Game” works?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 startAt="2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</a:pPr>
            <a:r>
              <a:rPr lang="en-US" sz="15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No? Then start by dissecting Captain Planet the Game.</a:t>
            </a:r>
          </a:p>
          <a:p>
            <a:pPr marL="528638" lvl="1" indent="0">
              <a:spcBef>
                <a:spcPts val="0"/>
              </a:spcBef>
              <a:buNone/>
            </a:pPr>
            <a:endParaRPr lang="en-US" sz="15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5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 startAt="2"/>
            </a:pPr>
            <a:r>
              <a:rPr lang="en-US" sz="1800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Comfortably use jQuery to modify HTML based on clicks?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 startAt="2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</a:pPr>
            <a:r>
              <a:rPr lang="en-US" sz="15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No? Then start with Lottery Generator. </a:t>
            </a: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5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indent="0">
              <a:spcBef>
                <a:spcPts val="0"/>
              </a:spcBef>
              <a:buNone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+mj-lt"/>
              <a:buAutoNum type="arabicPeriod" startAt="4"/>
            </a:pPr>
            <a:r>
              <a:rPr lang="en-US" sz="1800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Comfortably create a grid-based design with Twitter Bootstrap?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 startAt="4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</a:pPr>
            <a:r>
              <a:rPr lang="en-US" sz="15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No? Then start with the </a:t>
            </a:r>
            <a:r>
              <a:rPr lang="en-US" sz="150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Bootstrap Portfolio Assignment</a:t>
            </a:r>
            <a:r>
              <a:rPr lang="en-US" sz="15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.</a:t>
            </a: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5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5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 startAt="4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 startAt="4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 startAt="4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 startAt="4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6370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6934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Today’s Plan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52400" y="699664"/>
            <a:ext cx="8882743" cy="5933047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200" b="1" dirty="0">
              <a:solidFill>
                <a:prstClr val="black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lvl="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We will go over any lingering questions. </a:t>
            </a:r>
            <a:endParaRPr lang="en-US" sz="2000" b="1" dirty="0">
              <a:solidFill>
                <a:prstClr val="black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lvl="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lvl="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 will outline the most important topics through today. </a:t>
            </a:r>
            <a:endParaRPr lang="en-US" sz="2000" b="1" dirty="0">
              <a:solidFill>
                <a:prstClr val="black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lvl="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sz="2000" b="1" dirty="0">
              <a:solidFill>
                <a:prstClr val="black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lvl="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Break into groups for a heavily supported coding session.</a:t>
            </a:r>
            <a:endParaRPr lang="en-US" sz="2400" b="1" dirty="0">
              <a:solidFill>
                <a:prstClr val="black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pic>
        <p:nvPicPr>
          <p:cNvPr id="5" name="Picture 2" descr="http://s2.quickmeme.com/img/4a/4affbe170b263556a03db432b6c0c2267adf36449441f436b03cdf812497801f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194" y="2719906"/>
            <a:ext cx="5261870" cy="3485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933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of Subjects</a:t>
            </a:r>
          </a:p>
        </p:txBody>
      </p:sp>
    </p:spTree>
    <p:extLst>
      <p:ext uri="{BB962C8B-B14F-4D97-AF65-F5344CB8AC3E}">
        <p14:creationId xmlns:p14="http://schemas.microsoft.com/office/powerpoint/2010/main" val="3595643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4800" y="98052"/>
            <a:ext cx="6934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The Important Stuff…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1329" y="699664"/>
            <a:ext cx="8583814" cy="5933047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spcBef>
                <a:spcPts val="0"/>
              </a:spcBef>
              <a:buNone/>
            </a:pPr>
            <a:r>
              <a:rPr lang="en-US" sz="1800" b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HTML / CSS:</a:t>
            </a:r>
          </a:p>
          <a:p>
            <a:pPr indent="0">
              <a:spcBef>
                <a:spcPts val="0"/>
              </a:spcBef>
              <a:buNone/>
            </a:pPr>
            <a:endParaRPr lang="en-US" sz="1800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Basic Parts of an HTML Document (&lt;html&gt;, &lt;</a:t>
            </a:r>
            <a:r>
              <a:rPr lang="en-US" sz="1800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doctype</a:t>
            </a: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&gt;, &lt;p&gt;, &lt;h1&gt;, so on).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Using in-line, internal and external CSS stylesheets. 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Using relative pathways to link CSS and other assets.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Using html ids (#), classes (.), and element names to attach CSS styles. 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indent="0">
              <a:spcBef>
                <a:spcPts val="0"/>
              </a:spcBef>
              <a:buNone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indent="0">
              <a:spcBef>
                <a:spcPts val="0"/>
              </a:spcBef>
              <a:buNone/>
            </a:pPr>
            <a:r>
              <a:rPr lang="en-US" sz="1800" b="1" u="sng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Git</a:t>
            </a:r>
            <a:r>
              <a:rPr lang="en-US" sz="1800" b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</a:t>
            </a:r>
          </a:p>
          <a:p>
            <a:pPr indent="0">
              <a:spcBef>
                <a:spcPts val="0"/>
              </a:spcBef>
              <a:buNone/>
            </a:pPr>
            <a:endParaRPr lang="en-US" sz="1800" b="1" u="sng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571500" indent="-342900"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advantages of using </a:t>
            </a:r>
            <a:r>
              <a:rPr lang="en-US" sz="1800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Git</a:t>
            </a: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and source control management. </a:t>
            </a:r>
          </a:p>
          <a:p>
            <a:pPr marL="571500" indent="-342900">
              <a:spcBef>
                <a:spcPts val="0"/>
              </a:spcBef>
              <a:buFont typeface="+mj-lt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571500" indent="-342900"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Using </a:t>
            </a:r>
            <a:r>
              <a:rPr lang="en-US" sz="1800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Git</a:t>
            </a: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Bash or Terminal to perform basic </a:t>
            </a:r>
            <a:r>
              <a:rPr lang="en-US" sz="1800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Git</a:t>
            </a: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commands.</a:t>
            </a:r>
          </a:p>
          <a:p>
            <a:pPr marL="571500" indent="-342900">
              <a:spcBef>
                <a:spcPts val="0"/>
              </a:spcBef>
              <a:buFont typeface="+mj-lt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571500" indent="-342900"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Understanding how to use </a:t>
            </a:r>
            <a:r>
              <a:rPr lang="en-US" sz="1800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Git</a:t>
            </a: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clone, add/commit, push.</a:t>
            </a:r>
          </a:p>
          <a:p>
            <a:pPr marL="571500" indent="-342900">
              <a:spcBef>
                <a:spcPts val="0"/>
              </a:spcBef>
              <a:buFont typeface="+mj-lt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571500" indent="-342900"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Understanding branching via </a:t>
            </a:r>
            <a:r>
              <a:rPr lang="en-US" sz="1800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Git</a:t>
            </a: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branch, checkout and pull-requests</a:t>
            </a:r>
          </a:p>
          <a:p>
            <a:pPr indent="0">
              <a:spcBef>
                <a:spcPts val="0"/>
              </a:spcBef>
              <a:buNone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7299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6934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The Important Stuff…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1329" y="699664"/>
            <a:ext cx="8583814" cy="5933047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spcBef>
                <a:spcPts val="0"/>
              </a:spcBef>
              <a:buNone/>
            </a:pPr>
            <a:r>
              <a:rPr lang="en-US" sz="1800" b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Bootstrap / Mobile Responsiveness</a:t>
            </a:r>
          </a:p>
          <a:p>
            <a:pPr indent="0">
              <a:spcBef>
                <a:spcPts val="0"/>
              </a:spcBef>
              <a:buNone/>
            </a:pPr>
            <a:endParaRPr lang="en-US" sz="1800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concept of using a pre-built CSS library.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steps to include Bootstrap CSS in your existing website. 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process of dissecting a layout in the Bootstrap grid system.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 general understanding of how to use Bootstrap components (e.g. panels, </a:t>
            </a:r>
            <a:r>
              <a:rPr lang="en-US" sz="1800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Jumbotron</a:t>
            </a: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, navigation bars, and so on).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 general understanding of @media queries and mobile responsiveness. </a:t>
            </a:r>
          </a:p>
        </p:txBody>
      </p:sp>
    </p:spTree>
    <p:extLst>
      <p:ext uri="{BB962C8B-B14F-4D97-AF65-F5344CB8AC3E}">
        <p14:creationId xmlns:p14="http://schemas.microsoft.com/office/powerpoint/2010/main" val="255739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 Layouts!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1219200" y="838200"/>
            <a:ext cx="6968637" cy="5410200"/>
            <a:chOff x="0" y="0"/>
            <a:chExt cx="9144000" cy="7178839"/>
          </a:xfrm>
        </p:grpSpPr>
        <p:sp>
          <p:nvSpPr>
            <p:cNvPr id="3" name="Flowchart: Process 2"/>
            <p:cNvSpPr/>
            <p:nvPr/>
          </p:nvSpPr>
          <p:spPr>
            <a:xfrm>
              <a:off x="0" y="0"/>
              <a:ext cx="9144000" cy="653854"/>
            </a:xfrm>
            <a:prstGeom prst="flowChartProcess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6964" y="0"/>
              <a:ext cx="7190072" cy="6858000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976964" y="679254"/>
              <a:ext cx="7190072" cy="997146"/>
            </a:xfrm>
            <a:prstGeom prst="rect">
              <a:avLst/>
            </a:prstGeom>
            <a:solidFill>
              <a:srgbClr val="C0504D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976964" y="1714500"/>
              <a:ext cx="7190072" cy="1866900"/>
            </a:xfrm>
            <a:prstGeom prst="rect">
              <a:avLst/>
            </a:prstGeom>
            <a:solidFill>
              <a:srgbClr val="C0504D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976964" y="3733800"/>
              <a:ext cx="7190072" cy="1866900"/>
            </a:xfrm>
            <a:prstGeom prst="rect">
              <a:avLst/>
            </a:prstGeom>
            <a:solidFill>
              <a:srgbClr val="C0504D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 rot="18900000">
              <a:off x="62697" y="465012"/>
              <a:ext cx="7827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ROWS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06486" y="105701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06486" y="230813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06486" y="466725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002364" y="5943600"/>
              <a:ext cx="7190072" cy="914400"/>
            </a:xfrm>
            <a:prstGeom prst="rect">
              <a:avLst/>
            </a:prstGeom>
            <a:solidFill>
              <a:srgbClr val="C0504D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401246" y="5815152"/>
              <a:ext cx="731614" cy="13636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/>
                <a:t>4</a:t>
              </a:r>
            </a:p>
            <a:p>
              <a:pPr algn="ctr"/>
              <a:endParaRPr lang="en-US" b="1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06486" y="621613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15888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 Layouts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1371600" y="914400"/>
            <a:ext cx="6807200" cy="5105400"/>
            <a:chOff x="0" y="0"/>
            <a:chExt cx="9144000" cy="6858000"/>
          </a:xfrm>
        </p:grpSpPr>
        <p:sp>
          <p:nvSpPr>
            <p:cNvPr id="3" name="Flowchart: Process 2"/>
            <p:cNvSpPr/>
            <p:nvPr/>
          </p:nvSpPr>
          <p:spPr>
            <a:xfrm>
              <a:off x="0" y="0"/>
              <a:ext cx="9144000" cy="653854"/>
            </a:xfrm>
            <a:prstGeom prst="flowChartProcess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6964" y="0"/>
              <a:ext cx="7190072" cy="6858000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976964" y="679254"/>
              <a:ext cx="7190072" cy="997146"/>
            </a:xfrm>
            <a:prstGeom prst="rect">
              <a:avLst/>
            </a:prstGeom>
            <a:solidFill>
              <a:srgbClr val="C0504D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976964" y="1714500"/>
              <a:ext cx="7190072" cy="1866900"/>
            </a:xfrm>
            <a:prstGeom prst="rect">
              <a:avLst/>
            </a:prstGeom>
            <a:solidFill>
              <a:srgbClr val="C0504D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976964" y="3733800"/>
              <a:ext cx="7190072" cy="1866900"/>
            </a:xfrm>
            <a:prstGeom prst="rect">
              <a:avLst/>
            </a:prstGeom>
            <a:solidFill>
              <a:srgbClr val="C0504D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6486" y="105701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06486" y="230813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2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06486" y="466725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2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002364" y="5943600"/>
              <a:ext cx="7190072" cy="914400"/>
            </a:xfrm>
            <a:prstGeom prst="rect">
              <a:avLst/>
            </a:prstGeom>
            <a:solidFill>
              <a:srgbClr val="C0504D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228782" y="746543"/>
              <a:ext cx="6696018" cy="948907"/>
            </a:xfrm>
            <a:prstGeom prst="rect">
              <a:avLst/>
            </a:prstGeom>
            <a:solidFill>
              <a:schemeClr val="tx2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249391" y="1766175"/>
              <a:ext cx="2027209" cy="1815225"/>
            </a:xfrm>
            <a:prstGeom prst="rect">
              <a:avLst/>
            </a:prstGeom>
            <a:solidFill>
              <a:schemeClr val="tx2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382045" y="1761688"/>
              <a:ext cx="4542755" cy="1815225"/>
            </a:xfrm>
            <a:prstGeom prst="rect">
              <a:avLst/>
            </a:prstGeom>
            <a:solidFill>
              <a:schemeClr val="tx2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249391" y="3791395"/>
              <a:ext cx="2027209" cy="1815225"/>
            </a:xfrm>
            <a:prstGeom prst="rect">
              <a:avLst/>
            </a:prstGeom>
            <a:solidFill>
              <a:schemeClr val="tx2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382045" y="3786908"/>
              <a:ext cx="4542755" cy="1815225"/>
            </a:xfrm>
            <a:prstGeom prst="rect">
              <a:avLst/>
            </a:prstGeom>
            <a:solidFill>
              <a:schemeClr val="tx2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143000" y="5902013"/>
              <a:ext cx="6696018" cy="948907"/>
            </a:xfrm>
            <a:prstGeom prst="rect">
              <a:avLst/>
            </a:prstGeom>
            <a:solidFill>
              <a:schemeClr val="tx2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401246" y="6122929"/>
              <a:ext cx="7316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Total Not relevant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17311" y="61229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36635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5105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Bootstrap Grid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80" y="763231"/>
            <a:ext cx="8564931" cy="5027969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43345" y="5864504"/>
            <a:ext cx="8229600" cy="5357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Note the rows, columns (col-lg-6) and containers</a:t>
            </a:r>
          </a:p>
        </p:txBody>
      </p:sp>
    </p:spTree>
    <p:extLst>
      <p:ext uri="{BB962C8B-B14F-4D97-AF65-F5344CB8AC3E}">
        <p14:creationId xmlns:p14="http://schemas.microsoft.com/office/powerpoint/2010/main" val="3600891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6934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The Important Stuff…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1329" y="699664"/>
            <a:ext cx="8583814" cy="5933047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spcBef>
                <a:spcPts val="0"/>
              </a:spcBef>
              <a:buNone/>
            </a:pPr>
            <a:r>
              <a:rPr lang="en-US" sz="1800" b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Javascript</a:t>
            </a:r>
          </a:p>
          <a:p>
            <a:pPr indent="0">
              <a:spcBef>
                <a:spcPts val="0"/>
              </a:spcBef>
              <a:buNone/>
            </a:pPr>
            <a:endParaRPr lang="en-US" sz="1800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Understand what purpose Javascript serves in relation to HTML and CSS.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Understand both the uses and syntax for creating the below: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5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Variables</a:t>
            </a: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5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5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Arrays</a:t>
            </a: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5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500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Console.log</a:t>
            </a:r>
            <a:r>
              <a:rPr lang="en-US" sz="15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, Alerts, Confirms and Prompts</a:t>
            </a: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5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5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If-Then Statements</a:t>
            </a: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5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5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For Loops</a:t>
            </a: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5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5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Functions</a:t>
            </a: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5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5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Objects</a:t>
            </a: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5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5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Scope</a:t>
            </a: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5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5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Methods</a:t>
            </a:r>
          </a:p>
        </p:txBody>
      </p:sp>
    </p:spTree>
    <p:extLst>
      <p:ext uri="{BB962C8B-B14F-4D97-AF65-F5344CB8AC3E}">
        <p14:creationId xmlns:p14="http://schemas.microsoft.com/office/powerpoint/2010/main" val="4087543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heme/theme1.xml><?xml version="1.0" encoding="utf-8"?>
<a:theme xmlns:a="http://schemas.openxmlformats.org/drawingml/2006/main" name="UCF -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Rutgers -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Unbrand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UTAusti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11507</TotalTime>
  <Words>619</Words>
  <Application>Microsoft Macintosh PowerPoint</Application>
  <PresentationFormat>On-screen Show (4:3)</PresentationFormat>
  <Paragraphs>158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Calibri</vt:lpstr>
      <vt:lpstr>Calibri Light</vt:lpstr>
      <vt:lpstr>Roboto</vt:lpstr>
      <vt:lpstr>Arial</vt:lpstr>
      <vt:lpstr>UCF - Theme</vt:lpstr>
      <vt:lpstr>Rutgers - Theme</vt:lpstr>
      <vt:lpstr>Unbranded</vt:lpstr>
      <vt:lpstr>UTAustin</vt:lpstr>
      <vt:lpstr>JS Catch Up!</vt:lpstr>
      <vt:lpstr>PowerPoint Presentation</vt:lpstr>
      <vt:lpstr>Recap of Subjects</vt:lpstr>
      <vt:lpstr>PowerPoint Presentation</vt:lpstr>
      <vt:lpstr>PowerPoint Presentation</vt:lpstr>
      <vt:lpstr>Bootstrap Layouts!</vt:lpstr>
      <vt:lpstr>Bootstrap Layouts</vt:lpstr>
      <vt:lpstr>PowerPoint Presentation</vt:lpstr>
      <vt:lpstr>PowerPoint Presentation</vt:lpstr>
      <vt:lpstr>PowerPoint Presentation</vt:lpstr>
      <vt:lpstr>PowerPoint Presentation</vt:lpstr>
      <vt:lpstr>Group Work!</vt:lpstr>
      <vt:lpstr>PowerPoint Presentation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DevChat #1 Introduction to Twitter Bootstrap:  Web Development for Noobs</dc:title>
  <dc:creator>ahaque89</dc:creator>
  <cp:lastModifiedBy>christian eckenrode</cp:lastModifiedBy>
  <cp:revision>1528</cp:revision>
  <cp:lastPrinted>2016-01-30T16:23:56Z</cp:lastPrinted>
  <dcterms:created xsi:type="dcterms:W3CDTF">2015-01-20T17:19:00Z</dcterms:created>
  <dcterms:modified xsi:type="dcterms:W3CDTF">2017-06-23T19:17:11Z</dcterms:modified>
</cp:coreProperties>
</file>