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E724671-CFBE-4C9B-922D-4A77342CE770}">
  <a:tblStyle styleId="{1E724671-CFBE-4C9B-922D-4A77342CE77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w3schools.com/sql/sql_groupby.asp" TargetMode="External"/><Relationship Id="rId4" Type="http://schemas.openxmlformats.org/officeDocument/2006/relationships/hyperlink" Target="https://www.w3schools.com/sql/sql_between.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ev.mysql.com/doc/refman/5.7/en/mysql-indexes.html" TargetMode="External"/><Relationship Id="rId4" Type="http://schemas.openxmlformats.org/officeDocument/2006/relationships/hyperlink" Target="https://atech.blog/viaduct/mysql-indexes-prim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Big Data</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Examining the Dataset</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With a partner, discuss how you might go about creating a database for this dataset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graphicFrame>
        <p:nvGraphicFramePr>
          <p:cNvPr id="110" name="Shape 110"/>
          <p:cNvGraphicFramePr/>
          <p:nvPr/>
        </p:nvGraphicFramePr>
        <p:xfrm>
          <a:off x="952500" y="2381250"/>
          <a:ext cx="3000000" cy="3000000"/>
        </p:xfrm>
        <a:graphic>
          <a:graphicData uri="http://schemas.openxmlformats.org/drawingml/2006/table">
            <a:tbl>
              <a:tblPr>
                <a:noFill/>
                <a:tableStyleId>{1E724671-CFBE-4C9B-922D-4A77342CE770}</a:tableStyleId>
              </a:tblPr>
              <a:tblGrid>
                <a:gridCol w="775800"/>
                <a:gridCol w="775800"/>
                <a:gridCol w="775800"/>
                <a:gridCol w="775800"/>
                <a:gridCol w="775800"/>
                <a:gridCol w="775800"/>
                <a:gridCol w="775800"/>
                <a:gridCol w="775800"/>
                <a:gridCol w="775800"/>
              </a:tblGrid>
              <a:tr h="381000">
                <a:tc>
                  <a:txBody>
                    <a:bodyPr>
                      <a:noAutofit/>
                    </a:bodyPr>
                    <a:lstStyle/>
                    <a:p>
                      <a:pPr lvl="0">
                        <a:spcBef>
                          <a:spcPts val="0"/>
                        </a:spcBef>
                        <a:buNone/>
                      </a:pPr>
                      <a:r>
                        <a:rPr lang="en"/>
                        <a:t>id</a:t>
                      </a:r>
                    </a:p>
                  </a:txBody>
                  <a:tcPr marT="91425" marB="91425" marR="91425" marL="91425"/>
                </a:tc>
                <a:tc>
                  <a:txBody>
                    <a:bodyPr>
                      <a:noAutofit/>
                    </a:bodyPr>
                    <a:lstStyle/>
                    <a:p>
                      <a:pPr lvl="0">
                        <a:spcBef>
                          <a:spcPts val="0"/>
                        </a:spcBef>
                        <a:buNone/>
                      </a:pPr>
                      <a:r>
                        <a:rPr lang="en"/>
                        <a:t>artist</a:t>
                      </a:r>
                    </a:p>
                  </a:txBody>
                  <a:tcPr marT="91425" marB="91425" marR="91425" marL="91425"/>
                </a:tc>
                <a:tc>
                  <a:txBody>
                    <a:bodyPr>
                      <a:noAutofit/>
                    </a:bodyPr>
                    <a:lstStyle/>
                    <a:p>
                      <a:pPr lvl="0">
                        <a:spcBef>
                          <a:spcPts val="0"/>
                        </a:spcBef>
                        <a:buNone/>
                      </a:pPr>
                      <a:r>
                        <a:rPr lang="en"/>
                        <a:t>title</a:t>
                      </a:r>
                    </a:p>
                  </a:txBody>
                  <a:tcPr marT="91425" marB="91425" marR="91425" marL="91425"/>
                </a:tc>
                <a:tc>
                  <a:txBody>
                    <a:bodyPr>
                      <a:noAutofit/>
                    </a:bodyPr>
                    <a:lstStyle/>
                    <a:p>
                      <a:pPr lvl="0">
                        <a:spcBef>
                          <a:spcPts val="0"/>
                        </a:spcBef>
                        <a:buNone/>
                      </a:pPr>
                      <a:r>
                        <a:rPr lang="en"/>
                        <a:t>year</a:t>
                      </a:r>
                    </a:p>
                  </a:txBody>
                  <a:tcPr marT="91425" marB="91425" marR="91425" marL="91425"/>
                </a:tc>
                <a:tc>
                  <a:txBody>
                    <a:bodyPr>
                      <a:noAutofit/>
                    </a:bodyPr>
                    <a:lstStyle/>
                    <a:p>
                      <a:pPr lvl="0">
                        <a:spcBef>
                          <a:spcPts val="0"/>
                        </a:spcBef>
                        <a:buNone/>
                      </a:pPr>
                      <a:r>
                        <a:rPr lang="en"/>
                        <a:t>rawps</a:t>
                      </a:r>
                    </a:p>
                  </a:txBody>
                  <a:tcPr marT="91425" marB="91425" marR="91425" marL="91425"/>
                </a:tc>
                <a:tc>
                  <a:txBody>
                    <a:bodyPr>
                      <a:noAutofit/>
                    </a:bodyPr>
                    <a:lstStyle/>
                    <a:p>
                      <a:pPr lvl="0">
                        <a:spcBef>
                          <a:spcPts val="0"/>
                        </a:spcBef>
                        <a:buNone/>
                      </a:pPr>
                      <a:r>
                        <a:rPr lang="en"/>
                        <a:t>rawUS</a:t>
                      </a:r>
                    </a:p>
                  </a:txBody>
                  <a:tcPr marT="91425" marB="91425" marR="91425" marL="91425"/>
                </a:tc>
                <a:tc>
                  <a:txBody>
                    <a:bodyPr>
                      <a:noAutofit/>
                    </a:bodyPr>
                    <a:lstStyle/>
                    <a:p>
                      <a:pPr lvl="0">
                        <a:spcBef>
                          <a:spcPts val="0"/>
                        </a:spcBef>
                        <a:buNone/>
                      </a:pPr>
                      <a:r>
                        <a:rPr lang="en"/>
                        <a:t>rawUK</a:t>
                      </a:r>
                    </a:p>
                  </a:txBody>
                  <a:tcPr marT="91425" marB="91425" marR="91425" marL="91425"/>
                </a:tc>
                <a:tc>
                  <a:txBody>
                    <a:bodyPr>
                      <a:noAutofit/>
                    </a:bodyPr>
                    <a:lstStyle/>
                    <a:p>
                      <a:pPr lvl="0">
                        <a:spcBef>
                          <a:spcPts val="0"/>
                        </a:spcBef>
                        <a:buNone/>
                      </a:pPr>
                      <a:r>
                        <a:rPr lang="en"/>
                        <a:t>rawEU</a:t>
                      </a:r>
                    </a:p>
                  </a:txBody>
                  <a:tcPr marT="91425" marB="91425" marR="91425" marL="91425"/>
                </a:tc>
                <a:tc>
                  <a:txBody>
                    <a:bodyPr>
                      <a:noAutofit/>
                    </a:bodyPr>
                    <a:lstStyle/>
                    <a:p>
                      <a:pPr lvl="0">
                        <a:spcBef>
                          <a:spcPts val="0"/>
                        </a:spcBef>
                        <a:buNone/>
                      </a:pPr>
                      <a:r>
                        <a:rPr lang="en"/>
                        <a:t>rawET</a:t>
                      </a: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Does your server save your SQL queries?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null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saved?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Ch-ch-ch-changes...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if we wanted/needed to setup an identical database on another server?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Setting up Schemas and Planting Seeds</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schema.sql</a:t>
            </a:r>
          </a:p>
          <a:p>
            <a:pPr indent="-228600" lvl="1" marL="914400" rtl="0">
              <a:spcBef>
                <a:spcPts val="0"/>
              </a:spcBef>
            </a:pPr>
            <a:r>
              <a:rPr lang="en"/>
              <a:t>Used to store database creation code</a:t>
            </a:r>
          </a:p>
          <a:p>
            <a:pPr indent="-228600" lvl="0" marL="457200" rtl="0">
              <a:spcBef>
                <a:spcPts val="0"/>
              </a:spcBef>
            </a:pPr>
            <a:r>
              <a:rPr lang="en"/>
              <a:t>seeds.sql</a:t>
            </a:r>
          </a:p>
          <a:p>
            <a:pPr indent="-228600" lvl="1" marL="914400">
              <a:spcBef>
                <a:spcPts val="0"/>
              </a:spcBef>
            </a:pPr>
            <a:r>
              <a:rPr lang="en"/>
              <a:t>Used to store statements for inserting data into tables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CTRL + C</a:t>
            </a:r>
          </a:p>
          <a:p>
            <a:pPr lvl="0">
              <a:spcBef>
                <a:spcPts val="0"/>
              </a:spcBef>
              <a:buNone/>
            </a:pPr>
            <a:r>
              <a:rPr lang="en"/>
              <a:t>CTRL + V</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214425" y="-76575"/>
            <a:ext cx="1929875" cy="1929875"/>
          </a:xfrm>
          <a:prstGeom prst="rect">
            <a:avLst/>
          </a:prstGeom>
          <a:noFill/>
          <a:ln>
            <a:noFill/>
          </a:ln>
        </p:spPr>
      </p:pic>
      <p:pic>
        <p:nvPicPr>
          <p:cNvPr id="152" name="Shape 152"/>
          <p:cNvPicPr preferRelativeResize="0"/>
          <p:nvPr/>
        </p:nvPicPr>
        <p:blipFill>
          <a:blip r:embed="rId3">
            <a:alphaModFix/>
          </a:blip>
          <a:stretch>
            <a:fillRect/>
          </a:stretch>
        </p:blipFill>
        <p:spPr>
          <a:xfrm>
            <a:off x="1638925" y="-76575"/>
            <a:ext cx="1929875" cy="1929875"/>
          </a:xfrm>
          <a:prstGeom prst="rect">
            <a:avLst/>
          </a:prstGeom>
          <a:noFill/>
          <a:ln>
            <a:noFill/>
          </a:ln>
        </p:spPr>
      </p:pic>
      <p:pic>
        <p:nvPicPr>
          <p:cNvPr id="153" name="Shape 153"/>
          <p:cNvPicPr preferRelativeResize="0"/>
          <p:nvPr/>
        </p:nvPicPr>
        <p:blipFill>
          <a:blip r:embed="rId3">
            <a:alphaModFix/>
          </a:blip>
          <a:stretch>
            <a:fillRect/>
          </a:stretch>
        </p:blipFill>
        <p:spPr>
          <a:xfrm>
            <a:off x="3568800" y="-76575"/>
            <a:ext cx="1929875" cy="1929875"/>
          </a:xfrm>
          <a:prstGeom prst="rect">
            <a:avLst/>
          </a:prstGeom>
          <a:noFill/>
          <a:ln>
            <a:noFill/>
          </a:ln>
        </p:spPr>
      </p:pic>
      <p:pic>
        <p:nvPicPr>
          <p:cNvPr id="154" name="Shape 154"/>
          <p:cNvPicPr preferRelativeResize="0"/>
          <p:nvPr/>
        </p:nvPicPr>
        <p:blipFill>
          <a:blip r:embed="rId3">
            <a:alphaModFix/>
          </a:blip>
          <a:stretch>
            <a:fillRect/>
          </a:stretch>
        </p:blipFill>
        <p:spPr>
          <a:xfrm>
            <a:off x="5498662" y="-76575"/>
            <a:ext cx="1929875" cy="1929875"/>
          </a:xfrm>
          <a:prstGeom prst="rect">
            <a:avLst/>
          </a:prstGeom>
          <a:noFill/>
          <a:ln>
            <a:noFill/>
          </a:ln>
        </p:spPr>
      </p:pic>
      <p:pic>
        <p:nvPicPr>
          <p:cNvPr id="155" name="Shape 155"/>
          <p:cNvPicPr preferRelativeResize="0"/>
          <p:nvPr/>
        </p:nvPicPr>
        <p:blipFill>
          <a:blip r:embed="rId3">
            <a:alphaModFix/>
          </a:blip>
          <a:stretch>
            <a:fillRect/>
          </a:stretch>
        </p:blipFill>
        <p:spPr>
          <a:xfrm>
            <a:off x="7428550" y="-76575"/>
            <a:ext cx="1929875" cy="1929875"/>
          </a:xfrm>
          <a:prstGeom prst="rect">
            <a:avLst/>
          </a:prstGeom>
          <a:noFill/>
          <a:ln>
            <a:noFill/>
          </a:ln>
        </p:spPr>
      </p:pic>
      <p:pic>
        <p:nvPicPr>
          <p:cNvPr id="156" name="Shape 156"/>
          <p:cNvPicPr preferRelativeResize="0"/>
          <p:nvPr/>
        </p:nvPicPr>
        <p:blipFill>
          <a:blip r:embed="rId3">
            <a:alphaModFix/>
          </a:blip>
          <a:stretch>
            <a:fillRect/>
          </a:stretch>
        </p:blipFill>
        <p:spPr>
          <a:xfrm>
            <a:off x="-214425" y="1853300"/>
            <a:ext cx="1929875" cy="1929875"/>
          </a:xfrm>
          <a:prstGeom prst="rect">
            <a:avLst/>
          </a:prstGeom>
          <a:noFill/>
          <a:ln>
            <a:noFill/>
          </a:ln>
        </p:spPr>
      </p:pic>
      <p:pic>
        <p:nvPicPr>
          <p:cNvPr id="157" name="Shape 157"/>
          <p:cNvPicPr preferRelativeResize="0"/>
          <p:nvPr/>
        </p:nvPicPr>
        <p:blipFill>
          <a:blip r:embed="rId3">
            <a:alphaModFix/>
          </a:blip>
          <a:stretch>
            <a:fillRect/>
          </a:stretch>
        </p:blipFill>
        <p:spPr>
          <a:xfrm>
            <a:off x="1638925" y="1853300"/>
            <a:ext cx="1929875" cy="1929875"/>
          </a:xfrm>
          <a:prstGeom prst="rect">
            <a:avLst/>
          </a:prstGeom>
          <a:noFill/>
          <a:ln>
            <a:noFill/>
          </a:ln>
        </p:spPr>
      </p:pic>
      <p:pic>
        <p:nvPicPr>
          <p:cNvPr id="158" name="Shape 158"/>
          <p:cNvPicPr preferRelativeResize="0"/>
          <p:nvPr/>
        </p:nvPicPr>
        <p:blipFill>
          <a:blip r:embed="rId3">
            <a:alphaModFix/>
          </a:blip>
          <a:stretch>
            <a:fillRect/>
          </a:stretch>
        </p:blipFill>
        <p:spPr>
          <a:xfrm>
            <a:off x="3568800" y="1853300"/>
            <a:ext cx="1929875" cy="1929875"/>
          </a:xfrm>
          <a:prstGeom prst="rect">
            <a:avLst/>
          </a:prstGeom>
          <a:noFill/>
          <a:ln>
            <a:noFill/>
          </a:ln>
        </p:spPr>
      </p:pic>
      <p:pic>
        <p:nvPicPr>
          <p:cNvPr id="159" name="Shape 159"/>
          <p:cNvPicPr preferRelativeResize="0"/>
          <p:nvPr/>
        </p:nvPicPr>
        <p:blipFill>
          <a:blip r:embed="rId3">
            <a:alphaModFix/>
          </a:blip>
          <a:stretch>
            <a:fillRect/>
          </a:stretch>
        </p:blipFill>
        <p:spPr>
          <a:xfrm>
            <a:off x="5498662" y="1853300"/>
            <a:ext cx="1929875" cy="1929875"/>
          </a:xfrm>
          <a:prstGeom prst="rect">
            <a:avLst/>
          </a:prstGeom>
          <a:noFill/>
          <a:ln>
            <a:noFill/>
          </a:ln>
        </p:spPr>
      </p:pic>
      <p:pic>
        <p:nvPicPr>
          <p:cNvPr id="160" name="Shape 160"/>
          <p:cNvPicPr preferRelativeResize="0"/>
          <p:nvPr/>
        </p:nvPicPr>
        <p:blipFill>
          <a:blip r:embed="rId3">
            <a:alphaModFix/>
          </a:blip>
          <a:stretch>
            <a:fillRect/>
          </a:stretch>
        </p:blipFill>
        <p:spPr>
          <a:xfrm>
            <a:off x="7428550" y="1853300"/>
            <a:ext cx="1929875" cy="1929875"/>
          </a:xfrm>
          <a:prstGeom prst="rect">
            <a:avLst/>
          </a:prstGeom>
          <a:noFill/>
          <a:ln>
            <a:noFill/>
          </a:ln>
        </p:spPr>
      </p:pic>
      <p:pic>
        <p:nvPicPr>
          <p:cNvPr id="161" name="Shape 161"/>
          <p:cNvPicPr preferRelativeResize="0"/>
          <p:nvPr/>
        </p:nvPicPr>
        <p:blipFill>
          <a:blip r:embed="rId3">
            <a:alphaModFix/>
          </a:blip>
          <a:stretch>
            <a:fillRect/>
          </a:stretch>
        </p:blipFill>
        <p:spPr>
          <a:xfrm>
            <a:off x="-214425" y="3643800"/>
            <a:ext cx="1929875" cy="1929875"/>
          </a:xfrm>
          <a:prstGeom prst="rect">
            <a:avLst/>
          </a:prstGeom>
          <a:noFill/>
          <a:ln>
            <a:noFill/>
          </a:ln>
        </p:spPr>
      </p:pic>
      <p:pic>
        <p:nvPicPr>
          <p:cNvPr id="162" name="Shape 162"/>
          <p:cNvPicPr preferRelativeResize="0"/>
          <p:nvPr/>
        </p:nvPicPr>
        <p:blipFill>
          <a:blip r:embed="rId3">
            <a:alphaModFix/>
          </a:blip>
          <a:stretch>
            <a:fillRect/>
          </a:stretch>
        </p:blipFill>
        <p:spPr>
          <a:xfrm>
            <a:off x="1638925" y="3643800"/>
            <a:ext cx="1929875" cy="1929875"/>
          </a:xfrm>
          <a:prstGeom prst="rect">
            <a:avLst/>
          </a:prstGeom>
          <a:noFill/>
          <a:ln>
            <a:noFill/>
          </a:ln>
        </p:spPr>
      </p:pic>
      <p:pic>
        <p:nvPicPr>
          <p:cNvPr id="163" name="Shape 163"/>
          <p:cNvPicPr preferRelativeResize="0"/>
          <p:nvPr/>
        </p:nvPicPr>
        <p:blipFill>
          <a:blip r:embed="rId3">
            <a:alphaModFix/>
          </a:blip>
          <a:stretch>
            <a:fillRect/>
          </a:stretch>
        </p:blipFill>
        <p:spPr>
          <a:xfrm>
            <a:off x="3568800" y="3643800"/>
            <a:ext cx="1929875" cy="1929875"/>
          </a:xfrm>
          <a:prstGeom prst="rect">
            <a:avLst/>
          </a:prstGeom>
          <a:noFill/>
          <a:ln>
            <a:noFill/>
          </a:ln>
        </p:spPr>
      </p:pic>
      <p:pic>
        <p:nvPicPr>
          <p:cNvPr id="164" name="Shape 164"/>
          <p:cNvPicPr preferRelativeResize="0"/>
          <p:nvPr/>
        </p:nvPicPr>
        <p:blipFill>
          <a:blip r:embed="rId3">
            <a:alphaModFix/>
          </a:blip>
          <a:stretch>
            <a:fillRect/>
          </a:stretch>
        </p:blipFill>
        <p:spPr>
          <a:xfrm>
            <a:off x="5498662" y="3643800"/>
            <a:ext cx="1929875" cy="1929875"/>
          </a:xfrm>
          <a:prstGeom prst="rect">
            <a:avLst/>
          </a:prstGeom>
          <a:noFill/>
          <a:ln>
            <a:noFill/>
          </a:ln>
        </p:spPr>
      </p:pic>
      <p:pic>
        <p:nvPicPr>
          <p:cNvPr id="165" name="Shape 165"/>
          <p:cNvPicPr preferRelativeResize="0"/>
          <p:nvPr/>
        </p:nvPicPr>
        <p:blipFill>
          <a:blip r:embed="rId3">
            <a:alphaModFix/>
          </a:blip>
          <a:stretch>
            <a:fillRect/>
          </a:stretch>
        </p:blipFill>
        <p:spPr>
          <a:xfrm>
            <a:off x="7428550" y="3643800"/>
            <a:ext cx="1929875" cy="1929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Objectives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Introduction</a:t>
            </a:r>
            <a:r>
              <a:rPr lang="en"/>
              <a:t> to the processes of creating and working within databases which deal with large data</a:t>
            </a:r>
          </a:p>
          <a:p>
            <a:pPr indent="-228600" lvl="0" marL="457200" rtl="0">
              <a:spcBef>
                <a:spcPts val="0"/>
              </a:spcBef>
            </a:pPr>
            <a:r>
              <a:rPr lang="en"/>
              <a:t>To help solidify the foundations of MySQL and SQL syntax</a:t>
            </a:r>
          </a:p>
          <a:p>
            <a:pPr indent="-228600" lvl="0" marL="457200" rtl="0">
              <a:spcBef>
                <a:spcPts val="0"/>
              </a:spcBef>
            </a:pPr>
            <a:r>
              <a:rPr lang="en"/>
              <a:t>To learn how to create MySQL schemas and import large amounts of external data into a database</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Preparing the Database (20 min)</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See Slack for instructions...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Somebody Slack me a schema.sql</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Review</a:t>
            </a:r>
            <a:r>
              <a:rPr lang="en"/>
              <a:t>: Preparing the Database</a:t>
            </a: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Importing Data</a:t>
            </a:r>
          </a:p>
        </p:txBody>
      </p:sp>
      <p:sp>
        <p:nvSpPr>
          <p:cNvPr id="188" name="Shape 18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Nothing up my sleeve: </a:t>
            </a:r>
            <a:r>
              <a:rPr lang="en" sz="1000">
                <a:solidFill>
                  <a:srgbClr val="D73A49"/>
                </a:solidFill>
                <a:highlight>
                  <a:srgbClr val="F6F8FA"/>
                </a:highlight>
                <a:latin typeface="Verdana"/>
                <a:ea typeface="Verdana"/>
                <a:cs typeface="Verdana"/>
                <a:sym typeface="Verdana"/>
              </a:rPr>
              <a:t>SELECT</a:t>
            </a:r>
            <a:r>
              <a:rPr lang="en" sz="1000">
                <a:solidFill>
                  <a:srgbClr val="24292E"/>
                </a:solidFill>
                <a:highlight>
                  <a:srgbClr val="F6F8FA"/>
                </a:highlight>
                <a:latin typeface="Verdana"/>
                <a:ea typeface="Verdana"/>
                <a:cs typeface="Verdana"/>
                <a:sym typeface="Verdana"/>
              </a:rPr>
              <a:t> </a:t>
            </a:r>
            <a:r>
              <a:rPr lang="en" sz="1000">
                <a:solidFill>
                  <a:srgbClr val="D73A49"/>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D73A49"/>
                </a:solidFill>
                <a:highlight>
                  <a:srgbClr val="F6F8FA"/>
                </a:highlight>
                <a:latin typeface="Verdana"/>
                <a:ea typeface="Verdana"/>
                <a:cs typeface="Verdana"/>
                <a:sym typeface="Verdana"/>
              </a:rPr>
              <a:t>FROM</a:t>
            </a:r>
            <a:r>
              <a:rPr lang="en" sz="1000">
                <a:solidFill>
                  <a:srgbClr val="24292E"/>
                </a:solidFill>
                <a:highlight>
                  <a:srgbClr val="F6F8FA"/>
                </a:highlight>
                <a:latin typeface="Verdana"/>
                <a:ea typeface="Verdana"/>
                <a:cs typeface="Verdana"/>
                <a:sym typeface="Verdana"/>
              </a:rPr>
              <a:t> Top5000;</a:t>
            </a:r>
          </a:p>
          <a:p>
            <a:pPr indent="-228600" lvl="0" marL="457200" rtl="0">
              <a:spcBef>
                <a:spcPts val="0"/>
              </a:spcBef>
            </a:pPr>
            <a:r>
              <a:rPr lang="en"/>
              <a:t>Import TopSongs.csv</a:t>
            </a:r>
          </a:p>
          <a:p>
            <a:pPr indent="-228600" lvl="0" marL="457200" rtl="0">
              <a:spcBef>
                <a:spcPts val="0"/>
              </a:spcBef>
            </a:pPr>
            <a:r>
              <a:rPr lang="en"/>
              <a:t>Not quite magic</a:t>
            </a:r>
          </a:p>
          <a:p>
            <a:pPr indent="-228600" lvl="0" marL="457200">
              <a:spcBef>
                <a:spcPts val="0"/>
              </a:spcBef>
            </a:pPr>
            <a:r>
              <a:rPr lang="en"/>
              <a:t>Presto!</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Importing &amp; Working with Big Data (50 min)</a:t>
            </a:r>
          </a:p>
        </p:txBody>
      </p:sp>
      <p:sp>
        <p:nvSpPr>
          <p:cNvPr id="194" name="Shape 1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See Slack for file and instructions…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RTFM </a:t>
            </a:r>
            <a:r>
              <a:rPr lang="en" u="sng">
                <a:solidFill>
                  <a:schemeClr val="hlink"/>
                </a:solidFill>
                <a:hlinkClick r:id="rId3"/>
              </a:rPr>
              <a:t>https://www.w3schools.com/sql/sql_groupby.asp</a:t>
            </a:r>
          </a:p>
          <a:p>
            <a:pPr lvl="0">
              <a:spcBef>
                <a:spcPts val="0"/>
              </a:spcBef>
              <a:buNone/>
            </a:pPr>
            <a:r>
              <a:rPr lang="en"/>
              <a:t>&amp;&amp; </a:t>
            </a:r>
            <a:r>
              <a:rPr lang="en" u="sng">
                <a:solidFill>
                  <a:schemeClr val="hlink"/>
                </a:solidFill>
                <a:hlinkClick r:id="rId4"/>
              </a:rPr>
              <a:t>https://www.w3schools.com/sql/sql_between.asp</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Review</a:t>
            </a:r>
            <a:r>
              <a:rPr lang="en"/>
              <a:t>: Importing &amp; Working with Big Data</a:t>
            </a:r>
          </a:p>
        </p:txBody>
      </p:sp>
      <p:sp>
        <p:nvSpPr>
          <p:cNvPr id="200" name="Shape 2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1700"/>
              <a:t>var query = "SELECT artist FROM top5000 GROUP BY artist HAVING count(*) &gt; 1";</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GROUP BY groups elements with shared values together and then allows us to use the HAVING count(*) &gt;1 statement to determine if there are multiples within that group</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1400"/>
              <a:t>var query = "SELECT position,song,artist,year FROM top5000 WHERE position BETWEEN ? AND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BETWEEN ? AND ? allows us to select information between a specific range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Pop Quiz!</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See 11-popQuiz in class repo</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2200"/>
              <a:t>RTFM </a:t>
            </a:r>
            <a:r>
              <a:rPr lang="en" sz="2200" u="sng">
                <a:solidFill>
                  <a:schemeClr val="hlink"/>
                </a:solidFill>
                <a:hlinkClick r:id="rId3"/>
              </a:rPr>
              <a:t>https://dev.mysql.com/doc/refman/5.7/en/mysql-indexes.html</a:t>
            </a:r>
          </a:p>
          <a:p>
            <a:pPr lvl="0">
              <a:spcBef>
                <a:spcPts val="0"/>
              </a:spcBef>
              <a:buNone/>
            </a:pPr>
            <a:r>
              <a:t/>
            </a:r>
            <a:endParaRPr sz="2200"/>
          </a:p>
          <a:p>
            <a:pPr lvl="0" rtl="0">
              <a:spcBef>
                <a:spcPts val="0"/>
              </a:spcBef>
              <a:buNone/>
            </a:pPr>
            <a:r>
              <a:rPr lang="en" sz="2200"/>
              <a:t>&amp;&amp; </a:t>
            </a:r>
            <a:r>
              <a:rPr lang="en" sz="2200" u="sng">
                <a:solidFill>
                  <a:schemeClr val="hlink"/>
                </a:solidFill>
                <a:hlinkClick r:id="rId4"/>
              </a:rPr>
              <a:t>https://atech.blog/viaduct/mysql-indexes-primer</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a:t>
            </a:r>
            <a:r>
              <a:rPr lang="en"/>
              <a:t>hen dealing with big databases, it is likely that you will have to work with two or more datasets that are related, but which have some degree of separation between them</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3000"/>
              <a:t>A table stores information in rows and columns. </a:t>
            </a:r>
          </a:p>
          <a:p>
            <a:pPr lvl="0">
              <a:spcBef>
                <a:spcPts val="0"/>
              </a:spcBef>
              <a:buNone/>
            </a:pPr>
            <a:r>
              <a:t/>
            </a:r>
            <a:endParaRPr sz="3000"/>
          </a:p>
          <a:p>
            <a:pPr lvl="0">
              <a:spcBef>
                <a:spcPts val="0"/>
              </a:spcBef>
              <a:buNone/>
            </a:pPr>
            <a:r>
              <a:rPr lang="en" sz="3000"/>
              <a:t>A database is a collection of related tables.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Two Tables Are Better Than One (60 min)</a:t>
            </a:r>
          </a:p>
        </p:txBody>
      </p:sp>
      <p:sp>
        <p:nvSpPr>
          <p:cNvPr id="241" name="Shape 2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See 14-TwoTables for files and instructions…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Review: Two Tables</a:t>
            </a:r>
          </a:p>
        </p:txBody>
      </p:sp>
      <p:sp>
        <p:nvSpPr>
          <p:cNvPr id="247" name="Shape 2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Homework</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‘big data’?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E</a:t>
            </a:r>
            <a:r>
              <a:rPr lang="en"/>
              <a:t>xtremely large data sets that may be analyzed computationally to reveal patterns, trends, and associations, especially relating to human behavior and interactions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O</a:t>
            </a:r>
            <a:r>
              <a:rPr lang="en"/>
              <a:t>ne of the advantages of MySQL over other server systems is that it can easily handle large datasets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a CSV file?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comma separated values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Examining the Dataset</a:t>
            </a:r>
          </a:p>
        </p:txBody>
      </p:sp>
      <p:sp>
        <p:nvSpPr>
          <p:cNvPr id="98" name="Shape 98"/>
          <p:cNvSpPr txBox="1"/>
          <p:nvPr>
            <p:ph idx="1" type="body"/>
          </p:nvPr>
        </p:nvSpPr>
        <p:spPr>
          <a:xfrm>
            <a:off x="311700" y="1152475"/>
            <a:ext cx="4298700" cy="3416400"/>
          </a:xfrm>
          <a:prstGeom prst="rect">
            <a:avLst/>
          </a:prstGeom>
        </p:spPr>
        <p:txBody>
          <a:bodyPr anchorCtr="0" anchor="t" bIns="91425" lIns="91425" rIns="91425" tIns="91425">
            <a:noAutofit/>
          </a:bodyPr>
          <a:lstStyle/>
          <a:p>
            <a:pPr lvl="0">
              <a:spcBef>
                <a:spcPts val="0"/>
              </a:spcBef>
              <a:buNone/>
            </a:pPr>
            <a:r>
              <a:rPr lang="en"/>
              <a:t>See TopSongs.csv</a:t>
            </a:r>
          </a:p>
          <a:p>
            <a:pPr indent="-228600" lvl="0" marL="457200" rtl="0">
              <a:spcBef>
                <a:spcPts val="0"/>
              </a:spcBef>
            </a:pPr>
            <a:r>
              <a:rPr lang="en"/>
              <a:t>Columns</a:t>
            </a:r>
          </a:p>
          <a:p>
            <a:pPr indent="-228600" lvl="1" marL="914400" rtl="0">
              <a:spcBef>
                <a:spcPts val="0"/>
              </a:spcBef>
            </a:pPr>
            <a:r>
              <a:rPr lang="en"/>
              <a:t>artist  name</a:t>
            </a:r>
          </a:p>
          <a:p>
            <a:pPr indent="-228600" lvl="1" marL="914400" rtl="0">
              <a:spcBef>
                <a:spcPts val="0"/>
              </a:spcBef>
            </a:pPr>
            <a:r>
              <a:rPr lang="en"/>
              <a:t>song name</a:t>
            </a:r>
          </a:p>
          <a:p>
            <a:pPr indent="-228600" lvl="1" marL="914400" rtl="0">
              <a:spcBef>
                <a:spcPts val="0"/>
              </a:spcBef>
            </a:pPr>
            <a:r>
              <a:rPr lang="en"/>
              <a:t>year</a:t>
            </a:r>
          </a:p>
          <a:p>
            <a:pPr indent="-228600" lvl="1" marL="914400" rtl="0">
              <a:spcBef>
                <a:spcPts val="0"/>
              </a:spcBef>
            </a:pPr>
            <a:r>
              <a:rPr lang="en"/>
              <a:t>raw popularity score for the entire world</a:t>
            </a:r>
          </a:p>
          <a:p>
            <a:pPr indent="-228600" lvl="1" marL="914400" rtl="0">
              <a:spcBef>
                <a:spcPts val="0"/>
              </a:spcBef>
            </a:pPr>
            <a:r>
              <a:rPr lang="en"/>
              <a:t>raw popularity scores for</a:t>
            </a:r>
          </a:p>
          <a:p>
            <a:pPr indent="-228600" lvl="2" marL="1371600" rtl="0">
              <a:spcBef>
                <a:spcPts val="0"/>
              </a:spcBef>
            </a:pPr>
            <a:r>
              <a:rPr lang="en"/>
              <a:t>US</a:t>
            </a:r>
          </a:p>
          <a:p>
            <a:pPr indent="-228600" lvl="2" marL="1371600" rtl="0">
              <a:spcBef>
                <a:spcPts val="0"/>
              </a:spcBef>
            </a:pPr>
            <a:r>
              <a:rPr lang="en"/>
              <a:t>UK</a:t>
            </a:r>
          </a:p>
          <a:p>
            <a:pPr indent="-228600" lvl="2" marL="1371600" rtl="0">
              <a:spcBef>
                <a:spcPts val="0"/>
              </a:spcBef>
            </a:pPr>
            <a:r>
              <a:rPr lang="en"/>
              <a:t>Europe</a:t>
            </a:r>
          </a:p>
          <a:p>
            <a:pPr indent="-228600" lvl="2" marL="1371600" rtl="0">
              <a:spcBef>
                <a:spcPts val="0"/>
              </a:spcBef>
            </a:pPr>
            <a:r>
              <a:rPr lang="en"/>
              <a:t>Rest of world</a:t>
            </a:r>
          </a:p>
        </p:txBody>
      </p:sp>
      <p:sp>
        <p:nvSpPr>
          <p:cNvPr id="99" name="Shape 99"/>
          <p:cNvSpPr txBox="1"/>
          <p:nvPr>
            <p:ph idx="1" type="body"/>
          </p:nvPr>
        </p:nvSpPr>
        <p:spPr>
          <a:xfrm>
            <a:off x="4610400" y="1152475"/>
            <a:ext cx="4298700" cy="1360200"/>
          </a:xfrm>
          <a:prstGeom prst="rect">
            <a:avLst/>
          </a:prstGeom>
        </p:spPr>
        <p:txBody>
          <a:bodyPr anchorCtr="0" anchor="t" bIns="91425" lIns="91425" rIns="91425" tIns="91425">
            <a:noAutofit/>
          </a:bodyPr>
          <a:lstStyle/>
          <a:p>
            <a:pPr lvl="0" rtl="0">
              <a:spcBef>
                <a:spcPts val="0"/>
              </a:spcBef>
              <a:buNone/>
            </a:pPr>
            <a:r>
              <a:rPr lang="en" sz="1400"/>
              <a:t>* "raw score" numbers reflect the "total value of music industry sales", where a higher raw score indicates a greater volume of sales</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