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body-parser extracts the entire body portion of an incoming request stream and exposes it on req.body</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https://stackoverflow.com/questions/32226839/why-use-path-join-instead-of-just-staticpublic</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After students give suggestions, explain that GitHub Pages only hosts "static" pages, and doesn't support the server side of our application.</a:t>
            </a:r>
          </a:p>
          <a:p>
            <a:pPr indent="-228600" lvl="0" marL="457200" rtl="0">
              <a:spcBef>
                <a:spcPts val="0"/>
              </a:spcBef>
            </a:pPr>
            <a:r>
              <a:rPr lang="en"/>
              <a:t>Explain that GitHub Pages won't actually run any code for your app, it just hosts your HTML, CSS, JS, and other static files. It's similar to accessing your local files through your browser, only they're on a publically accessible machine.</a:t>
            </a:r>
          </a:p>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Software that acts as a bridge between an operating system or database and applications, especially on a network</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npmjs.com/package/body-pars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expressjs.com/en/4x/api.html#app.us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expressjs.com/en/api.html#req.body" TargetMode="External"/><Relationship Id="rId4" Type="http://schemas.openxmlformats.org/officeDocument/2006/relationships/hyperlink" Target="https://www.w3.org/Protocols/rfc2616/rfc2616-sec4.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localhost:3000/api/ne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expressjs.com/de/api.html#res.sendFi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nodejs.org/api/path.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nodejs.org/docs/latest/api/modules.html#modules_dirnam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expressjs.com/en/starter/static-files.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api.jquery.com/jquery.pos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youtu.be/ygk-kNstqK0?list=PLgJ8UgkiorCmI_wKKVt5FlkTG63sQF6rr"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heroku.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localhost:808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www.codeschool.com/courses/building-blocks-of-express-j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hot-restaurant.herokuapp.com/" TargetMode="External"/><Relationship Id="rId4" Type="http://schemas.openxmlformats.org/officeDocument/2006/relationships/hyperlink" Target="http://hot-restaurant.herokuapp.com/tables" TargetMode="External"/><Relationship Id="rId5" Type="http://schemas.openxmlformats.org/officeDocument/2006/relationships/hyperlink" Target="http://hot-restaurant.herokuapp.com/api/tables" TargetMode="External"/><Relationship Id="rId6" Type="http://schemas.openxmlformats.org/officeDocument/2006/relationships/hyperlink" Target="http://hot-restaurant.herokuapp.com/api/waitli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Express Yourself</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body-parser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2800"/>
              <a:t>RTFM </a:t>
            </a:r>
            <a:r>
              <a:rPr lang="en" sz="2800" u="sng">
                <a:solidFill>
                  <a:schemeClr val="hlink"/>
                </a:solidFill>
                <a:hlinkClick r:id="rId3"/>
              </a:rPr>
              <a:t>https://www.npmjs.com/package/body-parser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.use()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2800"/>
              <a:t>RTFM </a:t>
            </a:r>
            <a:r>
              <a:rPr lang="en" sz="2800" u="sng">
                <a:solidFill>
                  <a:schemeClr val="hlink"/>
                </a:solidFill>
                <a:hlinkClick r:id="rId3"/>
              </a:rPr>
              <a:t>http://expressjs.com/en/4x/api.html#app.use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req.body</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2400"/>
              <a:t>RTFM </a:t>
            </a:r>
            <a:r>
              <a:rPr lang="en" sz="2400" u="sng">
                <a:solidFill>
                  <a:schemeClr val="hlink"/>
                </a:solidFill>
                <a:hlinkClick r:id="rId3"/>
              </a:rPr>
              <a:t>http://expressjs.com/en/api.html#req.body</a:t>
            </a:r>
          </a:p>
          <a:p>
            <a:pPr lvl="0">
              <a:spcBef>
                <a:spcPts val="0"/>
              </a:spcBef>
              <a:buNone/>
            </a:pPr>
            <a:r>
              <a:rPr lang="en" sz="2400"/>
              <a:t>&amp;&amp; </a:t>
            </a:r>
            <a:r>
              <a:rPr lang="en" sz="2400" u="sng">
                <a:solidFill>
                  <a:schemeClr val="hlink"/>
                </a:solidFill>
                <a:hlinkClick r:id="rId4"/>
              </a:rPr>
              <a:t>https://www.w3.org/Protocols/rfc2616/rfc2616-sec4.html</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Postman </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pPr>
            <a:r>
              <a:rPr lang="en"/>
              <a:t>POST to </a:t>
            </a:r>
            <a:r>
              <a:rPr lang="en" u="sng">
                <a:solidFill>
                  <a:schemeClr val="hlink"/>
                </a:solidFill>
                <a:hlinkClick r:id="rId3"/>
              </a:rPr>
              <a:t>http://localhost:3000/api/new</a:t>
            </a:r>
          </a:p>
          <a:p>
            <a:pPr indent="-228600" lvl="0" marL="457200" rtl="0">
              <a:lnSpc>
                <a:spcPct val="100000"/>
              </a:lnSpc>
              <a:spcBef>
                <a:spcPts val="0"/>
              </a:spcBef>
            </a:pPr>
            <a:r>
              <a:rPr lang="en"/>
              <a:t>Body &gt; Text &gt; JSON </a:t>
            </a:r>
          </a:p>
          <a:p>
            <a:pPr lvl="0" rtl="0">
              <a:spcBef>
                <a:spcPts val="0"/>
              </a:spcBef>
              <a:spcAft>
                <a:spcPts val="0"/>
              </a:spcAft>
              <a:buNone/>
            </a:pPr>
            <a:r>
              <a:rPr lang="en"/>
              <a:t>{</a:t>
            </a:r>
          </a:p>
          <a:p>
            <a:pPr lvl="0" rtl="0">
              <a:spcBef>
                <a:spcPts val="0"/>
              </a:spcBef>
              <a:spcAft>
                <a:spcPts val="0"/>
              </a:spcAft>
              <a:buNone/>
            </a:pPr>
            <a:r>
              <a:rPr lang="en"/>
              <a:t>  "routeName": "darthvader",</a:t>
            </a:r>
          </a:p>
          <a:p>
            <a:pPr lvl="0" rtl="0">
              <a:spcBef>
                <a:spcPts val="0"/>
              </a:spcBef>
              <a:spcAft>
                <a:spcPts val="0"/>
              </a:spcAft>
              <a:buNone/>
            </a:pPr>
            <a:r>
              <a:rPr lang="en"/>
              <a:t>  "name": "Darth Vader",</a:t>
            </a:r>
          </a:p>
          <a:p>
            <a:pPr lvl="0" rtl="0">
              <a:spcBef>
                <a:spcPts val="0"/>
              </a:spcBef>
              <a:spcAft>
                <a:spcPts val="0"/>
              </a:spcAft>
              <a:buNone/>
            </a:pPr>
            <a:r>
              <a:rPr lang="en"/>
              <a:t>  "role": "Sith Lord",</a:t>
            </a:r>
          </a:p>
          <a:p>
            <a:pPr lvl="0" rtl="0">
              <a:spcBef>
                <a:spcPts val="0"/>
              </a:spcBef>
              <a:spcAft>
                <a:spcPts val="0"/>
              </a:spcAft>
              <a:buNone/>
            </a:pPr>
            <a:r>
              <a:rPr lang="en"/>
              <a:t>  "age": 42,</a:t>
            </a:r>
          </a:p>
          <a:p>
            <a:pPr lvl="0" rtl="0">
              <a:spcBef>
                <a:spcPts val="0"/>
              </a:spcBef>
              <a:spcAft>
                <a:spcPts val="0"/>
              </a:spcAft>
              <a:buNone/>
            </a:pPr>
            <a:r>
              <a:rPr lang="en"/>
              <a:t>  "forcePoints": 1900</a:t>
            </a:r>
          </a:p>
          <a:p>
            <a:pPr lvl="0" rtl="0">
              <a:spcBef>
                <a:spcPts val="0"/>
              </a:spcBef>
              <a:spcAft>
                <a:spcPts val="0"/>
              </a:spcAft>
              <a:buNone/>
            </a:pPr>
            <a:r>
              <a:rPr lang="en"/>
              <a:t>}</a:t>
            </a: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Postman</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See 12-StarWars-5 for instructions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Demo</a:t>
            </a:r>
            <a:r>
              <a:rPr lang="en"/>
              <a:t>: Return of the Jedi</a:t>
            </a: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node 13-StarWars-6/server6.js</a:t>
            </a:r>
          </a:p>
          <a:p>
            <a:pPr lvl="0" rtl="0">
              <a:spcBef>
                <a:spcPts val="0"/>
              </a:spcBef>
              <a:buNone/>
            </a:pPr>
            <a:r>
              <a:t/>
            </a:r>
            <a:endParaRP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Return of the Jedi</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Research, discuss with your neighbor, and be preapred to report back on</a:t>
            </a:r>
          </a:p>
          <a:p>
            <a:pPr indent="-228600" lvl="0" marL="457200" rtl="0">
              <a:spcBef>
                <a:spcPts val="0"/>
              </a:spcBef>
            </a:pPr>
            <a:r>
              <a:rPr lang="en"/>
              <a:t>.sendFile()</a:t>
            </a:r>
          </a:p>
          <a:p>
            <a:pPr indent="-228600" lvl="0" marL="457200" rtl="0">
              <a:spcBef>
                <a:spcPts val="0"/>
              </a:spcBef>
            </a:pPr>
            <a:r>
              <a:rPr lang="en"/>
              <a:t>path</a:t>
            </a:r>
          </a:p>
          <a:p>
            <a:pPr indent="-228600" lvl="0" marL="457200" rtl="0">
              <a:spcBef>
                <a:spcPts val="0"/>
              </a:spcBef>
            </a:pPr>
            <a:r>
              <a:rPr lang="en"/>
              <a:t>__dirname</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Objectives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To understand the Star Wars Application</a:t>
            </a:r>
          </a:p>
          <a:p>
            <a:pPr indent="-228600" lvl="0" marL="457200" rtl="0">
              <a:spcBef>
                <a:spcPts val="0"/>
              </a:spcBef>
            </a:pPr>
            <a:r>
              <a:rPr lang="en"/>
              <a:t>To create a real-world application for handling reservations using Node/Express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.sendFile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2800"/>
              <a:t>RTFM </a:t>
            </a:r>
            <a:r>
              <a:rPr lang="en" sz="2800" u="sng">
                <a:solidFill>
                  <a:schemeClr val="hlink"/>
                </a:solidFill>
                <a:hlinkClick r:id="rId3"/>
              </a:rPr>
              <a:t>http://expressjs.com/de/api.html#res.sendFile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path</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RTFM </a:t>
            </a:r>
            <a:r>
              <a:rPr lang="en" u="sng">
                <a:solidFill>
                  <a:schemeClr val="hlink"/>
                </a:solidFill>
                <a:hlinkClick r:id="rId3"/>
              </a:rPr>
              <a:t>https://nodejs.org/api/path.html</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__dirname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2000"/>
              <a:t>RTFM </a:t>
            </a:r>
            <a:r>
              <a:rPr lang="en" sz="2000" u="sng">
                <a:solidFill>
                  <a:schemeClr val="hlink"/>
                </a:solidFill>
                <a:hlinkClick r:id="rId3"/>
              </a:rPr>
              <a:t>https://nodejs.org/docs/latest/api/modules.html#modules_dirname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Why build an absolute path rather than declare a relative path?</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2700"/>
              <a:t>RTFM </a:t>
            </a:r>
            <a:r>
              <a:rPr lang="en" sz="2700" u="sng">
                <a:solidFill>
                  <a:schemeClr val="hlink"/>
                </a:solidFill>
                <a:hlinkClick r:id="rId3"/>
              </a:rPr>
              <a:t>https://expressjs.com/en/starter/static-files.html</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the difference between res.json and res.sendFile?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res.json() represents the HTTP response that an Express app sends when it gets an HTTP request.</a:t>
            </a:r>
          </a:p>
          <a:p>
            <a:pPr lvl="0">
              <a:spcBef>
                <a:spcPts val="0"/>
              </a:spcBef>
              <a:buNone/>
            </a:pPr>
            <a:r>
              <a:t/>
            </a:r>
            <a:endParaRPr/>
          </a:p>
          <a:p>
            <a:pPr lvl="0">
              <a:spcBef>
                <a:spcPts val="0"/>
              </a:spcBef>
              <a:buNone/>
            </a:pPr>
            <a:r>
              <a:rPr lang="en"/>
              <a:t>res.sendFile() transfers the file at the given path.</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T</a:t>
            </a:r>
            <a:r>
              <a:rPr lang="en"/>
              <a:t>oday's class is critical!</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The Force Awakes</a:t>
            </a:r>
          </a:p>
        </p:txBody>
      </p:sp>
      <p:sp>
        <p:nvSpPr>
          <p:cNvPr id="209" name="Shape 2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 node 14-FinalStarwarsApp/server.js</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The Force Awakens</a:t>
            </a:r>
          </a:p>
        </p:txBody>
      </p:sp>
      <p:sp>
        <p:nvSpPr>
          <p:cNvPr id="215" name="Shape 2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See 14-FinalStarWarsApp for instructions</a:t>
            </a:r>
          </a:p>
          <a:p>
            <a:pPr lvl="0">
              <a:spcBef>
                <a:spcPts val="0"/>
              </a:spcBef>
              <a:buNone/>
            </a:pPr>
            <a:r>
              <a:rPr lang="en"/>
              <a:t>Be prepared to report out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$.post()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RTFM </a:t>
            </a:r>
            <a:r>
              <a:rPr lang="en" u="sng">
                <a:solidFill>
                  <a:schemeClr val="hlink"/>
                </a:solidFill>
                <a:hlinkClick r:id="rId3"/>
              </a:rPr>
              <a:t>https://api.jquery.com/jquery.post/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Review: The Force Awakens</a:t>
            </a:r>
          </a:p>
        </p:txBody>
      </p:sp>
      <p:sp>
        <p:nvSpPr>
          <p:cNvPr id="231" name="Shape 23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jQuery is used to grab the values in the form -- then POSTs these values to the API. </a:t>
            </a:r>
          </a:p>
          <a:p>
            <a:pPr indent="-228600" lvl="0" marL="457200">
              <a:spcBef>
                <a:spcPts val="0"/>
              </a:spcBef>
            </a:pPr>
            <a:r>
              <a:rPr lang="en"/>
              <a:t>The API then saves the records into the database.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1600"/>
              <a:t>The Saga </a:t>
            </a:r>
            <a:r>
              <a:rPr lang="en" sz="1600" u="sng">
                <a:solidFill>
                  <a:schemeClr val="hlink"/>
                </a:solidFill>
                <a:hlinkClick r:id="rId3"/>
              </a:rPr>
              <a:t>https://youtu.be/ygk-kNstqK0?list=PLgJ8UgkiorCmI_wKKVt5FlkTG63sQF6rr</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Heroku</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Real artists ship</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How have we outgrown GitHub pages?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Heroku</a:t>
            </a:r>
          </a:p>
        </p:txBody>
      </p:sp>
      <p:sp>
        <p:nvSpPr>
          <p:cNvPr id="257" name="Shape 25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a:t>
            </a:r>
            <a:r>
              <a:rPr lang="en"/>
              <a:t>ill both host our files and run our server-side code</a:t>
            </a:r>
          </a:p>
          <a:p>
            <a:pPr indent="-228600" lvl="0" marL="457200" rtl="0">
              <a:spcBef>
                <a:spcPts val="0"/>
              </a:spcBef>
            </a:pPr>
            <a:r>
              <a:rPr lang="en"/>
              <a:t>Allows deployment of a back-end and will start up and host our web server and server-side code!</a:t>
            </a:r>
          </a:p>
          <a:p>
            <a:pPr indent="-228600" lvl="0" marL="457200" rtl="0">
              <a:spcBef>
                <a:spcPts val="0"/>
              </a:spcBef>
            </a:pPr>
            <a:r>
              <a:rPr lang="en"/>
              <a:t>Manages our application and gives it a public URL that anyone can access</a:t>
            </a:r>
          </a:p>
          <a:p>
            <a:pPr indent="-228600" lvl="0" marL="457200" rtl="0">
              <a:spcBef>
                <a:spcPts val="0"/>
              </a:spcBef>
            </a:pPr>
            <a:r>
              <a:rPr lang="en"/>
              <a:t>It’s free! To a point...</a:t>
            </a:r>
          </a:p>
          <a:p>
            <a:pPr indent="-228600" lvl="0" marL="457200" rtl="0">
              <a:spcBef>
                <a:spcPts val="0"/>
              </a:spcBef>
            </a:pPr>
            <a:r>
              <a:rPr lang="en" u="sng">
                <a:solidFill>
                  <a:schemeClr val="hlink"/>
                </a:solidFill>
                <a:hlinkClick r:id="rId3"/>
              </a:rPr>
              <a:t>heroku.com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Clr>
                <a:schemeClr val="dk1"/>
              </a:buClr>
              <a:buSzPct val="30555"/>
              <a:buFont typeface="Arial"/>
              <a:buNone/>
            </a:pPr>
            <a:r>
              <a:rPr lang="en"/>
              <a:t>W</a:t>
            </a:r>
            <a:r>
              <a:rPr lang="en"/>
              <a:t>e will be re-using the concepts throughout the remainder of the course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Deploy to Heroku (30 min)</a:t>
            </a:r>
          </a:p>
        </p:txBody>
      </p:sp>
      <p:sp>
        <p:nvSpPr>
          <p:cNvPr id="263" name="Shape 2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See HerokuGuide.md for instructions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Demo: Homework</a:t>
            </a:r>
          </a:p>
        </p:txBody>
      </p:sp>
      <p:sp>
        <p:nvSpPr>
          <p:cNvPr id="269" name="Shape 2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100"/>
              <a:t>$ node /Users/jarednielsen/FullStack-Lesson-Plans/01-Class-Content/13-express/02-Homework/Solutions/FriendFinder/server.js</a:t>
            </a:r>
          </a:p>
          <a:p>
            <a:pPr lvl="0" rtl="0">
              <a:spcBef>
                <a:spcPts val="0"/>
              </a:spcBef>
              <a:buNone/>
            </a:pPr>
            <a:r>
              <a:rPr lang="en" u="sng">
                <a:solidFill>
                  <a:schemeClr val="hlink"/>
                </a:solidFill>
                <a:hlinkClick r:id="rId3"/>
              </a:rPr>
              <a:t>http://localhost:8080/</a:t>
            </a:r>
          </a:p>
          <a:p>
            <a:pPr lvl="0" rtl="0">
              <a:spcBef>
                <a:spcPts val="0"/>
              </a:spcBef>
              <a:buNone/>
            </a:pPr>
            <a:r>
              <a:rPr lang="en"/>
              <a:t>You will build a dating application for compatibility test. </a:t>
            </a:r>
          </a:p>
          <a:p>
            <a:pPr lvl="0" rtl="0">
              <a:spcBef>
                <a:spcPts val="0"/>
              </a:spcBef>
              <a:buNone/>
            </a:pPr>
            <a:r>
              <a:rPr lang="en"/>
              <a:t>In essence, the application saves each user's survey responses in the database, then compares the responses against everyone in the database to identify the best match.</a:t>
            </a:r>
          </a:p>
          <a:p>
            <a:pPr lvl="0" rt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Lunch</a:t>
            </a:r>
          </a:p>
        </p:txBody>
      </p:sp>
      <p:sp>
        <p:nvSpPr>
          <p:cNvPr id="275" name="Shape 2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During the lunch break, divide into groups of four, two each for front-end and back-end development. </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!important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2200"/>
              <a:t>For the long weekend:</a:t>
            </a:r>
          </a:p>
          <a:p>
            <a:pPr lvl="0">
              <a:spcBef>
                <a:spcPts val="0"/>
              </a:spcBef>
              <a:buNone/>
            </a:pPr>
            <a:r>
              <a:rPr lang="en" sz="2200" u="sng">
                <a:solidFill>
                  <a:schemeClr val="hlink"/>
                </a:solidFill>
                <a:hlinkClick r:id="rId3"/>
              </a:rPr>
              <a:t>https://www.codeschool.com/courses/building-blocks-of-express-js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the best way to learn?</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trike="sngStrike"/>
              <a:t>By napping</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By doing</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Hot Restaurant</a:t>
            </a:r>
          </a:p>
        </p:txBody>
      </p:sp>
      <p:sp>
        <p:nvSpPr>
          <p:cNvPr id="306" name="Shape 3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Everyone make a reservation </a:t>
            </a:r>
            <a:r>
              <a:rPr lang="en" u="sng">
                <a:solidFill>
                  <a:schemeClr val="hlink"/>
                </a:solidFill>
                <a:hlinkClick r:id="rId3"/>
              </a:rPr>
              <a:t>http://hot-restaurant.herokuapp.com/</a:t>
            </a:r>
          </a:p>
          <a:p>
            <a:pPr lvl="0">
              <a:spcBef>
                <a:spcPts val="0"/>
              </a:spcBef>
              <a:buNone/>
            </a:pPr>
            <a:r>
              <a:rPr lang="en"/>
              <a:t>Note how reservation requests have been captured </a:t>
            </a:r>
            <a:r>
              <a:rPr lang="en" u="sng">
                <a:solidFill>
                  <a:schemeClr val="hlink"/>
                </a:solidFill>
                <a:hlinkClick r:id="rId4"/>
              </a:rPr>
              <a:t>http://hot-restaurant.herokuapp.com/tables</a:t>
            </a:r>
          </a:p>
          <a:p>
            <a:pPr lvl="0" rtl="0">
              <a:spcBef>
                <a:spcPts val="0"/>
              </a:spcBef>
              <a:buNone/>
            </a:pPr>
            <a:r>
              <a:rPr lang="en"/>
              <a:t>Also note</a:t>
            </a:r>
          </a:p>
          <a:p>
            <a:pPr indent="-228600" lvl="0" marL="457200" rtl="0">
              <a:spcBef>
                <a:spcPts val="0"/>
              </a:spcBef>
            </a:pPr>
            <a:r>
              <a:rPr lang="en" u="sng">
                <a:solidFill>
                  <a:schemeClr val="hlink"/>
                </a:solidFill>
                <a:hlinkClick r:id="rId5"/>
              </a:rPr>
              <a:t>http://hot-restaurant.herokuapp.com/api/tables</a:t>
            </a:r>
          </a:p>
          <a:p>
            <a:pPr indent="-228600" lvl="0" marL="457200" rtl="0">
              <a:spcBef>
                <a:spcPts val="0"/>
              </a:spcBef>
            </a:pPr>
            <a:r>
              <a:rPr lang="en" u="sng">
                <a:solidFill>
                  <a:schemeClr val="hlink"/>
                </a:solidFill>
                <a:hlinkClick r:id="rId6"/>
              </a:rPr>
              <a:t>http://hot-restaurant.herokuapp.com/api/waitlist</a:t>
            </a:r>
          </a:p>
          <a:p>
            <a:pPr lvl="0">
              <a:spcBef>
                <a:spcPts val="0"/>
              </a:spcBef>
              <a:buNone/>
            </a:pPr>
            <a:r>
              <a:rPr lang="en"/>
              <a:t>You will be building this from scratch today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Review: A New Hope</a:t>
            </a:r>
          </a:p>
        </p:txBody>
      </p:sp>
      <p:sp>
        <p:nvSpPr>
          <p:cNvPr id="77" name="Shape 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node 11-StarWars-4/server4.js</a:t>
            </a:r>
          </a:p>
          <a:p>
            <a:pPr lvl="0">
              <a:spcBef>
                <a:spcPts val="0"/>
              </a:spcBef>
              <a:buNone/>
            </a:pPr>
            <a:r>
              <a:rPr lang="en"/>
              <a:t>Line-by-line commenting of the previous example</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The Empire Strikes Back</a:t>
            </a: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 node 12-StarWars-5/server5.js</a:t>
            </a:r>
          </a:p>
          <a:p>
            <a:pPr indent="-228600" lvl="0" marL="457200" rtl="0">
              <a:spcBef>
                <a:spcPts val="0"/>
              </a:spcBef>
            </a:pPr>
            <a:r>
              <a:rPr lang="en"/>
              <a:t>W</a:t>
            </a:r>
            <a:r>
              <a:rPr lang="en"/>
              <a:t>e've created a new POST route</a:t>
            </a:r>
          </a:p>
          <a:p>
            <a:pPr indent="-228600" lvl="0" marL="457200" rtl="0">
              <a:spcBef>
                <a:spcPts val="0"/>
              </a:spcBef>
            </a:pPr>
            <a:r>
              <a:rPr lang="en"/>
              <a:t>This route will take in JSON inputs then DO work with them. </a:t>
            </a:r>
          </a:p>
          <a:p>
            <a:pPr indent="-228600" lvl="1" marL="914400" rtl="0">
              <a:spcBef>
                <a:spcPts val="0"/>
              </a:spcBef>
            </a:pPr>
            <a:r>
              <a:rPr lang="en"/>
              <a:t>In this case it will save the JSON to the database and return a JSON of the new character.</a:t>
            </a:r>
          </a:p>
          <a:p>
            <a:pPr lvl="0" rt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The Empire Strikes Back (5 min)</a:t>
            </a:r>
          </a:p>
        </p:txBody>
      </p:sp>
      <p:sp>
        <p:nvSpPr>
          <p:cNvPr id="89" name="Shape 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Research the following and be prepared to report back</a:t>
            </a:r>
          </a:p>
          <a:p>
            <a:pPr indent="-228600" lvl="0" marL="457200" rtl="0">
              <a:spcBef>
                <a:spcPts val="0"/>
              </a:spcBef>
            </a:pPr>
            <a:r>
              <a:rPr lang="en"/>
              <a:t>body-parser</a:t>
            </a:r>
          </a:p>
          <a:p>
            <a:pPr indent="-228600" lvl="0" marL="457200" rtl="0">
              <a:spcBef>
                <a:spcPts val="0"/>
              </a:spcBef>
            </a:pPr>
            <a:r>
              <a:rPr lang="en"/>
              <a:t>.use()</a:t>
            </a:r>
          </a:p>
          <a:p>
            <a:pPr indent="-228600" lvl="0" marL="457200">
              <a:spcBef>
                <a:spcPts val="0"/>
              </a:spcBef>
            </a:pPr>
            <a:r>
              <a:rPr lang="en"/>
              <a:t>req.body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middleware?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Software glue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