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of the major annoyances of dealing with databases through Node has been how much code we are having to write/rewrite in order to accomplish tasks that are remarkably similar from one activity to the next. </a:t>
            </a:r>
          </a:p>
          <a:p>
            <a:pPr lvl="0" rtl="0">
              <a:spcBef>
                <a:spcPts val="0"/>
              </a:spcBef>
              <a:buNone/>
            </a:pPr>
            <a:r>
              <a:t/>
            </a:r>
            <a:endParaRPr/>
          </a:p>
          <a:p>
            <a:pPr lvl="0" rtl="0">
              <a:spcBef>
                <a:spcPts val="0"/>
              </a:spcBef>
              <a:buNone/>
            </a:pPr>
            <a:r>
              <a:rPr lang="en"/>
              <a:t>In fact, there have even been times where we were having to rewrite repetitive MySQL queries within the very same application. This is far less than ideal code since, as we have discussed in the past, programmers like being able to reuse similar code, time and time again, wherever possible, to simplify/speed-up their apps.</a:t>
            </a:r>
          </a:p>
          <a:p>
            <a:pPr lvl="0" rtl="0">
              <a:spcBef>
                <a:spcPts val="0"/>
              </a:spcBef>
              <a:buNone/>
            </a:pPr>
            <a:r>
              <a:t/>
            </a:r>
            <a:endParaRPr/>
          </a:p>
          <a:p>
            <a:pPr lvl="0" rtl="0">
              <a:spcBef>
                <a:spcPts val="0"/>
              </a:spcBef>
              <a:buClr>
                <a:schemeClr val="dk1"/>
              </a:buClr>
              <a:buSzPct val="91666"/>
              <a:buFont typeface="Arial"/>
              <a:buNone/>
            </a:pPr>
            <a:r>
              <a:rPr lang="en" sz="1200">
                <a:solidFill>
                  <a:srgbClr val="24292E"/>
                </a:solidFill>
                <a:highlight>
                  <a:srgbClr val="FFFFFF"/>
                </a:highlight>
              </a:rPr>
              <a:t>In the past, we have done this by creating basic functions which take in variables to accomplish similar-but-different tasks. What if I told you that there was a way to do this with MySQL queries as well? That would speed things up and would make working with databases quite a bit simpler, wouldn't it? Thankfully... Object-Relational Mappers (or ORMs) serve just such a purpose, and that is what we are going to be going over in detail today.</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https://www.w3schools.com/sql/sql_alias.asp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en.wikipedia.org/wiki/Model%E2%80%93view%E2%80%93controll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localhost:3000/"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handlebarsjs.com/builtin_helper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The ORM</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So much to code, so little time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DRY?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What is DRY?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ORM?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a:t>
            </a:r>
            <a:r>
              <a:rPr lang="en"/>
              <a:t> system which allows programmers to easily collect and manipulate data from databases using reusable methods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ORM</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 atom </a:t>
            </a:r>
            <a:r>
              <a:rPr lang="en"/>
              <a:t>16-OrmExample/server.js</a:t>
            </a:r>
          </a:p>
          <a:p>
            <a:pPr indent="-228600" lvl="0" marL="457200" rtl="0">
              <a:spcBef>
                <a:spcPts val="0"/>
              </a:spcBef>
            </a:pPr>
            <a:r>
              <a:rPr lang="en"/>
              <a:t>$ atom 16-OrmExample/config/connection.js</a:t>
            </a:r>
          </a:p>
          <a:p>
            <a:pPr indent="-228600" lvl="0" marL="457200" rtl="0">
              <a:spcBef>
                <a:spcPts val="0"/>
              </a:spcBef>
            </a:pPr>
            <a:r>
              <a:rPr lang="en"/>
              <a:t>$ atom 16-OrmExample/config/orm.js </a:t>
            </a:r>
          </a:p>
          <a:p>
            <a:pPr indent="-228600" lvl="0" marL="457200">
              <a:spcBef>
                <a:spcPts val="0"/>
              </a:spcBef>
            </a:pPr>
            <a:r>
              <a:rPr lang="en"/>
              <a:t>What’s new here?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ORM</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All of our database-connection code is contained within connection.js, which is then required in orm.js, which is then required in server.js.</a:t>
            </a:r>
          </a:p>
          <a:p>
            <a:pPr indent="-228600" lvl="0" marL="457200" rtl="0">
              <a:spcBef>
                <a:spcPts val="0"/>
              </a:spcBef>
            </a:pPr>
            <a:r>
              <a:rPr lang="en"/>
              <a:t>orm.js contains ALL of our MySQL queries inside of it as methods within an object referred to as "orm."</a:t>
            </a:r>
          </a:p>
          <a:p>
            <a:pPr indent="-228600" lvl="0" marL="457200" rtl="0">
              <a:spcBef>
                <a:spcPts val="0"/>
              </a:spcBef>
            </a:pPr>
            <a:r>
              <a:rPr lang="en"/>
              <a:t>These methods take in variables which are then used to alter the properties of our queries. In other words, we can now make similar queries to different MySQL tables, columns, and rows without having to write out entirely new MySQL commands every time. Instead, all we have to do is change around the variables we pass into the method we are calling upon.</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ORM (10 min)</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Discuss 16-OrmExample with your friends and neighbors</a:t>
            </a:r>
          </a:p>
          <a:p>
            <a:pPr indent="-228600" lvl="0" marL="457200" rtl="0">
              <a:spcBef>
                <a:spcPts val="0"/>
              </a:spcBef>
            </a:pPr>
            <a:r>
              <a:rPr lang="en"/>
              <a:t>What are the pros of ORM? </a:t>
            </a:r>
          </a:p>
          <a:p>
            <a:pPr indent="-228600" lvl="0" marL="457200">
              <a:spcBef>
                <a:spcPts val="0"/>
              </a:spcBef>
            </a:pPr>
            <a:r>
              <a:rPr lang="en"/>
              <a:t>What are situations in which an ORM would be considered valuable?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Party Database App (20 min)</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17-PartyDatabase for instructions</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Party Database App</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Split-Up</a:t>
            </a:r>
          </a:p>
          <a:p>
            <a:pPr lvl="0">
              <a:spcBef>
                <a:spcPts val="0"/>
              </a:spcBef>
              <a:buNone/>
            </a:pPr>
            <a:r>
              <a:rPr lang="en"/>
              <a:t>$ atom</a:t>
            </a:r>
            <a:r>
              <a:rPr lang="en"/>
              <a:t> 17-PartyDatabase/Solved/server.js </a:t>
            </a:r>
          </a:p>
          <a:p>
            <a:pPr lvl="0">
              <a:spcBef>
                <a:spcPts val="0"/>
              </a:spcBef>
              <a:buNone/>
            </a:pPr>
            <a:r>
              <a:rPr lang="en"/>
              <a:t>$ atom 17-PartyDatabase/Solved/config/orm.js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Quotes App (15 min)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lgn="l">
              <a:spcBef>
                <a:spcPts val="0"/>
              </a:spcBef>
              <a:buNone/>
            </a:pPr>
            <a:r>
              <a:rPr lang="en" sz="1800"/>
              <a:t>orm.leftJoin("*", "clients", "parties", "id", "client_id");</a:t>
            </a:r>
          </a:p>
          <a:p>
            <a:pPr lvl="0" rtl="0" algn="l">
              <a:spcBef>
                <a:spcPts val="0"/>
              </a:spcBef>
              <a:buNone/>
            </a:pPr>
            <a:r>
              <a:t/>
            </a:r>
            <a:endParaRPr sz="1800"/>
          </a:p>
          <a:p>
            <a:pPr lvl="0" rtl="0" algn="l">
              <a:spcBef>
                <a:spcPts val="0"/>
              </a:spcBef>
              <a:buNone/>
            </a:pPr>
            <a:r>
              <a:rPr lang="en" sz="1800"/>
              <a:t>...</a:t>
            </a:r>
          </a:p>
          <a:p>
            <a:pPr lvl="0" rtl="0" algn="l">
              <a:spcBef>
                <a:spcPts val="0"/>
              </a:spcBef>
              <a:buNone/>
            </a:pPr>
            <a:r>
              <a:t/>
            </a:r>
            <a:endParaRPr sz="1800"/>
          </a:p>
          <a:p>
            <a:pPr lvl="0" algn="l">
              <a:spcBef>
                <a:spcPts val="0"/>
              </a:spcBef>
              <a:buClr>
                <a:schemeClr val="dk1"/>
              </a:buClr>
              <a:buSzPct val="61111"/>
              <a:buFont typeface="Arial"/>
              <a:buNone/>
            </a:pPr>
            <a:r>
              <a:rPr lang="en" sz="1800"/>
              <a:t>leftJoin: function(whatToSelect, tableOne, tableTwo, onTableOneCol, onTableTwoCol) {</a:t>
            </a:r>
          </a:p>
          <a:p>
            <a:pPr lvl="0" algn="l">
              <a:spcBef>
                <a:spcPts val="0"/>
              </a:spcBef>
              <a:buClr>
                <a:schemeClr val="dk1"/>
              </a:buClr>
              <a:buSzPct val="61111"/>
              <a:buFont typeface="Arial"/>
              <a:buNone/>
            </a:pPr>
            <a:r>
              <a:rPr lang="en" sz="1800"/>
              <a:t>    var queryString = "SELECT ?? FROM ?? AS tOne";</a:t>
            </a:r>
          </a:p>
          <a:p>
            <a:pPr lvl="0" algn="l">
              <a:spcBef>
                <a:spcPts val="0"/>
              </a:spcBef>
              <a:buClr>
                <a:schemeClr val="dk1"/>
              </a:buClr>
              <a:buSzPct val="61111"/>
              <a:buFont typeface="Arial"/>
              <a:buNone/>
            </a:pPr>
            <a:r>
              <a:rPr lang="en" sz="1800"/>
              <a:t>    queryString += " LEFT JOIN ?? AS tTwo";</a:t>
            </a:r>
          </a:p>
          <a:p>
            <a:pPr lvl="0" algn="l">
              <a:spcBef>
                <a:spcPts val="0"/>
              </a:spcBef>
              <a:buClr>
                <a:schemeClr val="dk1"/>
              </a:buClr>
              <a:buSzPct val="61111"/>
              <a:buFont typeface="Arial"/>
              <a:buNone/>
            </a:pPr>
            <a:r>
              <a:rPr lang="en" sz="1800"/>
              <a:t>    queryString += " ON tOne.?? = tTwo.??";</a:t>
            </a:r>
          </a:p>
          <a:p>
            <a:pPr lvl="0" algn="l">
              <a:spcBef>
                <a:spcPts val="0"/>
              </a:spcBef>
              <a:buClr>
                <a:schemeClr val="dk1"/>
              </a:buClr>
              <a:buSzPct val="61111"/>
              <a:buFont typeface="Arial"/>
              <a:buNone/>
            </a:pPr>
            <a:r>
              <a:t/>
            </a:r>
            <a:endParaRPr sz="1800"/>
          </a:p>
          <a:p>
            <a:pPr lvl="0" algn="l">
              <a:spcBef>
                <a:spcPts val="0"/>
              </a:spcBef>
              <a:buClr>
                <a:schemeClr val="dk1"/>
              </a:buClr>
              <a:buSzPct val="61111"/>
              <a:buFont typeface="Arial"/>
              <a:buNone/>
            </a:pPr>
            <a:r>
              <a:rPr lang="en" sz="1800"/>
              <a:t>    console.log(queryString);</a:t>
            </a:r>
          </a:p>
          <a:p>
            <a:pPr lvl="0" algn="l">
              <a:spcBef>
                <a:spcPts val="0"/>
              </a:spcBef>
              <a:buClr>
                <a:schemeClr val="dk1"/>
              </a:buClr>
              <a:buSzPct val="61111"/>
              <a:buFont typeface="Arial"/>
              <a:buNone/>
            </a:pPr>
            <a:r>
              <a:t/>
            </a:r>
            <a:endParaRPr sz="1800"/>
          </a:p>
          <a:p>
            <a:pPr lvl="0" algn="l">
              <a:spcBef>
                <a:spcPts val="0"/>
              </a:spcBef>
              <a:buClr>
                <a:schemeClr val="dk1"/>
              </a:buClr>
              <a:buSzPct val="61111"/>
              <a:buFont typeface="Arial"/>
              <a:buNone/>
            </a:pPr>
            <a:r>
              <a:rPr lang="en" sz="1800"/>
              <a:t>    connection.query(queryString, [whatToSelect, tableOne, tableTwo, onTableOneCol, onTableTwoCol], function(err, result) {</a:t>
            </a:r>
          </a:p>
          <a:p>
            <a:pPr lvl="0" algn="l">
              <a:spcBef>
                <a:spcPts val="0"/>
              </a:spcBef>
              <a:buClr>
                <a:schemeClr val="dk1"/>
              </a:buClr>
              <a:buSzPct val="61111"/>
              <a:buFont typeface="Arial"/>
              <a:buNone/>
            </a:pPr>
            <a:r>
              <a:rPr lang="en" sz="1800"/>
              <a:t>      console.log(result);</a:t>
            </a:r>
          </a:p>
          <a:p>
            <a:pPr lvl="0" algn="l">
              <a:spcBef>
                <a:spcPts val="0"/>
              </a:spcBef>
              <a:buClr>
                <a:schemeClr val="dk1"/>
              </a:buClr>
              <a:buSzPct val="61111"/>
              <a:buFont typeface="Arial"/>
              <a:buNone/>
            </a:pPr>
            <a:r>
              <a:rPr lang="en" sz="1800"/>
              <a:t>    });</a:t>
            </a:r>
          </a:p>
          <a:p>
            <a:pPr lvl="0" algn="l">
              <a:spcBef>
                <a:spcPts val="0"/>
              </a:spcBef>
              <a:buNone/>
            </a:pPr>
            <a:r>
              <a:rPr lang="en" sz="1800"/>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Select everything from the clients table and call it ‘tOne’, then left join the parties table and call it ‘tTwo’. </a:t>
            </a:r>
          </a:p>
          <a:p>
            <a:pPr lvl="0" rtl="0">
              <a:spcBef>
                <a:spcPts val="0"/>
              </a:spcBef>
              <a:buNone/>
            </a:pPr>
            <a:r>
              <a:rPr lang="en"/>
              <a:t>Finally, find the matches in tOne’s id column and tTwo’s client_id column.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The Asynchronous Problem</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a:t>
            </a:r>
            <a:r>
              <a:rPr lang="en"/>
              <a:t>pen up 18-TheAsynchProblem/server.js and 18-TheAsynchProblem/config/orm.js alongside one another</a:t>
            </a:r>
          </a:p>
          <a:p>
            <a:pPr lvl="0">
              <a:spcBef>
                <a:spcPts val="0"/>
              </a:spcBef>
              <a:buNone/>
            </a:pPr>
            <a:r>
              <a:rPr lang="en"/>
              <a:t>$ node server.js</a:t>
            </a:r>
          </a:p>
          <a:p>
            <a:pPr lvl="0">
              <a:spcBef>
                <a:spcPts val="0"/>
              </a:spcBef>
              <a:buNone/>
            </a:pPr>
            <a:r>
              <a:rPr lang="en"/>
              <a:t>Why is data undefined?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O</a:t>
            </a:r>
            <a:r>
              <a:rPr lang="en"/>
              <a:t>ur query is asynchronous to the rest of our JavaScript code. </a:t>
            </a:r>
          </a:p>
          <a:p>
            <a:pPr lvl="0" rtl="0">
              <a:spcBef>
                <a:spcPts val="0"/>
              </a:spcBef>
              <a:buNone/>
            </a:pPr>
            <a:r>
              <a:rPr lang="en"/>
              <a:t>Our server is not waiting for a response from the database before running our console.log command.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Big problem</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Simple solution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The Asynchronous Problem (10 min)</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With a partner</a:t>
            </a:r>
          </a:p>
          <a:p>
            <a:pPr indent="-228600" lvl="0" marL="457200" rtl="0">
              <a:spcBef>
                <a:spcPts val="0"/>
              </a:spcBef>
            </a:pPr>
            <a:r>
              <a:rPr lang="en"/>
              <a:t>explain the asynchronous nature of this example</a:t>
            </a:r>
          </a:p>
          <a:p>
            <a:pPr indent="-228600" lvl="0" marL="457200">
              <a:spcBef>
                <a:spcPts val="0"/>
              </a:spcBef>
            </a:pPr>
            <a:r>
              <a:rPr lang="en"/>
              <a:t>find a solution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Give the</a:t>
            </a:r>
            <a:r>
              <a:rPr lang="en"/>
              <a:t> ORM a callback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The Asynchronous Solution </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a:t>
            </a:r>
            <a:r>
              <a:rPr lang="en"/>
              <a:t>ide-by-side:</a:t>
            </a:r>
          </a:p>
          <a:p>
            <a:pPr indent="-228600" lvl="0" marL="457200" rtl="0">
              <a:spcBef>
                <a:spcPts val="0"/>
              </a:spcBef>
            </a:pPr>
            <a:r>
              <a:rPr lang="en"/>
              <a:t>20-TheAsynchSolution/server.js</a:t>
            </a:r>
          </a:p>
          <a:p>
            <a:pPr indent="-228600" lvl="0" marL="457200" rtl="0">
              <a:spcBef>
                <a:spcPts val="0"/>
              </a:spcBef>
            </a:pPr>
            <a:r>
              <a:rPr lang="en"/>
              <a:t>20-TheAsynchSolution/config/orm.js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The Asynchronous Solution</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orm.js: </a:t>
            </a:r>
          </a:p>
          <a:p>
            <a:pPr indent="-228600" lvl="1" marL="914400" rtl="0">
              <a:spcBef>
                <a:spcPts val="0"/>
              </a:spcBef>
            </a:pPr>
            <a:r>
              <a:rPr lang="en"/>
              <a:t>we added in a cb argument to the selectWhere function's arguments list. </a:t>
            </a:r>
          </a:p>
          <a:p>
            <a:pPr indent="-228600" lvl="1" marL="914400" rtl="0">
              <a:spcBef>
                <a:spcPts val="0"/>
              </a:spcBef>
            </a:pPr>
            <a:r>
              <a:rPr lang="en"/>
              <a:t>We also executed cb (because we're expecting it to be a function) and passed it the data returned from the MySQL query.</a:t>
            </a:r>
          </a:p>
          <a:p>
            <a:pPr indent="-228600" lvl="0" marL="457200" rtl="0">
              <a:spcBef>
                <a:spcPts val="0"/>
              </a:spcBef>
            </a:pPr>
            <a:r>
              <a:rPr lang="en"/>
              <a:t>server.js:</a:t>
            </a:r>
          </a:p>
          <a:p>
            <a:pPr indent="-228600" lvl="1" marL="914400" rtl="0">
              <a:spcBef>
                <a:spcPts val="0"/>
              </a:spcBef>
            </a:pPr>
            <a:r>
              <a:rPr lang="en"/>
              <a:t>The 4th argument of orm.selectWhere is an anonymous function with res passed into it as an argument. </a:t>
            </a:r>
          </a:p>
          <a:p>
            <a:pPr indent="-228600" lvl="1" marL="914400" rtl="0">
              <a:spcBef>
                <a:spcPts val="0"/>
              </a:spcBef>
            </a:pPr>
            <a:r>
              <a:rPr lang="en"/>
              <a:t>That function gets sent to orm.selectWhere along with parties, party_type, and grown-up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Review:</a:t>
            </a:r>
            <a:r>
              <a:rPr lang="en"/>
              <a:t> Quotes App</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The Asynchronous Solution</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There are a number of important things occurring in the ORM object:</a:t>
            </a:r>
          </a:p>
          <a:p>
            <a:pPr indent="-228600" lvl="0" marL="457200" rtl="0">
              <a:spcBef>
                <a:spcPts val="0"/>
              </a:spcBef>
            </a:pPr>
            <a:r>
              <a:rPr lang="en"/>
              <a:t>The selectWhere method inside orm.js builds the query which is then stored within the queryStringvariable.</a:t>
            </a:r>
          </a:p>
          <a:p>
            <a:pPr indent="-228600" lvl="0" marL="457200" rtl="0">
              <a:spcBef>
                <a:spcPts val="0"/>
              </a:spcBef>
            </a:pPr>
            <a:r>
              <a:rPr lang="en"/>
              <a:t>queryString gets passed to connection.query as well as [valOfCol], which gets placed inside the question mark part of the queryString.</a:t>
            </a:r>
          </a:p>
          <a:p>
            <a:pPr indent="-228600" lvl="0" marL="457200" rtl="0">
              <a:spcBef>
                <a:spcPts val="0"/>
              </a:spcBef>
            </a:pPr>
            <a:r>
              <a:rPr lang="en"/>
              <a:t>After we get the data back from connection.query, we pass result to cb and execute it as cb(result). </a:t>
            </a:r>
          </a:p>
          <a:p>
            <a:pPr indent="-228600" lvl="0" marL="457200" rtl="0">
              <a:spcBef>
                <a:spcPts val="0"/>
              </a:spcBef>
            </a:pPr>
            <a:r>
              <a:rPr lang="en"/>
              <a:t>The variable res now equals result and res gets console logged within server.js.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The Asynchronous Solution</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With a partner, discuss 20-TheAsynchSolution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Lunch</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Read cooking.md for a refresher on callbacks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an anonymous function?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 function without a name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Functions stored in variables do not need function names. They are always invoked (called) using the variable name.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a callback?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 callback function is a function passed into another function as an argument, which is then invoked inside the outer function to complete some kind of routine or action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Demo/Review/Activity: 19-CallbackReview</a:t>
            </a:r>
          </a:p>
        </p:txBody>
      </p:sp>
      <p:sp>
        <p:nvSpPr>
          <p:cNvPr id="255" name="Shape 2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MVC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ORM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a:blip r:embed="rId3">
            <a:alphaModFix/>
          </a:blip>
          <a:stretch>
            <a:fillRect/>
          </a:stretch>
        </p:blipFill>
        <p:spPr>
          <a:xfrm>
            <a:off x="2824162" y="957262"/>
            <a:ext cx="3495675" cy="3228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Model View Controller</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C</a:t>
            </a:r>
            <a:r>
              <a:rPr lang="en"/>
              <a:t>reates a folder/file-system that is both easy to navigate and easy to understand.</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Shape 280"/>
          <p:cNvPicPr preferRelativeResize="0"/>
          <p:nvPr/>
        </p:nvPicPr>
        <p:blipFill>
          <a:blip r:embed="rId3">
            <a:alphaModFix/>
          </a:blip>
          <a:stretch>
            <a:fillRect/>
          </a:stretch>
        </p:blipFill>
        <p:spPr>
          <a:xfrm>
            <a:off x="2372587" y="152400"/>
            <a:ext cx="4398820" cy="483870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1700"/>
              <a:t>RTFM </a:t>
            </a:r>
            <a:r>
              <a:rPr lang="en" sz="1700" u="sng">
                <a:solidFill>
                  <a:schemeClr val="hlink"/>
                </a:solidFill>
                <a:hlinkClick r:id="rId3"/>
              </a:rPr>
              <a:t>https://en.wikipedia.org/wiki/Model%E2%80%93view%E2%80%93controller</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Model View Controller</a:t>
            </a:r>
          </a:p>
        </p:txBody>
      </p:sp>
      <p:sp>
        <p:nvSpPr>
          <p:cNvPr id="291" name="Shape 2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Open 21-MvcExample</a:t>
            </a:r>
          </a:p>
          <a:p>
            <a:pPr lvl="0" rtl="0">
              <a:spcBef>
                <a:spcPts val="0"/>
              </a:spcBef>
              <a:buNone/>
            </a:pPr>
            <a:r>
              <a:rPr lang="en" u="sng">
                <a:solidFill>
                  <a:schemeClr val="hlink"/>
                </a:solidFill>
                <a:hlinkClick r:id="rId3"/>
              </a:rPr>
              <a:t>http://localhost:3000/</a:t>
            </a:r>
          </a:p>
          <a:p>
            <a:pPr lvl="0" rtl="0">
              <a:spcBef>
                <a:spcPts val="0"/>
              </a:spcBef>
              <a:buClr>
                <a:schemeClr val="dk1"/>
              </a:buClr>
              <a:buSzPct val="61111"/>
              <a:buFont typeface="Arial"/>
              <a:buNone/>
            </a:pPr>
            <a:r>
              <a:rPr lang="en"/>
              <a:t>MVC is a framework for building web applications:</a:t>
            </a:r>
          </a:p>
          <a:p>
            <a:pPr indent="-228600" lvl="0" marL="457200" rtl="0">
              <a:spcBef>
                <a:spcPts val="0"/>
              </a:spcBef>
            </a:pPr>
            <a:r>
              <a:rPr lang="en"/>
              <a:t>The Model represents the application core (for instance a list of database records).</a:t>
            </a:r>
          </a:p>
          <a:p>
            <a:pPr indent="-228600" lvl="0" marL="457200" rtl="0">
              <a:spcBef>
                <a:spcPts val="0"/>
              </a:spcBef>
            </a:pPr>
            <a:r>
              <a:rPr lang="en"/>
              <a:t>The View displays the data (the database records).</a:t>
            </a:r>
          </a:p>
          <a:p>
            <a:pPr indent="-228600" lvl="0" marL="457200" rtl="0">
              <a:spcBef>
                <a:spcPts val="0"/>
              </a:spcBef>
            </a:pPr>
            <a:r>
              <a:rPr lang="en"/>
              <a:t>The Controller handles the input (to the database records).</a:t>
            </a:r>
          </a:p>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MVC</a:t>
            </a:r>
          </a:p>
        </p:txBody>
      </p:sp>
      <p:sp>
        <p:nvSpPr>
          <p:cNvPr id="297" name="Shape 2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With a partner, discuss MVC and find examples in other programming languages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Handlebars {{#if}}</a:t>
            </a:r>
          </a:p>
        </p:txBody>
      </p:sp>
      <p:sp>
        <p:nvSpPr>
          <p:cNvPr id="303" name="Shape 3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The {{#if}} helper does just what you would expect it to do. It allows you to implement an if block into your Handlebars code. </a:t>
            </a:r>
          </a:p>
          <a:p>
            <a:pPr indent="-228600" lvl="0" marL="457200" marR="0" rtl="0" algn="l">
              <a:lnSpc>
                <a:spcPct val="115000"/>
              </a:lnSpc>
              <a:spcBef>
                <a:spcPts val="0"/>
              </a:spcBef>
              <a:spcAft>
                <a:spcPts val="1600"/>
              </a:spcAft>
            </a:pPr>
            <a:r>
              <a:rPr lang="en"/>
              <a:t>The {{#if}} helper outputs the block that it contains if the value given to it is truthy. </a:t>
            </a:r>
          </a:p>
          <a:p>
            <a:pPr indent="-228600" lvl="0" marL="457200" marR="0" rtl="0" algn="l">
              <a:lnSpc>
                <a:spcPct val="115000"/>
              </a:lnSpc>
              <a:spcBef>
                <a:spcPts val="0"/>
              </a:spcBef>
              <a:spcAft>
                <a:spcPts val="1600"/>
              </a:spcAft>
            </a:pPr>
            <a:r>
              <a:rPr lang="en"/>
              <a:t>The tricky bit here is that you cannot use conditionals within these statements. In other words, you are checking to see whether or not a specific variable exists or whether it contains a value inside of it.</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Handlebars {{#unless}} </a:t>
            </a:r>
          </a:p>
        </p:txBody>
      </p:sp>
      <p:sp>
        <p:nvSpPr>
          <p:cNvPr id="309" name="Shape 3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The {{#unless}} statement is pretty much the exact opposite of the {{#if}} statement since it will run the block of code contained inside of it if the given expression is false.</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sz="2800"/>
              <a:t>RTFM </a:t>
            </a:r>
            <a:r>
              <a:rPr lang="en" sz="2800" u="sng">
                <a:solidFill>
                  <a:schemeClr val="hlink"/>
                </a:solidFill>
                <a:hlinkClick r:id="rId3"/>
              </a:rPr>
              <a:t>http://handlebarsjs.com/builtin_helpers.html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OMG, NAA</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Activity: Cats App Problem (20 min)</a:t>
            </a:r>
          </a:p>
        </p:txBody>
      </p:sp>
      <p:sp>
        <p:nvSpPr>
          <p:cNvPr id="320" name="Shape 3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See 22-CatsAppProblem for instructions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Cats App Problem</a:t>
            </a:r>
          </a:p>
        </p:txBody>
      </p:sp>
      <p:sp>
        <p:nvSpPr>
          <p:cNvPr id="326" name="Shape 3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Homework</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Heroku + MySQL</a:t>
            </a:r>
          </a:p>
        </p:txBody>
      </p:sp>
      <p:sp>
        <p:nvSpPr>
          <p:cNvPr id="337" name="Shape 33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Setting up a remote database for the first time will take about an hour. </a:t>
            </a:r>
          </a:p>
          <a:p>
            <a:pPr lvl="0">
              <a:spcBef>
                <a:spcPts val="0"/>
              </a:spcBef>
              <a:buNone/>
            </a:pPr>
            <a:r>
              <a:rPr lang="en"/>
              <a:t>See </a:t>
            </a:r>
            <a:r>
              <a:rPr b="1" lang="en"/>
              <a:t>MySQLHerokuDeploymentProcess.pdf</a:t>
            </a:r>
            <a:r>
              <a:rPr lang="en"/>
              <a:t> for instructions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2761083" y="1147124"/>
            <a:ext cx="3621824" cy="284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942975" y="152400"/>
            <a:ext cx="725805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Any questions?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Object Relational Mapping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