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Begin with Documents/FullStack… </a:t>
            </a:r>
          </a:p>
          <a:p>
            <a:pPr lvl="0">
              <a:spcBef>
                <a:spcPts val="0"/>
              </a:spcBef>
              <a:buNone/>
            </a:pPr>
            <a:r>
              <a:rPr lang="en"/>
              <a:t>After lunch switch to apps/FullStack...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200">
                <a:solidFill>
                  <a:srgbClr val="24292E"/>
                </a:solidFill>
                <a:highlight>
                  <a:srgbClr val="FFFFFF"/>
                </a:highlight>
              </a:rPr>
              <a:t>this week will be a tough one, but this tool is going to take your students from beginners to truly adept MySQL coders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Switch to apps/FullStack...</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ocs.sequelizej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eveloper.mozilla.org/en-US/docs/Web/JavaScript/Reference/Global_Objects/Promis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docs.sequelizejs.com/en/latest/docs/migration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docs.sequelizejs.com/manual/tutorial/models-usage.html#-findall-search-for-multiple-elements-in-the-databas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localhost:808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2.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MySQL</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The Sequel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Is it hard?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1193112" y="671111"/>
            <a:ext cx="6757775" cy="3801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Sequelize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u="sng">
                <a:solidFill>
                  <a:schemeClr val="hlink"/>
                </a:solidFill>
                <a:hlinkClick r:id="rId3"/>
              </a:rPr>
              <a:t>http://docs.sequelizejs.com/</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Sequelize is a premade ORM that simplifies database queries in Node applications, allowing us to do complex data management with simple JavaScript methods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Sequelize Quiz (15 min) </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With a partner, answer the questions in 02-SequelizeQuestions</a:t>
            </a:r>
          </a:p>
          <a:p>
            <a:pPr lvl="0">
              <a:spcBef>
                <a:spcPts val="0"/>
              </a:spcBef>
              <a:buNone/>
            </a:pPr>
            <a:r>
              <a:rPr lang="en"/>
              <a:t>Use the Sequelize Docs and Google Fu</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 is Sequelize?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A</a:t>
            </a:r>
            <a:r>
              <a:rPr lang="en"/>
              <a:t> promise-based ORM for Node.js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Promise?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A</a:t>
            </a:r>
            <a:r>
              <a:rPr lang="en"/>
              <a:t>n object representing the eventual completion or failure of an asynchronous operation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Objectives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To introduce Sequelize as a complex tool that simplifies MySQL</a:t>
            </a:r>
          </a:p>
          <a:p>
            <a:pPr indent="-228600" lvl="0" marL="457200" rtl="0">
              <a:spcBef>
                <a:spcPts val="0"/>
              </a:spcBef>
            </a:pPr>
            <a:r>
              <a:rPr lang="en"/>
              <a:t>To understand the makeup of a Sequelize directory, how to make one, and how to make queries using Sequelize</a:t>
            </a:r>
          </a:p>
          <a:p>
            <a:pPr indent="-228600" lvl="0" marL="457200" rtl="0">
              <a:spcBef>
                <a:spcPts val="0"/>
              </a:spcBef>
            </a:pPr>
            <a:r>
              <a:rPr lang="en"/>
              <a:t>To set up a project to work with Sequelize</a:t>
            </a:r>
          </a:p>
          <a:p>
            <a:pPr indent="-228600" lvl="0" marL="457200" rtl="0">
              <a:spcBef>
                <a:spcPts val="0"/>
              </a:spcBef>
            </a:pPr>
            <a:r>
              <a:rPr lang="en"/>
              <a:t>To create models using Sequelize</a:t>
            </a:r>
          </a:p>
          <a:p>
            <a:pPr indent="-228600" lvl="0" marL="457200" rtl="0">
              <a:spcBef>
                <a:spcPts val="0"/>
              </a:spcBef>
            </a:pPr>
            <a:r>
              <a:rPr lang="en"/>
              <a:t>To use Sequelize CRUD methods for updating and deleting database entries</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.then()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1400"/>
              <a:t>RTFM </a:t>
            </a:r>
            <a:r>
              <a:rPr lang="en" sz="1400" u="sng">
                <a:solidFill>
                  <a:schemeClr val="hlink"/>
                </a:solidFill>
                <a:hlinkClick r:id="rId3"/>
              </a:rPr>
              <a:t>https://developer.mozilla.org/en-US/docs/Web/JavaScript/Reference/Global_Objects/Promise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 advantages does Sequelize offer?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419100" lvl="0" marL="457200" rtl="0" algn="l">
              <a:spcBef>
                <a:spcPts val="0"/>
              </a:spcBef>
              <a:buSzPct val="100000"/>
              <a:buChar char="●"/>
            </a:pPr>
            <a:r>
              <a:rPr lang="en" sz="3000"/>
              <a:t>Easy to test</a:t>
            </a:r>
          </a:p>
          <a:p>
            <a:pPr indent="-419100" lvl="0" marL="457200" algn="l">
              <a:spcBef>
                <a:spcPts val="0"/>
              </a:spcBef>
              <a:buSzPct val="100000"/>
              <a:buChar char="●"/>
            </a:pPr>
            <a:r>
              <a:rPr lang="en" sz="3000"/>
              <a:t>Gives you support for syncing databases</a:t>
            </a:r>
          </a:p>
          <a:p>
            <a:pPr indent="-419100" lvl="0" marL="457200" algn="l">
              <a:spcBef>
                <a:spcPts val="0"/>
              </a:spcBef>
              <a:buSzPct val="100000"/>
              <a:buChar char="●"/>
            </a:pPr>
            <a:r>
              <a:rPr lang="en" sz="3000"/>
              <a:t>Validation (restricts to specific type of data)</a:t>
            </a:r>
          </a:p>
          <a:p>
            <a:pPr indent="-419100" lvl="0" marL="457200" algn="l">
              <a:spcBef>
                <a:spcPts val="0"/>
              </a:spcBef>
              <a:buSzPct val="100000"/>
              <a:buChar char="●"/>
            </a:pPr>
            <a:r>
              <a:rPr lang="en" sz="3000"/>
              <a:t>Complex SQL queries in simple syntax</a:t>
            </a:r>
          </a:p>
          <a:p>
            <a:pPr lvl="0" algn="l">
              <a:spcBef>
                <a:spcPts val="0"/>
              </a:spcBef>
              <a:buNone/>
            </a:pPr>
            <a:r>
              <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How do I add Sequelize to my app?</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n</a:t>
            </a:r>
            <a:r>
              <a:rPr lang="en"/>
              <a:t>pm install --save sequelize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 is a Sequelize model?</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A representation of table data</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How would I model this table in Sequelize?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How would I query for all the records where the Independence Year was less than 50 years ago?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#parkinglot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How would I query the table, order it by descending Independence Years, and limit the results to just show 2 of the records. Skipping the first two? (i.e. Results: Zambia, Afghanistan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Bonus: </a:t>
            </a:r>
          </a:p>
          <a:p>
            <a:pPr lvl="0">
              <a:spcBef>
                <a:spcPts val="0"/>
              </a:spcBef>
              <a:buNone/>
            </a:pPr>
            <a:r>
              <a:rPr lang="en"/>
              <a:t>How do I use sequelize to make changes to an existing table with data in it?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Use Sequelize migrations from the command line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sz="2400"/>
              <a:t>RTFM </a:t>
            </a:r>
            <a:r>
              <a:rPr lang="en" sz="2400" u="sng">
                <a:solidFill>
                  <a:schemeClr val="hlink"/>
                </a:solidFill>
                <a:hlinkClick r:id="rId3"/>
              </a:rPr>
              <a:t>http://docs.sequelizejs.com/en/latest/docs/migrations/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Chirpy, the Sequel</a:t>
            </a:r>
          </a:p>
        </p:txBody>
      </p:sp>
      <p:sp>
        <p:nvSpPr>
          <p:cNvPr id="226" name="Shape 2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config/connections.js</a:t>
            </a:r>
          </a:p>
          <a:p>
            <a:pPr indent="-228600" lvl="0" marL="457200" rtl="0">
              <a:spcBef>
                <a:spcPts val="0"/>
              </a:spcBef>
            </a:pPr>
            <a:r>
              <a:rPr lang="en"/>
              <a:t>models/chirpy.js</a:t>
            </a:r>
          </a:p>
          <a:p>
            <a:pPr indent="-228600" lvl="0" marL="457200" rtl="0">
              <a:spcBef>
                <a:spcPts val="0"/>
              </a:spcBef>
            </a:pPr>
            <a:r>
              <a:rPr lang="en"/>
              <a:t>routes/api-routes.js</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config/connections.js</a:t>
            </a:r>
          </a:p>
        </p:txBody>
      </p:sp>
      <p:sp>
        <p:nvSpPr>
          <p:cNvPr id="232" name="Shape 23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In the connection.js file we require the Sequelize package, and use it to create a connection to our database. This is very similar to how we use the MySQL package.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Sequelize model === MySQL table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models/chirp.js</a:t>
            </a:r>
          </a:p>
        </p:txBody>
      </p:sp>
      <p:sp>
        <p:nvSpPr>
          <p:cNvPr id="243" name="Shape 2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W</a:t>
            </a:r>
            <a:r>
              <a:rPr lang="en"/>
              <a:t>e first require the Sequelize library (big ‘S”), and then the db connection (little "s")</a:t>
            </a:r>
          </a:p>
          <a:p>
            <a:pPr indent="-228600" lvl="0" marL="457200" rtl="0">
              <a:spcBef>
                <a:spcPts val="0"/>
              </a:spcBef>
            </a:pPr>
            <a:r>
              <a:rPr lang="en"/>
              <a:t>We use .define() to create a table “chirps” and its columns and datatypes</a:t>
            </a:r>
          </a:p>
          <a:p>
            <a:pPr indent="-228600" lvl="0" marL="457200" rtl="0">
              <a:spcBef>
                <a:spcPts val="0"/>
              </a:spcBef>
            </a:pPr>
            <a:r>
              <a:rPr lang="en"/>
              <a:t>Then we .sync() our model with the database</a:t>
            </a:r>
          </a:p>
          <a:p>
            <a:pPr indent="-228600" lvl="1" marL="914400" rtl="0">
              <a:spcBef>
                <a:spcPts val="0"/>
              </a:spcBef>
            </a:pPr>
            <a:r>
              <a:rPr lang="en"/>
              <a:t>Sequelize will create a table in our database for each model if it does not already exist.</a:t>
            </a:r>
          </a:p>
          <a:p>
            <a:pPr indent="-228600" lvl="0" marL="457200">
              <a:spcBef>
                <a:spcPts val="0"/>
              </a:spcBef>
            </a:pPr>
            <a:r>
              <a:rPr lang="en"/>
              <a:t>We don't need to define an id column in our Sequelize models. By default, we're given a NOT NULL, auto-incrementing id of type INTEGER to serve as the primary key.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routes/api-routes.js</a:t>
            </a:r>
          </a:p>
        </p:txBody>
      </p:sp>
      <p:sp>
        <p:nvSpPr>
          <p:cNvPr id="249" name="Shape 2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W</a:t>
            </a:r>
            <a:r>
              <a:rPr lang="en"/>
              <a:t>e first require the Chirp model, then we use sequelize query methods to query our database. </a:t>
            </a:r>
          </a:p>
          <a:p>
            <a:pPr indent="-228600" lvl="1" marL="914400" rtl="0">
              <a:spcBef>
                <a:spcPts val="0"/>
              </a:spcBef>
            </a:pPr>
            <a:r>
              <a:rPr lang="en"/>
              <a:t>In our example we are using Model.findAll() and Model.create() but there are many more!</a:t>
            </a:r>
          </a:p>
          <a:p>
            <a:pPr indent="-228600" lvl="2" marL="1371600" rtl="0">
              <a:spcBef>
                <a:spcPts val="0"/>
              </a:spcBef>
            </a:pPr>
            <a:r>
              <a:rPr lang="en" u="sng">
                <a:solidFill>
                  <a:schemeClr val="hlink"/>
                </a:solidFill>
                <a:hlinkClick r:id="rId3"/>
              </a:rPr>
              <a:t>http://docs.sequelizejs.com/manual/tutorial/models-usage.html#-findall-search-for-multiple-elements-in-the-database</a:t>
            </a:r>
          </a:p>
          <a:p>
            <a:pPr indent="-228600" lvl="2" marL="1371600" rtl="0">
              <a:spcBef>
                <a:spcPts val="0"/>
              </a:spcBef>
            </a:pPr>
            <a:r>
              <a:t/>
            </a:r>
            <a:endParaRPr/>
          </a:p>
          <a:p>
            <a:pPr indent="-228600" lvl="0" marL="457200" rtl="0">
              <a:spcBef>
                <a:spcPts val="0"/>
              </a:spcBef>
            </a:pPr>
            <a:r>
              <a:rPr lang="en"/>
              <a:t> Instead of writing out an entire MySQL query string, we can use predefined query methods defined by Sequelize. This allows us to greatly simplify how we retrieve data from our database!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Star Wars (20 min) </a:t>
            </a:r>
          </a:p>
        </p:txBody>
      </p:sp>
      <p:sp>
        <p:nvSpPr>
          <p:cNvPr id="255" name="Shape 2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04-StarWars/server.js for instructions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Chirpy</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3"/>
              </a:rPr>
              <a:t>http://localhost:8080/</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Review: Star Wars</a:t>
            </a:r>
          </a:p>
        </p:txBody>
      </p:sp>
      <p:sp>
        <p:nvSpPr>
          <p:cNvPr id="261" name="Shape 2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Sequelize Library</a:t>
            </a:r>
          </a:p>
        </p:txBody>
      </p:sp>
      <p:sp>
        <p:nvSpPr>
          <p:cNvPr id="267" name="Shape 2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Add a few books…</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Sequelize Library (25 min)</a:t>
            </a: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05-SequelizeLibrary</a:t>
            </a:r>
          </a:p>
          <a:p>
            <a:pPr lvl="0">
              <a:spcBef>
                <a:spcPts val="0"/>
              </a:spcBef>
              <a:buNone/>
            </a:pPr>
            <a:r>
              <a:rPr lang="en"/>
              <a:t>This app will require you to research more advanced sequelize querying. </a:t>
            </a:r>
          </a:p>
          <a:p>
            <a:pPr lvl="0">
              <a:spcBef>
                <a:spcPts val="0"/>
              </a:spcBef>
              <a:buClr>
                <a:schemeClr val="dk1"/>
              </a:buClr>
              <a:buSzPct val="61111"/>
              <a:buFont typeface="Arial"/>
              <a:buNone/>
            </a:pPr>
            <a:r>
              <a:rPr lang="en"/>
              <a:t>Use the Sequelize documentation to find the answers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Review: Sequelize Library</a:t>
            </a:r>
          </a:p>
        </p:txBody>
      </p:sp>
      <p:sp>
        <p:nvSpPr>
          <p:cNvPr id="279" name="Shape 2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rtl="0">
              <a:spcBef>
                <a:spcPts val="0"/>
              </a:spcBef>
              <a:buNone/>
            </a:pPr>
            <a:r>
              <a:rPr lang="en"/>
              <a:t>Lunch</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Sequelize CLI</a:t>
            </a:r>
          </a:p>
        </p:txBody>
      </p:sp>
      <p:sp>
        <p:nvSpPr>
          <p:cNvPr id="290" name="Shape 2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a:t>
            </a:r>
            <a:r>
              <a:rPr lang="en"/>
              <a:t>Slack and/or class repo for Sequelize Quick Start Guide</a:t>
            </a:r>
          </a:p>
          <a:p>
            <a:pPr lvl="0">
              <a:spcBef>
                <a:spcPts val="0"/>
              </a:spcBef>
              <a:buNone/>
            </a:pPr>
            <a:r>
              <a:rPr lang="en"/>
              <a:t>NOTE: The Sequelize CLI has a lot of functionality, including creating models via the CLI. We will only be using be using the CLI to initialize an index.js file, and a config.json file. </a:t>
            </a:r>
          </a:p>
          <a:p>
            <a:pPr lvl="0">
              <a:spcBef>
                <a:spcPts val="0"/>
              </a:spcBef>
              <a:buNone/>
            </a:pPr>
            <a:r>
              <a:rPr b="1" lang="en"/>
              <a:t>Do not create models with the CLI at this point.</a:t>
            </a:r>
            <a:r>
              <a:rPr lang="en"/>
              <a:t> </a:t>
            </a:r>
          </a:p>
          <a:p>
            <a:pPr lvl="0">
              <a:spcBef>
                <a:spcPts val="0"/>
              </a:spcBef>
              <a:buNone/>
            </a:pPr>
            <a:r>
              <a:rPr lang="en"/>
              <a:t>It will create far more trouble than it's worth later in the week when our models become more complex if you don’t have experience writing them by hand.</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ORM to Sequelize (30 min)</a:t>
            </a:r>
          </a:p>
        </p:txBody>
      </p:sp>
      <p:sp>
        <p:nvSpPr>
          <p:cNvPr id="296" name="Shape 29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08-ORM-to-Sequelize for files and instructions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Review</a:t>
            </a:r>
            <a:r>
              <a:rPr lang="en"/>
              <a:t>: ORM to Sequelize</a:t>
            </a:r>
          </a:p>
        </p:txBody>
      </p:sp>
      <p:sp>
        <p:nvSpPr>
          <p:cNvPr id="302" name="Shape 3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a:spcBef>
                <a:spcPts val="0"/>
              </a:spcBef>
            </a:pPr>
            <a:r>
              <a:rPr lang="en"/>
              <a:t>Note difference between connections.js and config.json files</a:t>
            </a:r>
          </a:p>
          <a:p>
            <a:pPr indent="-228600" lvl="0" marL="457200">
              <a:spcBef>
                <a:spcPts val="0"/>
              </a:spcBef>
            </a:pPr>
            <a:r>
              <a:rPr lang="en"/>
              <a:t>See also todo.js</a:t>
            </a:r>
          </a:p>
          <a:p>
            <a:pPr indent="-228600" lvl="0" marL="457200">
              <a:spcBef>
                <a:spcPts val="0"/>
              </a:spcBef>
            </a:pPr>
            <a:r>
              <a:rPr lang="en"/>
              <a:t>We sync() our models in the server.js file before we start our server. </a:t>
            </a:r>
          </a:p>
          <a:p>
            <a:pPr indent="-228600" lvl="1" marL="914400" rtl="0">
              <a:spcBef>
                <a:spcPts val="0"/>
              </a:spcBef>
            </a:pPr>
            <a:r>
              <a:rPr lang="en"/>
              <a:t>This is what ensures our tables are created and ready when we start Express </a:t>
            </a:r>
          </a:p>
          <a:p>
            <a:pPr indent="-228600" lvl="1" marL="914400" rtl="0">
              <a:spcBef>
                <a:spcPts val="0"/>
              </a:spcBef>
            </a:pPr>
            <a:r>
              <a:rPr lang="en"/>
              <a:t>The Todos table is created when we run our server and sync</a:t>
            </a:r>
          </a:p>
          <a:p>
            <a:pPr indent="-228600" lvl="0" marL="457200" rtl="0">
              <a:spcBef>
                <a:spcPts val="0"/>
              </a:spcBef>
            </a:pPr>
            <a:r>
              <a:rPr lang="en"/>
              <a:t>Note: our models are required inside of the api-routes.js file</a:t>
            </a:r>
          </a:p>
          <a:p>
            <a:pPr indent="-228600" lvl="1" marL="914400" rtl="0">
              <a:spcBef>
                <a:spcPts val="0"/>
              </a:spcBef>
            </a:pPr>
            <a:r>
              <a:rPr lang="en"/>
              <a:t>We will use them in the next activity</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findAll &amp; create (15 min) </a:t>
            </a:r>
          </a:p>
        </p:txBody>
      </p:sp>
      <p:sp>
        <p:nvSpPr>
          <p:cNvPr id="308" name="Shape 30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09-Sequelize-Create-Read-Unsolved</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Review</a:t>
            </a:r>
            <a:r>
              <a:rPr lang="en"/>
              <a:t>: findAll &amp; create</a:t>
            </a:r>
          </a:p>
        </p:txBody>
      </p:sp>
      <p:sp>
        <p:nvSpPr>
          <p:cNvPr id="314" name="Shape 3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Note</a:t>
            </a:r>
            <a:r>
              <a:rPr lang="en"/>
              <a:t> how in the api-routes.js file, the db.Todo.create method takes in an object with the values we want our new Todo to have as an argument.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Chirpy (20 min)</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01-Chirpy-mySQL for files and instructions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Shape 319"/>
          <p:cNvPicPr preferRelativeResize="0"/>
          <p:nvPr/>
        </p:nvPicPr>
        <p:blipFill>
          <a:blip r:embed="rId3">
            <a:alphaModFix/>
          </a:blip>
          <a:stretch>
            <a:fillRect/>
          </a:stretch>
        </p:blipFill>
        <p:spPr>
          <a:xfrm>
            <a:off x="1422600" y="354575"/>
            <a:ext cx="6298800" cy="44343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 Update &amp; Delete</a:t>
            </a:r>
          </a:p>
        </p:txBody>
      </p:sp>
      <p:sp>
        <p:nvSpPr>
          <p:cNvPr id="325" name="Shape 3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 node </a:t>
            </a:r>
            <a:r>
              <a:rPr lang="en"/>
              <a:t>10-Sequelize-Update-Delete/server.js </a:t>
            </a:r>
          </a:p>
          <a:p>
            <a:pPr indent="-228600" lvl="0" marL="457200" rtl="0">
              <a:spcBef>
                <a:spcPts val="0"/>
              </a:spcBef>
            </a:pPr>
            <a:r>
              <a:rPr lang="en"/>
              <a:t>Note: we can delete todo items by clicking the x button on the todo. Refresh!</a:t>
            </a:r>
          </a:p>
          <a:p>
            <a:pPr indent="-228600" lvl="0" marL="457200" rtl="0">
              <a:spcBef>
                <a:spcPts val="0"/>
              </a:spcBef>
            </a:pPr>
            <a:r>
              <a:rPr lang="en"/>
              <a:t>Note: when clicking a todo item, you can update the todos text. After editing, hit "Enter" to finish editing, or click anywhere else on the page to cancel editing. </a:t>
            </a:r>
          </a:p>
          <a:p>
            <a:pPr indent="-228600" lvl="0" marL="457200" rtl="0">
              <a:spcBef>
                <a:spcPts val="0"/>
              </a:spcBef>
            </a:pPr>
            <a:r>
              <a:rPr lang="en"/>
              <a:t>Also note: how clicking the check mark toggles a todo's complete property.</a:t>
            </a:r>
          </a:p>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Activity: Update &amp; Delete (20 min)</a:t>
            </a:r>
          </a:p>
        </p:txBody>
      </p:sp>
      <p:sp>
        <p:nvSpPr>
          <p:cNvPr id="331" name="Shape 3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See 10-Sequelize-Update-Delete </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Review</a:t>
            </a:r>
            <a:r>
              <a:rPr lang="en"/>
              <a:t>: Update &amp; Delete</a:t>
            </a:r>
          </a:p>
        </p:txBody>
      </p:sp>
      <p:sp>
        <p:nvSpPr>
          <p:cNvPr id="337" name="Shape 3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Note: .destroy() and .update() in api-routes.js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Review</a:t>
            </a:r>
            <a:r>
              <a:rPr lang="en"/>
              <a:t>: Chirpy</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We created</a:t>
            </a:r>
            <a:r>
              <a:rPr lang="en"/>
              <a:t> the database and the table</a:t>
            </a:r>
          </a:p>
          <a:p>
            <a:pPr indent="-228600" lvl="0" marL="457200" rtl="0">
              <a:spcBef>
                <a:spcPts val="0"/>
              </a:spcBef>
            </a:pPr>
            <a:r>
              <a:rPr lang="en"/>
              <a:t>In config/connections.js, we use the mysql package to connect to the db</a:t>
            </a:r>
          </a:p>
          <a:p>
            <a:pPr indent="-228600" lvl="0" marL="457200" rtl="0">
              <a:spcBef>
                <a:spcPts val="0"/>
              </a:spcBef>
            </a:pPr>
            <a:r>
              <a:rPr lang="en"/>
              <a:t>In routes/api-routes.js, we handle requests and create mySQL queries </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Quiz O’Clock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 is full stack web development?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en"/>
              <a:t>What is programming?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