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Lst>
  <p:sldSz cy="5143500" cx="9144000"/>
  <p:notesSz cx="6858000" cy="9144000"/>
  <p:embeddedFontLst>
    <p:embeddedFont>
      <p:font typeface="Roboto Mono"/>
      <p:regular r:id="rId104"/>
      <p:bold r:id="rId105"/>
      <p:italic r:id="rId106"/>
      <p:boldItalic r:id="rId10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BBB8363-D554-49BA-97EA-D7F0712A3156}">
  <a:tblStyle styleId="{CBBB8363-D554-49BA-97EA-D7F0712A3156}"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RobotoMono-boldItalic.fntdata"/><Relationship Id="rId106" Type="http://schemas.openxmlformats.org/officeDocument/2006/relationships/font" Target="fonts/RobotoMono-italic.fntdata"/><Relationship Id="rId105" Type="http://schemas.openxmlformats.org/officeDocument/2006/relationships/font" Target="fonts/RobotoMono-bold.fntdata"/><Relationship Id="rId104" Type="http://schemas.openxmlformats.org/officeDocument/2006/relationships/font" Target="fonts/RobotoMono-regular.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6" name="Shape 4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2" name="Shape 4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2" name="Shape 5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0" name="Shape 5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1" name="Shape 5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7" name="Shape 5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Shape 5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3" name="Shape 5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Shape 5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9" name="Shape 5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Shape 5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5" name="Shape 5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mongodb.com/document-databases"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en.wikipedia.org/wiki/Object-oriented_programming" TargetMode="External"/><Relationship Id="rId4" Type="http://schemas.openxmlformats.org/officeDocument/2006/relationships/hyperlink" Target="https://developer.mozilla.org/en-US/docs/Learn/JavaScript/Objects/Object-oriented_J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docs.mongodb.com/manual/reference/local-database/" TargetMode="External"/><Relationship Id="rId4" Type="http://schemas.openxmlformats.org/officeDocument/2006/relationships/hyperlink" Target="https://docs.mongodb.com/manual/reference/system-collec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docs.mongodb.com/manual/reference/operator/query/in/"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docs.mongodb.com/manual/reference/operator/update/set/"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robomongo.org/download"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hyperlink" Target="https://github.com/cheeriojs/cheerio"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hyperlink" Target="https://www.reddit.com/r/webdev/"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n.wikipedia.org/wiki/NoSQL"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hyperlink" Target="https://www.npmjs.com/package/mongojs"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http://localhost:3000/" TargetMode="External"/><Relationship Id="rId4" Type="http://schemas.openxmlformats.org/officeDocument/2006/relationships/hyperlink" Target="http://localhost:3000/all" TargetMode="External"/><Relationship Id="rId5" Type="http://schemas.openxmlformats.org/officeDocument/2006/relationships/hyperlink" Target="http://localhost:3000/name" TargetMode="External"/><Relationship Id="rId6" Type="http://schemas.openxmlformats.org/officeDocument/2006/relationships/hyperlink" Target="http://localhost:3000/weight"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hyperlink" Target="http://localhost:3000/"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hyperlink" Target="https://en.wikipedia.org/wiki/Robots_exclusion_standar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NoSQL</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Relational Database</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04" name="Shape 104"/>
          <p:cNvPicPr preferRelativeResize="0"/>
          <p:nvPr/>
        </p:nvPicPr>
        <p:blipFill>
          <a:blip r:embed="rId3">
            <a:alphaModFix/>
          </a:blip>
          <a:stretch>
            <a:fillRect/>
          </a:stretch>
        </p:blipFill>
        <p:spPr>
          <a:xfrm>
            <a:off x="2576341" y="1017723"/>
            <a:ext cx="6255957" cy="355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Document Database</a:t>
            </a:r>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sz="1200"/>
          </a:p>
          <a:p>
            <a:pPr lvl="0">
              <a:spcBef>
                <a:spcPts val="0"/>
              </a:spcBef>
              <a:buNone/>
            </a:pPr>
            <a:r>
              <a:t/>
            </a:r>
            <a:endParaRPr sz="1200"/>
          </a:p>
          <a:p>
            <a:pPr lvl="0">
              <a:spcBef>
                <a:spcPts val="0"/>
              </a:spcBef>
              <a:buNone/>
            </a:pPr>
            <a:r>
              <a:t/>
            </a:r>
            <a:endParaRPr sz="1200"/>
          </a:p>
          <a:p>
            <a:pPr lvl="0">
              <a:spcBef>
                <a:spcPts val="0"/>
              </a:spcBef>
              <a:buNone/>
            </a:pPr>
            <a:r>
              <a:t/>
            </a:r>
            <a:endParaRPr sz="1200"/>
          </a:p>
          <a:p>
            <a:pPr lvl="0">
              <a:spcBef>
                <a:spcPts val="0"/>
              </a:spcBef>
              <a:buNone/>
            </a:pPr>
            <a:r>
              <a:t/>
            </a:r>
            <a:endParaRPr sz="1200"/>
          </a:p>
          <a:p>
            <a:pPr lvl="0">
              <a:spcBef>
                <a:spcPts val="0"/>
              </a:spcBef>
              <a:buNone/>
            </a:pPr>
            <a:r>
              <a:t/>
            </a:r>
            <a:endParaRPr sz="1200"/>
          </a:p>
          <a:p>
            <a:pPr lvl="0">
              <a:spcBef>
                <a:spcPts val="0"/>
              </a:spcBef>
              <a:buNone/>
            </a:pPr>
            <a:r>
              <a:t/>
            </a:r>
            <a:endParaRPr sz="1200"/>
          </a:p>
          <a:p>
            <a:pPr lvl="0">
              <a:spcBef>
                <a:spcPts val="0"/>
              </a:spcBef>
              <a:buNone/>
            </a:pPr>
            <a:r>
              <a:rPr lang="en" sz="1200"/>
              <a:t>RTFM </a:t>
            </a:r>
            <a:r>
              <a:rPr lang="en" sz="1200" u="sng">
                <a:solidFill>
                  <a:schemeClr val="hlink"/>
                </a:solidFill>
                <a:hlinkClick r:id="rId3"/>
              </a:rPr>
              <a:t>https://www.mongodb.com/document-databases</a:t>
            </a:r>
          </a:p>
        </p:txBody>
      </p:sp>
      <p:pic>
        <p:nvPicPr>
          <p:cNvPr id="111" name="Shape 111"/>
          <p:cNvPicPr preferRelativeResize="0"/>
          <p:nvPr/>
        </p:nvPicPr>
        <p:blipFill>
          <a:blip r:embed="rId4">
            <a:alphaModFix/>
          </a:blip>
          <a:stretch>
            <a:fillRect/>
          </a:stretch>
        </p:blipFill>
        <p:spPr>
          <a:xfrm>
            <a:off x="4299484" y="1152473"/>
            <a:ext cx="4532815" cy="3416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graphicFrame>
        <p:nvGraphicFramePr>
          <p:cNvPr id="116" name="Shape 116"/>
          <p:cNvGraphicFramePr/>
          <p:nvPr/>
        </p:nvGraphicFramePr>
        <p:xfrm>
          <a:off x="952500" y="1619250"/>
          <a:ext cx="3000000" cy="3000000"/>
        </p:xfrm>
        <a:graphic>
          <a:graphicData uri="http://schemas.openxmlformats.org/drawingml/2006/table">
            <a:tbl>
              <a:tblPr>
                <a:noFill/>
                <a:tableStyleId>{CBBB8363-D554-49BA-97EA-D7F0712A3156}</a:tableStyleId>
              </a:tblPr>
              <a:tblGrid>
                <a:gridCol w="3619500"/>
                <a:gridCol w="3619500"/>
              </a:tblGrid>
              <a:tr h="381000">
                <a:tc>
                  <a:txBody>
                    <a:bodyPr>
                      <a:noAutofit/>
                    </a:bodyPr>
                    <a:lstStyle/>
                    <a:p>
                      <a:pPr lvl="0">
                        <a:spcBef>
                          <a:spcPts val="0"/>
                        </a:spcBef>
                        <a:buNone/>
                      </a:pPr>
                      <a:r>
                        <a:rPr b="1" lang="en"/>
                        <a:t>SQL</a:t>
                      </a:r>
                    </a:p>
                  </a:txBody>
                  <a:tcPr marT="91425" marB="91425" marR="91425" marL="91425">
                    <a:solidFill>
                      <a:srgbClr val="EAD1DC"/>
                    </a:solidFill>
                  </a:tcPr>
                </a:tc>
                <a:tc>
                  <a:txBody>
                    <a:bodyPr>
                      <a:noAutofit/>
                    </a:bodyPr>
                    <a:lstStyle/>
                    <a:p>
                      <a:pPr lvl="0">
                        <a:spcBef>
                          <a:spcPts val="0"/>
                        </a:spcBef>
                        <a:buNone/>
                      </a:pPr>
                      <a:r>
                        <a:rPr b="1" lang="en"/>
                        <a:t>NoSQL</a:t>
                      </a:r>
                    </a:p>
                  </a:txBody>
                  <a:tcPr marT="91425" marB="91425" marR="91425" marL="91425">
                    <a:solidFill>
                      <a:srgbClr val="D9EAD3"/>
                    </a:solidFill>
                  </a:tcPr>
                </a:tc>
              </a:tr>
              <a:tr h="381000">
                <a:tc>
                  <a:txBody>
                    <a:bodyPr>
                      <a:noAutofit/>
                    </a:bodyPr>
                    <a:lstStyle/>
                    <a:p>
                      <a:pPr lvl="0">
                        <a:spcBef>
                          <a:spcPts val="0"/>
                        </a:spcBef>
                        <a:buNone/>
                      </a:pPr>
                      <a:r>
                        <a:rPr lang="en"/>
                        <a:t>Database</a:t>
                      </a:r>
                    </a:p>
                  </a:txBody>
                  <a:tcPr marT="91425" marB="91425" marR="91425" marL="91425"/>
                </a:tc>
                <a:tc>
                  <a:txBody>
                    <a:bodyPr>
                      <a:noAutofit/>
                    </a:bodyPr>
                    <a:lstStyle/>
                    <a:p>
                      <a:pPr lvl="0">
                        <a:spcBef>
                          <a:spcPts val="0"/>
                        </a:spcBef>
                        <a:buNone/>
                      </a:pPr>
                      <a:r>
                        <a:rPr lang="en"/>
                        <a:t>Database</a:t>
                      </a:r>
                    </a:p>
                  </a:txBody>
                  <a:tcPr marT="91425" marB="91425" marR="91425" marL="91425"/>
                </a:tc>
              </a:tr>
              <a:tr h="381000">
                <a:tc>
                  <a:txBody>
                    <a:bodyPr>
                      <a:noAutofit/>
                    </a:bodyPr>
                    <a:lstStyle/>
                    <a:p>
                      <a:pPr lvl="0">
                        <a:spcBef>
                          <a:spcPts val="0"/>
                        </a:spcBef>
                        <a:buNone/>
                      </a:pPr>
                      <a:r>
                        <a:rPr lang="en"/>
                        <a:t>Table</a:t>
                      </a:r>
                    </a:p>
                  </a:txBody>
                  <a:tcPr marT="91425" marB="91425" marR="91425" marL="91425"/>
                </a:tc>
                <a:tc>
                  <a:txBody>
                    <a:bodyPr>
                      <a:noAutofit/>
                    </a:bodyPr>
                    <a:lstStyle/>
                    <a:p>
                      <a:pPr lvl="0">
                        <a:spcBef>
                          <a:spcPts val="0"/>
                        </a:spcBef>
                        <a:buNone/>
                      </a:pPr>
                      <a:r>
                        <a:rPr lang="en"/>
                        <a:t>Collection</a:t>
                      </a:r>
                    </a:p>
                  </a:txBody>
                  <a:tcPr marT="91425" marB="91425" marR="91425" marL="91425"/>
                </a:tc>
              </a:tr>
              <a:tr h="381000">
                <a:tc>
                  <a:txBody>
                    <a:bodyPr>
                      <a:noAutofit/>
                    </a:bodyPr>
                    <a:lstStyle/>
                    <a:p>
                      <a:pPr lvl="0">
                        <a:spcBef>
                          <a:spcPts val="0"/>
                        </a:spcBef>
                        <a:buNone/>
                      </a:pPr>
                      <a:r>
                        <a:rPr lang="en"/>
                        <a:t>Row</a:t>
                      </a:r>
                    </a:p>
                  </a:txBody>
                  <a:tcPr marT="91425" marB="91425" marR="91425" marL="91425"/>
                </a:tc>
                <a:tc>
                  <a:txBody>
                    <a:bodyPr>
                      <a:noAutofit/>
                    </a:bodyPr>
                    <a:lstStyle/>
                    <a:p>
                      <a:pPr lvl="0">
                        <a:spcBef>
                          <a:spcPts val="0"/>
                        </a:spcBef>
                        <a:buNone/>
                      </a:pPr>
                      <a:r>
                        <a:rPr lang="en"/>
                        <a:t>Document</a:t>
                      </a:r>
                    </a:p>
                  </a:txBody>
                  <a:tcPr marT="91425" marB="91425" marR="91425" marL="91425"/>
                </a:tc>
              </a:tr>
              <a:tr h="381000">
                <a:tc>
                  <a:txBody>
                    <a:bodyPr>
                      <a:noAutofit/>
                    </a:bodyPr>
                    <a:lstStyle/>
                    <a:p>
                      <a:pPr lvl="0">
                        <a:spcBef>
                          <a:spcPts val="0"/>
                        </a:spcBef>
                        <a:buNone/>
                      </a:pPr>
                      <a:r>
                        <a:rPr lang="en"/>
                        <a:t>Column</a:t>
                      </a:r>
                    </a:p>
                  </a:txBody>
                  <a:tcPr marT="91425" marB="91425" marR="91425" marL="91425"/>
                </a:tc>
                <a:tc>
                  <a:txBody>
                    <a:bodyPr>
                      <a:noAutofit/>
                    </a:bodyPr>
                    <a:lstStyle/>
                    <a:p>
                      <a:pPr lvl="0">
                        <a:spcBef>
                          <a:spcPts val="0"/>
                        </a:spcBef>
                        <a:buNone/>
                      </a:pPr>
                      <a:r>
                        <a:rPr lang="en"/>
                        <a:t>Field</a:t>
                      </a: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Research NoSQL &amp;&amp; MongoDB </a:t>
            </a: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Clr>
                <a:schemeClr val="dk1"/>
              </a:buClr>
              <a:buSzPct val="61111"/>
              <a:buFont typeface="Arial"/>
              <a:buNone/>
            </a:pPr>
            <a:r>
              <a:rPr lang="en"/>
              <a:t>Work with your neighbors to research the following:</a:t>
            </a:r>
          </a:p>
          <a:p>
            <a:pPr indent="-228600" lvl="0" marL="457200">
              <a:spcBef>
                <a:spcPts val="0"/>
              </a:spcBef>
            </a:pPr>
            <a:r>
              <a:rPr lang="en"/>
              <a:t>What are the advantages of using a noSQL database like MongoDB according to the MongoDB Website?</a:t>
            </a:r>
          </a:p>
          <a:p>
            <a:pPr indent="-228600" lvl="0" marL="457200">
              <a:spcBef>
                <a:spcPts val="0"/>
              </a:spcBef>
            </a:pPr>
            <a:r>
              <a:rPr lang="en"/>
              <a:t>What are the advantages of using a noSQL database like MongoDB according to the web (places like Quora)?</a:t>
            </a:r>
          </a:p>
          <a:p>
            <a:pPr indent="-228600" lvl="0" marL="457200">
              <a:spcBef>
                <a:spcPts val="0"/>
              </a:spcBef>
            </a:pPr>
            <a:r>
              <a:rPr lang="en"/>
              <a:t>What are the disadvantages of using a noSQL database like MongoDB according to the web (places like Quora)?</a:t>
            </a:r>
          </a:p>
          <a:p>
            <a:pPr lvl="0">
              <a:spcBef>
                <a:spcPts val="0"/>
              </a:spcBef>
              <a:buClr>
                <a:schemeClr val="dk1"/>
              </a:buClr>
              <a:buSzPct val="61111"/>
              <a:buFont typeface="Arial"/>
              <a:buNone/>
            </a:pPr>
            <a:r>
              <a:t/>
            </a:r>
            <a:endParaRP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What are the advantages (according to MongoDB)?</a:t>
            </a:r>
          </a:p>
        </p:txBody>
      </p:sp>
      <p:sp>
        <p:nvSpPr>
          <p:cNvPr id="128" name="Shape 12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a:spcBef>
                <a:spcPts val="0"/>
              </a:spcBef>
            </a:pPr>
            <a:r>
              <a:rPr lang="en"/>
              <a:t>Relational databases require that schemas be defined before you can add data. For example, you might want to store data about your customers such as phone numbers, first and last name, address, city and state – a SQL database needs to know what you are storing in advance.</a:t>
            </a:r>
          </a:p>
          <a:p>
            <a:pPr indent="-228600" lvl="0" marL="457200">
              <a:spcBef>
                <a:spcPts val="0"/>
              </a:spcBef>
            </a:pPr>
            <a:r>
              <a:rPr lang="en"/>
              <a:t>Object-oriented programming that is easy to use and flexible.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OOP?</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sz="2200"/>
              <a:t>RTFM </a:t>
            </a:r>
            <a:r>
              <a:rPr lang="en" sz="2200" u="sng">
                <a:solidFill>
                  <a:schemeClr val="hlink"/>
                </a:solidFill>
                <a:hlinkClick r:id="rId3"/>
              </a:rPr>
              <a:t>https://en.wikipedia.org/wiki/Object-oriented_programming</a:t>
            </a:r>
          </a:p>
          <a:p>
            <a:pPr lvl="0">
              <a:spcBef>
                <a:spcPts val="0"/>
              </a:spcBef>
              <a:buNone/>
            </a:pPr>
            <a:r>
              <a:rPr lang="en" sz="2200"/>
              <a:t>&amp;&amp; </a:t>
            </a:r>
            <a:r>
              <a:rPr lang="en" sz="1400" u="sng">
                <a:solidFill>
                  <a:schemeClr val="hlink"/>
                </a:solidFill>
                <a:hlinkClick r:id="rId4"/>
              </a:rPr>
              <a:t>https://developer.mozilla.org/en-US/docs/Learn/JavaScript/Objects/Object-oriented_JS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What are the advantages </a:t>
            </a:r>
          </a:p>
          <a:p>
            <a:pPr lvl="0" rtl="0">
              <a:spcBef>
                <a:spcPts val="0"/>
              </a:spcBef>
              <a:buNone/>
            </a:pPr>
            <a:r>
              <a:rPr lang="en"/>
              <a:t>(according to the “experts”)?</a:t>
            </a:r>
          </a:p>
        </p:txBody>
      </p:sp>
      <p:sp>
        <p:nvSpPr>
          <p:cNvPr id="144" name="Shape 144"/>
          <p:cNvSpPr txBox="1"/>
          <p:nvPr>
            <p:ph idx="1" type="body"/>
          </p:nvPr>
        </p:nvSpPr>
        <p:spPr>
          <a:xfrm>
            <a:off x="311700" y="1572925"/>
            <a:ext cx="8520600" cy="2996100"/>
          </a:xfrm>
          <a:prstGeom prst="rect">
            <a:avLst/>
          </a:prstGeom>
        </p:spPr>
        <p:txBody>
          <a:bodyPr anchorCtr="0" anchor="t" bIns="91425" lIns="91425" rIns="91425" wrap="square" tIns="91425">
            <a:noAutofit/>
          </a:bodyPr>
          <a:lstStyle/>
          <a:p>
            <a:pPr lvl="0" rtl="0">
              <a:spcBef>
                <a:spcPts val="0"/>
              </a:spcBef>
              <a:buNone/>
            </a:pPr>
            <a:r>
              <a:t/>
            </a:r>
            <a:endParaRPr/>
          </a:p>
          <a:p>
            <a:pPr lvl="0" rt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What are the disadvantages </a:t>
            </a:r>
          </a:p>
          <a:p>
            <a:pPr lvl="0" rtl="0">
              <a:spcBef>
                <a:spcPts val="0"/>
              </a:spcBef>
              <a:buNone/>
            </a:pPr>
            <a:r>
              <a:rPr lang="en"/>
              <a:t>(according to the “experts”)?</a:t>
            </a:r>
          </a:p>
        </p:txBody>
      </p:sp>
      <p:sp>
        <p:nvSpPr>
          <p:cNvPr id="150" name="Shape 150"/>
          <p:cNvSpPr txBox="1"/>
          <p:nvPr>
            <p:ph idx="1" type="body"/>
          </p:nvPr>
        </p:nvSpPr>
        <p:spPr>
          <a:xfrm>
            <a:off x="311700" y="1572925"/>
            <a:ext cx="8520600" cy="2996100"/>
          </a:xfrm>
          <a:prstGeom prst="rect">
            <a:avLst/>
          </a:prstGeom>
        </p:spPr>
        <p:txBody>
          <a:bodyPr anchorCtr="0" anchor="t" bIns="91425" lIns="91425" rIns="91425" wrap="square" tIns="91425">
            <a:noAutofit/>
          </a:bodyPr>
          <a:lstStyle/>
          <a:p>
            <a:pPr lvl="0" rtl="0">
              <a:spcBef>
                <a:spcPts val="0"/>
              </a:spcBef>
              <a:buNone/>
            </a:pPr>
            <a:r>
              <a:t/>
            </a:r>
            <a:endParaRPr/>
          </a:p>
          <a:p>
            <a:pPr lvl="0" rt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Install MongoDB (20 min)</a:t>
            </a:r>
          </a:p>
        </p:txBody>
      </p:sp>
      <p:sp>
        <p:nvSpPr>
          <p:cNvPr id="156" name="Shape 15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See Installing-MongoDB.md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Objectives</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Introduction to NoSQL and MongoDB</a:t>
            </a:r>
          </a:p>
          <a:p>
            <a:pPr indent="-228600" lvl="0" marL="457200" rtl="0">
              <a:spcBef>
                <a:spcPts val="0"/>
              </a:spcBef>
            </a:pPr>
            <a:r>
              <a:rPr lang="en"/>
              <a:t>Web scraping with Cheerio </a:t>
            </a:r>
          </a:p>
          <a:p>
            <a:pPr indent="-228600" lvl="0" marL="457200" rtl="0">
              <a:spcBef>
                <a:spcPts val="0"/>
              </a:spcBef>
            </a:pPr>
            <a:r>
              <a:rPr lang="en"/>
              <a:t>MongoJS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mongod</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Demo: MongoDB Basics </a:t>
            </a:r>
          </a:p>
        </p:txBody>
      </p:sp>
      <p:sp>
        <p:nvSpPr>
          <p:cNvPr id="167" name="Shape 1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See 01-Create-Insert-and-Find</a:t>
            </a:r>
          </a:p>
          <a:p>
            <a:pPr indent="-228600" lvl="0" marL="457200" rtl="0">
              <a:spcBef>
                <a:spcPts val="0"/>
              </a:spcBef>
            </a:pPr>
            <a:r>
              <a:rPr lang="en"/>
              <a:t>$ mongod</a:t>
            </a:r>
          </a:p>
          <a:p>
            <a:pPr indent="-228600" lvl="0" marL="457200" rtl="0">
              <a:spcBef>
                <a:spcPts val="0"/>
              </a:spcBef>
            </a:pPr>
            <a:r>
              <a:rPr lang="en"/>
              <a:t>Leave it running; open a new Terminal</a:t>
            </a:r>
          </a:p>
          <a:p>
            <a:pPr indent="-228600" lvl="0" marL="457200" rtl="0">
              <a:spcBef>
                <a:spcPts val="0"/>
              </a:spcBef>
            </a:pPr>
            <a:r>
              <a:rPr lang="en"/>
              <a:t>$ mongo</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use &lt;database name&gt;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We use </a:t>
            </a:r>
            <a:r>
              <a:rPr lang="en">
                <a:latin typeface="Roboto Mono"/>
                <a:ea typeface="Roboto Mono"/>
                <a:cs typeface="Roboto Mono"/>
                <a:sym typeface="Roboto Mono"/>
              </a:rPr>
              <a:t>use</a:t>
            </a:r>
            <a:r>
              <a:rPr lang="en"/>
              <a:t> to not only switch between databases, but to create a new database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But. Our new database doesn’t exist until we add a collection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db</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In the mongo shell, db is the variable that references the current database.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show dbs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admin &amp;&amp; local</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sz="2000"/>
              <a:t>RTFM </a:t>
            </a:r>
            <a:r>
              <a:rPr lang="en" sz="2000" u="sng">
                <a:solidFill>
                  <a:schemeClr val="hlink"/>
                </a:solidFill>
                <a:hlinkClick r:id="rId3"/>
              </a:rPr>
              <a:t>https://docs.mongodb.com/manual/reference/local-database/</a:t>
            </a:r>
          </a:p>
          <a:p>
            <a:pPr lvl="0">
              <a:spcBef>
                <a:spcPts val="0"/>
              </a:spcBef>
              <a:buNone/>
            </a:pPr>
            <a:r>
              <a:rPr lang="en" sz="2000"/>
              <a:t>&amp;&amp; </a:t>
            </a:r>
            <a:r>
              <a:rPr lang="en" sz="2000" u="sng">
                <a:solidFill>
                  <a:schemeClr val="hlink"/>
                </a:solidFill>
                <a:hlinkClick r:id="rId4"/>
              </a:rPr>
              <a:t>https://docs.mongodb.com/manual/reference/system-collections/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MongoDB</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db.&lt;collection-name&gt;.insert()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rtl="0" algn="l">
              <a:spcBef>
                <a:spcPts val="0"/>
              </a:spcBef>
              <a:buNone/>
            </a:pPr>
            <a:r>
              <a:rPr lang="en"/>
              <a:t>{</a:t>
            </a:r>
          </a:p>
          <a:p>
            <a:pPr indent="0" lvl="0" marL="0" rtl="0" algn="l">
              <a:spcBef>
                <a:spcPts val="0"/>
              </a:spcBef>
              <a:buNone/>
            </a:pPr>
            <a:r>
              <a:rPr lang="en"/>
              <a:t>"continent": "Africa",</a:t>
            </a:r>
          </a:p>
          <a:p>
            <a:pPr indent="457200" lvl="0" marL="0" rtl="0" algn="l">
              <a:spcBef>
                <a:spcPts val="0"/>
              </a:spcBef>
              <a:buNone/>
            </a:pPr>
            <a:r>
              <a:rPr lang="en"/>
              <a:t>"country":"Morocco", </a:t>
            </a:r>
          </a:p>
          <a:p>
            <a:pPr indent="457200" lvl="0" rtl="0" algn="l">
              <a:spcBef>
                <a:spcPts val="0"/>
              </a:spcBef>
              <a:buNone/>
            </a:pPr>
            <a:r>
              <a:rPr lang="en"/>
              <a:t>"majorcities": [</a:t>
            </a:r>
          </a:p>
          <a:p>
            <a:pPr indent="457200" lvl="0" marL="457200" rtl="0" algn="l">
              <a:spcBef>
                <a:spcPts val="0"/>
              </a:spcBef>
              <a:buNone/>
            </a:pPr>
            <a:r>
              <a:rPr lang="en"/>
              <a:t>"Casablanca", </a:t>
            </a:r>
          </a:p>
          <a:p>
            <a:pPr indent="457200" lvl="0" marL="457200" rtl="0" algn="l">
              <a:spcBef>
                <a:spcPts val="0"/>
              </a:spcBef>
              <a:buNone/>
            </a:pPr>
            <a:r>
              <a:rPr lang="en"/>
              <a:t>"Fez", </a:t>
            </a:r>
          </a:p>
          <a:p>
            <a:pPr indent="457200" lvl="0" marL="457200" rtl="0" algn="l">
              <a:spcBef>
                <a:spcPts val="0"/>
              </a:spcBef>
              <a:buNone/>
            </a:pPr>
            <a:r>
              <a:rPr lang="en"/>
              <a:t>"Marrakech"]</a:t>
            </a:r>
          </a:p>
          <a:p>
            <a:pPr indent="0" lvl="0" marL="0" algn="l">
              <a:spcBef>
                <a:spcPts val="0"/>
              </a:spcBef>
              <a:buNone/>
            </a:pPr>
            <a:r>
              <a:rPr lang="en"/>
              <a: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db.&lt;collection-name&gt;.find()</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rtl="0">
              <a:spcBef>
                <a:spcPts val="0"/>
              </a:spcBef>
              <a:buNone/>
            </a:pPr>
            <a:r>
              <a:rPr lang="en"/>
              <a:t>db.&lt;collection-name&gt;.pretty()</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show collections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Activity</a:t>
            </a:r>
            <a:r>
              <a:rPr lang="en"/>
              <a:t>: MongoDB Basics (15 min) </a:t>
            </a:r>
          </a:p>
        </p:txBody>
      </p:sp>
      <p:sp>
        <p:nvSpPr>
          <p:cNvPr id="238" name="Shape 23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t>See 02-Starting-With-Mongo</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Review</a:t>
            </a:r>
            <a:r>
              <a:rPr lang="en"/>
              <a:t>: MongoDB Basics </a:t>
            </a:r>
          </a:p>
        </p:txBody>
      </p:sp>
      <p:sp>
        <p:nvSpPr>
          <p:cNvPr id="244" name="Shape 24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t>Somebody Slack their solution to #class-instruction</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$in</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The $in operator selects the documents where the value of a field equals any value in the specified array. </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sz="3000"/>
              <a:t>db.classroom.find({"hobbies": {$in: ["Coding"]}})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What’s a SQL database?</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sz="1800"/>
              <a:t>RTFM </a:t>
            </a:r>
            <a:r>
              <a:rPr lang="en" sz="1800" u="sng">
                <a:solidFill>
                  <a:schemeClr val="hlink"/>
                </a:solidFill>
                <a:hlinkClick r:id="rId3"/>
              </a:rPr>
              <a:t>https://docs.mongodb.com/manual/reference/operator/query/in/</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Demo: Update, Remove and Drop</a:t>
            </a:r>
          </a:p>
        </p:txBody>
      </p:sp>
      <p:sp>
        <p:nvSpPr>
          <p:cNvPr id="270" name="Shape 27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Clr>
                <a:schemeClr val="dk1"/>
              </a:buClr>
              <a:buSzPct val="78571"/>
              <a:buFont typeface="Arial"/>
              <a:buNone/>
            </a:pPr>
            <a:r>
              <a:rPr lang="en"/>
              <a:t>use lessondb</a:t>
            </a:r>
          </a:p>
          <a:p>
            <a:pPr lv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rtl="0">
              <a:spcBef>
                <a:spcPts val="0"/>
              </a:spcBef>
              <a:buNone/>
            </a:pPr>
            <a:r>
              <a:rPr lang="en" sz="1700"/>
              <a:t>db.iWantToGoToThere.update({"country": "Morocco"}, {$set: {"continent":"Antarctica"}})</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rtl="0">
              <a:spcBef>
                <a:spcPts val="0"/>
              </a:spcBef>
              <a:buNone/>
            </a:pPr>
            <a:r>
              <a:rPr lang="en" sz="2100"/>
              <a:t>db.&lt;collection-name&gt;.update({“field”: “value”}, {$set: {“field”: “value”}})</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$set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The $set operator replaces the value of a field with the specified value.</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sz="2000"/>
              <a:t>RTFM </a:t>
            </a:r>
            <a:r>
              <a:rPr lang="en" sz="2000" u="sng">
                <a:solidFill>
                  <a:schemeClr val="hlink"/>
                </a:solidFill>
                <a:hlinkClick r:id="rId3"/>
              </a:rPr>
              <a:t>https://docs.mongodb.com/manual/reference/operator/update/set/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What about updating multiple entries?</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{multi:true}</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rtl="0">
              <a:spcBef>
                <a:spcPts val="0"/>
              </a:spcBef>
              <a:buNone/>
            </a:pPr>
            <a:r>
              <a:rPr lang="en" sz="1500"/>
              <a:t>db.iWantToGoToThere.update({"country": "Morocco"}, {$set: {"continent":"Antarctica"}}, {multi:true})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What’s the structure of a SQL database?</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What will happen when we run the following command?</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rtl="0" algn="l">
              <a:spcBef>
                <a:spcPts val="0"/>
              </a:spcBef>
              <a:buNone/>
            </a:pPr>
            <a:r>
              <a:rPr lang="en" sz="2200"/>
              <a:t>db.places.update({"country": "Morocco"}, {$set: {"capital":"Rabat"}})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The field is created for us.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$push</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The $push operator appends a specified value to an array.</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sz="2000"/>
              <a:t>db.places.update({"country": "Morocco"}, {$push: {"majorcities":"Agadir"}})</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db.places.remove({"country":"Morocco"})</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rtl="0">
              <a:spcBef>
                <a:spcPts val="0"/>
              </a:spcBef>
              <a:buNone/>
            </a:pPr>
            <a:r>
              <a:rPr lang="en"/>
              <a:t>db.&lt;collection-name&gt;.remove()</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Removes documents from a collection</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rtl="0">
              <a:spcBef>
                <a:spcPts val="0"/>
              </a:spcBef>
              <a:buNone/>
            </a:pPr>
            <a:r>
              <a:rPr lang="en"/>
              <a:t>db.&lt;collection-name&gt;.drop()</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What’s a NoSQL database?</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Removes a collection from a database</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db.dropDatabase()</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Taking Candy from Basket Weavers(20 min)</a:t>
            </a:r>
          </a:p>
        </p:txBody>
      </p:sp>
      <p:sp>
        <p:nvSpPr>
          <p:cNvPr id="376" name="Shape 37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See 04-Update-Delete-and-Drop</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Review</a:t>
            </a:r>
            <a:r>
              <a:rPr lang="en"/>
              <a:t>: Taking Candy from Basket Weavers</a:t>
            </a:r>
          </a:p>
        </p:txBody>
      </p:sp>
      <p:sp>
        <p:nvSpPr>
          <p:cNvPr id="382" name="Shape 38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t>Somebody Slack their solution to #class-instruction</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Robomongo aka Robo 3T (5 min)</a:t>
            </a:r>
          </a:p>
        </p:txBody>
      </p:sp>
      <p:sp>
        <p:nvSpPr>
          <p:cNvPr id="388" name="Shape 38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u="sng">
                <a:solidFill>
                  <a:schemeClr val="hlink"/>
                </a:solidFill>
                <a:hlinkClick r:id="rId3"/>
              </a:rPr>
              <a:t>https://robomongo.org/download</a:t>
            </a:r>
          </a:p>
          <a:p>
            <a:pPr lvl="0">
              <a:spcBef>
                <a:spcPts val="0"/>
              </a:spcBef>
              <a:buNone/>
            </a:pPr>
            <a:r>
              <a:rPr lang="en"/>
              <a:t>If you don’t have one, create a new connection for localhost</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Demo: Robo 3T</a:t>
            </a:r>
          </a:p>
        </p:txBody>
      </p:sp>
      <p:sp>
        <p:nvSpPr>
          <p:cNvPr id="394" name="Shape 39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t/>
            </a:r>
            <a:endParaRPr/>
          </a:p>
          <a:p>
            <a:pPr lvl="0">
              <a:spcBef>
                <a:spcPts val="0"/>
              </a:spcBef>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Robo 3T (and only Robo 3T!) (10 min)</a:t>
            </a:r>
          </a:p>
        </p:txBody>
      </p:sp>
      <p:sp>
        <p:nvSpPr>
          <p:cNvPr id="400" name="Shape 40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Drop the classroom collection and create a new one</a:t>
            </a:r>
          </a:p>
          <a:p>
            <a:pPr indent="-228600" lvl="0" marL="457200" rtl="0">
              <a:spcBef>
                <a:spcPts val="0"/>
              </a:spcBef>
            </a:pPr>
            <a:r>
              <a:rPr lang="en"/>
              <a:t>In a new classroom collection, reenter your name, os, and hobby info array. This should be entered using the right-click -&gt; Insert Object method. </a:t>
            </a:r>
          </a:p>
          <a:p>
            <a:pPr indent="-228600" lvl="0" marL="457200" rtl="0">
              <a:spcBef>
                <a:spcPts val="0"/>
              </a:spcBef>
            </a:pPr>
            <a:r>
              <a:rPr lang="en"/>
              <a:t>Next, Slack out your name, OS and hobbies into the classroom chat.</a:t>
            </a:r>
          </a:p>
          <a:p>
            <a:pPr indent="-228600" lvl="0" marL="457200" rtl="0">
              <a:spcBef>
                <a:spcPts val="0"/>
              </a:spcBef>
            </a:pPr>
            <a:r>
              <a:rPr lang="en"/>
              <a:t>As student info comes in, add it into the database.</a:t>
            </a:r>
          </a:p>
          <a:p>
            <a:pPr indent="-228600" lvl="0" marL="457200" rtl="0">
              <a:spcBef>
                <a:spcPts val="0"/>
              </a:spcBef>
            </a:pPr>
            <a:r>
              <a:rPr lang="en"/>
              <a:t>As students enter their BSON info into slack, insert it into your database.</a:t>
            </a:r>
          </a:p>
          <a:p>
            <a:pPr indent="-228600" lvl="0" marL="457200" rtl="0">
              <a:spcBef>
                <a:spcPts val="0"/>
              </a:spcBef>
            </a:pPr>
            <a:r>
              <a:rPr lang="en"/>
              <a:t>By the end of the exercise, you should have every student's information in your classroom collection.</a:t>
            </a:r>
          </a:p>
          <a:p>
            <a:pPr lvl="0">
              <a:spcBef>
                <a:spcPts val="0"/>
              </a:spcBef>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How do you learn more about the Mongo shell?</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help</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How do you exit the Mongo shell?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A</a:t>
            </a:r>
            <a:r>
              <a:rPr lang="en"/>
              <a:t> mechanism for storage and retrieval of data that is modeled in means other than tabular relations</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exit || quit()</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Lunch?</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What is web scraping?</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A</a:t>
            </a:r>
            <a:r>
              <a:rPr lang="en"/>
              <a:t> programmatic means of taking data from any web site.</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What are some reasons we might want to scrape data?</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Clr>
                <a:schemeClr val="dk1"/>
              </a:buClr>
              <a:buSzPct val="30555"/>
              <a:buFont typeface="Arial"/>
              <a:buNone/>
            </a:pPr>
            <a:r>
              <a:rPr lang="en"/>
              <a:t>Do you think there might be legal ramifications for scraping certain websites?</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Cheerio</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Shape 45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u="sng">
                <a:solidFill>
                  <a:schemeClr val="hlink"/>
                </a:solidFill>
                <a:hlinkClick r:id="rId3"/>
              </a:rPr>
              <a:t>https://github.com/cheeriojs/cheerio</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Shape 4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Demo: Web Scraping</a:t>
            </a:r>
          </a:p>
        </p:txBody>
      </p:sp>
      <p:sp>
        <p:nvSpPr>
          <p:cNvPr id="461" name="Shape 4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See 05-Scraping</a:t>
            </a:r>
          </a:p>
          <a:p>
            <a:pPr indent="-228600" lvl="0" marL="457200" rtl="0">
              <a:spcBef>
                <a:spcPts val="0"/>
              </a:spcBef>
            </a:pPr>
            <a:r>
              <a:rPr lang="en"/>
              <a:t>$ npm install</a:t>
            </a:r>
          </a:p>
          <a:p>
            <a:pPr indent="-228600" lvl="0" marL="457200" rtl="0">
              <a:spcBef>
                <a:spcPts val="0"/>
              </a:spcBef>
            </a:pPr>
            <a:r>
              <a:rPr lang="en" u="sng">
                <a:solidFill>
                  <a:schemeClr val="hlink"/>
                </a:solidFill>
                <a:hlinkClick r:id="rId3"/>
              </a:rPr>
              <a:t>https://www.reddit.com/r/webdev/</a:t>
            </a:r>
          </a:p>
          <a:p>
            <a:pPr indent="-228600" lvl="0" marL="457200" rtl="0">
              <a:spcBef>
                <a:spcPts val="0"/>
              </a:spcBef>
            </a:pPr>
            <a:r>
              <a:rPr lang="en"/>
              <a:t>$ node server.js</a:t>
            </a:r>
          </a:p>
          <a:p>
            <a:pPr indent="-228600" lvl="0" marL="457200">
              <a:spcBef>
                <a:spcPts val="0"/>
              </a:spcBef>
            </a:pPr>
            <a:r>
              <a:rPr lang="en"/>
              <a:t>Watch the magic!</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Review: server.js</a:t>
            </a:r>
          </a:p>
        </p:txBody>
      </p:sp>
      <p:sp>
        <p:nvSpPr>
          <p:cNvPr id="467" name="Shape 4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Note: </a:t>
            </a:r>
          </a:p>
          <a:p>
            <a:pPr indent="-228600" lvl="1" marL="914400" rtl="0">
              <a:spcBef>
                <a:spcPts val="0"/>
              </a:spcBef>
            </a:pPr>
            <a:r>
              <a:rPr lang="en"/>
              <a:t>t</a:t>
            </a:r>
            <a:r>
              <a:rPr lang="en"/>
              <a:t>he use of the "request" package to take in the HTML body</a:t>
            </a:r>
          </a:p>
          <a:p>
            <a:pPr indent="-228600" lvl="1" marL="914400" rtl="0">
              <a:spcBef>
                <a:spcPts val="0"/>
              </a:spcBef>
            </a:pPr>
            <a:r>
              <a:rPr lang="en"/>
              <a:t>how Cheerio loads the HTML data and uses the $ as a var.</a:t>
            </a:r>
          </a:p>
          <a:p>
            <a:pPr indent="-228600" lvl="1" marL="914400" rtl="0">
              <a:spcBef>
                <a:spcPts val="0"/>
              </a:spcBef>
            </a:pPr>
            <a:r>
              <a:rPr lang="en"/>
              <a:t>Why do you think we would use that symbol?</a:t>
            </a:r>
          </a:p>
          <a:p>
            <a:pPr indent="-228600" lvl="2" marL="1371600" rtl="0">
              <a:spcBef>
                <a:spcPts val="0"/>
              </a:spcBef>
            </a:pPr>
            <a:r>
              <a:rPr lang="en"/>
              <a:t>tto give it the same syntax as jQuery for selecting HTML elements</a:t>
            </a:r>
          </a:p>
          <a:p>
            <a:pPr indent="-228600" lvl="1" marL="914400" rtl="0">
              <a:spcBef>
                <a:spcPts val="0"/>
              </a:spcBef>
            </a:pPr>
            <a:r>
              <a:rPr lang="en"/>
              <a:t>how we push the information into an empty array</a:t>
            </a:r>
          </a:p>
          <a:p>
            <a:pPr indent="-228600" lvl="1" marL="914400" rtl="0">
              <a:spcBef>
                <a:spcPts val="0"/>
              </a:spcBef>
            </a:pPr>
            <a:r>
              <a:rPr lang="en"/>
              <a:t>how Cheerio's .children method can be used to select child elements within a selected element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sz="3000"/>
              <a:t>RTFM </a:t>
            </a:r>
            <a:r>
              <a:rPr lang="en" sz="3000" u="sng">
                <a:solidFill>
                  <a:schemeClr val="hlink"/>
                </a:solidFill>
                <a:hlinkClick r:id="rId3"/>
              </a:rPr>
              <a:t>https://en.wikipedia.org/wiki/NoSQL</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Shape 4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Scrape </a:t>
            </a:r>
          </a:p>
        </p:txBody>
      </p:sp>
      <p:sp>
        <p:nvSpPr>
          <p:cNvPr id="473" name="Shape 4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Run server2.js and server3.js</a:t>
            </a:r>
          </a:p>
          <a:p>
            <a:pPr lvl="0">
              <a:spcBef>
                <a:spcPts val="0"/>
              </a:spcBef>
              <a:buNone/>
            </a:pPr>
            <a:r>
              <a:rPr lang="en"/>
              <a:t>Discuss with your neighbor</a:t>
            </a:r>
          </a:p>
          <a:p>
            <a:pPr lvl="0">
              <a:spcBef>
                <a:spcPts val="0"/>
              </a:spcBef>
              <a:buNone/>
            </a:pPr>
            <a:r>
              <a:rPr lang="en"/>
              <a:t>Be prepared to report out on what you discover</a:t>
            </a:r>
          </a:p>
          <a:p>
            <a:pPr lvl="0">
              <a:spcBef>
                <a:spcPts val="0"/>
              </a:spcBef>
              <a:buNone/>
            </a:pPr>
            <a:r>
              <a:rPr lang="en"/>
              <a:t>P.S.: The awwwards.com site has since changed. </a:t>
            </a:r>
          </a:p>
          <a:p>
            <a:pPr lvl="0">
              <a:spcBef>
                <a:spcPts val="0"/>
              </a:spcBef>
              <a:buNone/>
            </a:pPr>
            <a:r>
              <a:rPr lang="en"/>
              <a:t>Can you debug server3.js to scrape image URLs?</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Shape 4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My First Web Scraper (15 min)</a:t>
            </a:r>
          </a:p>
        </p:txBody>
      </p:sp>
      <p:sp>
        <p:nvSpPr>
          <p:cNvPr id="479" name="Shape 47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See 06-Scrape-Starter</a:t>
            </a:r>
          </a:p>
          <a:p>
            <a:pPr lvl="0" rtl="0">
              <a:spcBef>
                <a:spcPts val="0"/>
              </a:spcBef>
              <a:buNone/>
            </a:pPr>
            <a:r>
              <a:rPr lang="en"/>
              <a:t>Students: Using this template, the cheerio documentation, and what you've learned in class so far, scrape a website of your choice, save information from the page in a result array, and log it to the console.</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Review</a:t>
            </a:r>
          </a:p>
        </p:txBody>
      </p:sp>
      <p:sp>
        <p:nvSpPr>
          <p:cNvPr id="485" name="Shape 48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Slack your scrapers to #class-instruction</a:t>
            </a:r>
          </a:p>
          <a:p>
            <a:pPr lvl="0">
              <a:spcBef>
                <a:spcPts val="0"/>
              </a:spcBef>
              <a:buNone/>
            </a:pPr>
            <a:r>
              <a:rPr lang="en"/>
              <a:t>Issues</a:t>
            </a:r>
          </a:p>
          <a:p>
            <a:pPr indent="-228600" lvl="0" marL="457200" rtl="0">
              <a:spcBef>
                <a:spcPts val="0"/>
              </a:spcBef>
            </a:pPr>
            <a:r>
              <a:rPr lang="en"/>
              <a:t>N</a:t>
            </a:r>
            <a:r>
              <a:rPr lang="en"/>
              <a:t>ot all data is available just from requesting the HTML. Some HTML is generated client-side after the initial page load.</a:t>
            </a:r>
          </a:p>
          <a:p>
            <a:pPr indent="-228600" lvl="1" marL="914400" rtl="0">
              <a:spcBef>
                <a:spcPts val="0"/>
              </a:spcBef>
            </a:pPr>
            <a:r>
              <a:rPr lang="en"/>
              <a:t>With scraping this way, you can only get the initial HTML sent from the server. Any HTML added with JavaScript won't be accessible via scraping.</a:t>
            </a:r>
          </a:p>
          <a:p>
            <a:pPr indent="-228600" lvl="1" marL="914400" rtl="0">
              <a:spcBef>
                <a:spcPts val="0"/>
              </a:spcBef>
            </a:pPr>
            <a:r>
              <a:rPr lang="en"/>
              <a:t>You can check to see if the data will be available by disabling JavaScript in the browser and reloading the page (be sure to re-enable afterwards!).</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Meanwhile, Back at MongoDB… (5 min)</a:t>
            </a:r>
          </a:p>
        </p:txBody>
      </p:sp>
      <p:sp>
        <p:nvSpPr>
          <p:cNvPr id="491" name="Shape 4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See Slack for instructions</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Demo: Animals</a:t>
            </a:r>
          </a:p>
        </p:txBody>
      </p:sp>
      <p:sp>
        <p:nvSpPr>
          <p:cNvPr id="497" name="Shape 49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07-Insert Animals</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Demo: Sorting</a:t>
            </a:r>
          </a:p>
        </p:txBody>
      </p:sp>
      <p:sp>
        <p:nvSpPr>
          <p:cNvPr id="503" name="Shape 503"/>
          <p:cNvSpPr txBox="1"/>
          <p:nvPr>
            <p:ph idx="1" type="body"/>
          </p:nvPr>
        </p:nvSpPr>
        <p:spPr>
          <a:xfrm>
            <a:off x="311700" y="1152475"/>
            <a:ext cx="4265700" cy="3416400"/>
          </a:xfrm>
          <a:prstGeom prst="rect">
            <a:avLst/>
          </a:prstGeom>
        </p:spPr>
        <p:txBody>
          <a:bodyPr anchorCtr="0" anchor="t" bIns="91425" lIns="91425" rIns="91425" wrap="square" tIns="91425">
            <a:noAutofit/>
          </a:bodyPr>
          <a:lstStyle/>
          <a:p>
            <a:pPr lvl="0">
              <a:spcBef>
                <a:spcPts val="0"/>
              </a:spcBef>
              <a:buNone/>
            </a:pPr>
            <a:r>
              <a:rPr lang="en"/>
              <a:t>use zoo</a:t>
            </a:r>
          </a:p>
          <a:p>
            <a:pPr lvl="0">
              <a:spcBef>
                <a:spcPts val="0"/>
              </a:spcBef>
              <a:buNone/>
            </a:pPr>
            <a:r>
              <a:rPr lang="en"/>
              <a:t>Sort by id:</a:t>
            </a:r>
          </a:p>
          <a:p>
            <a:pPr indent="-228600" lvl="0" marL="457200">
              <a:spcBef>
                <a:spcPts val="0"/>
              </a:spcBef>
            </a:pPr>
            <a:r>
              <a:rPr lang="en"/>
              <a:t>db.animals.find().sort({_id:1})</a:t>
            </a:r>
          </a:p>
          <a:p>
            <a:pPr indent="-228600" lvl="0" marL="457200" rtl="0">
              <a:spcBef>
                <a:spcPts val="0"/>
              </a:spcBef>
            </a:pPr>
            <a:r>
              <a:rPr lang="en"/>
              <a:t>db.animals.find().sort({_id:-1})</a:t>
            </a:r>
          </a:p>
          <a:p>
            <a:pPr lvl="0" rtl="0">
              <a:spcBef>
                <a:spcPts val="0"/>
              </a:spcBef>
              <a:buNone/>
            </a:pPr>
            <a:r>
              <a:rPr lang="en"/>
              <a:t>Sort by integer</a:t>
            </a:r>
          </a:p>
          <a:p>
            <a:pPr indent="-228600" lvl="0" marL="457200" rtl="0">
              <a:spcBef>
                <a:spcPts val="0"/>
              </a:spcBef>
            </a:pPr>
            <a:r>
              <a:rPr lang="en"/>
              <a:t>db.animals.find().sort({numlegs:1})</a:t>
            </a:r>
          </a:p>
          <a:p>
            <a:pPr indent="-228600" lvl="0" marL="457200" rtl="0">
              <a:spcBef>
                <a:spcPts val="0"/>
              </a:spcBef>
            </a:pPr>
            <a:r>
              <a:rPr lang="en"/>
              <a:t>db.animals.find().sort({numlegs:-1})</a:t>
            </a:r>
          </a:p>
          <a:p>
            <a:pPr lvl="0" rtl="0">
              <a:spcBef>
                <a:spcPts val="0"/>
              </a:spcBef>
              <a:buNone/>
            </a:pPr>
            <a:r>
              <a:t/>
            </a:r>
            <a:endParaRPr/>
          </a:p>
        </p:txBody>
      </p:sp>
      <p:sp>
        <p:nvSpPr>
          <p:cNvPr id="504" name="Shape 504"/>
          <p:cNvSpPr txBox="1"/>
          <p:nvPr>
            <p:ph idx="1" type="body"/>
          </p:nvPr>
        </p:nvSpPr>
        <p:spPr>
          <a:xfrm>
            <a:off x="4695300" y="1664175"/>
            <a:ext cx="4265700" cy="3416400"/>
          </a:xfrm>
          <a:prstGeom prst="rect">
            <a:avLst/>
          </a:prstGeom>
        </p:spPr>
        <p:txBody>
          <a:bodyPr anchorCtr="0" anchor="t" bIns="91425" lIns="91425" rIns="91425" wrap="square" tIns="91425">
            <a:noAutofit/>
          </a:bodyPr>
          <a:lstStyle/>
          <a:p>
            <a:pPr lvl="0" rtl="0">
              <a:spcBef>
                <a:spcPts val="0"/>
              </a:spcBef>
              <a:buNone/>
            </a:pPr>
            <a:r>
              <a:rPr lang="en"/>
              <a:t>Sort by string:</a:t>
            </a:r>
          </a:p>
          <a:p>
            <a:pPr indent="-228600" lvl="0" marL="457200" rtl="0">
              <a:spcBef>
                <a:spcPts val="0"/>
              </a:spcBef>
            </a:pPr>
            <a:r>
              <a:rPr lang="en"/>
              <a:t>db.animals.find().sort({class:1})</a:t>
            </a:r>
          </a:p>
          <a:p>
            <a:pPr indent="-228600" lvl="0" marL="457200" rtl="0">
              <a:spcBef>
                <a:spcPts val="0"/>
              </a:spcBef>
            </a:pPr>
            <a:r>
              <a:rPr lang="en"/>
              <a:t>db.animals.find().sort({class:-1})</a:t>
            </a:r>
          </a:p>
          <a:p>
            <a:pPr lvl="0" rtl="0">
              <a:spcBef>
                <a:spcPts val="0"/>
              </a:spcBef>
              <a:buNone/>
            </a:pPr>
            <a:r>
              <a:t/>
            </a:r>
            <a:endParaRPr/>
          </a:p>
          <a:p>
            <a:pPr lvl="0" rtl="0">
              <a:spcBef>
                <a:spcPts val="0"/>
              </a:spcBef>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Shape 509"/>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Ascending: </a:t>
            </a:r>
            <a:r>
              <a:rPr lang="en"/>
              <a:t>.sort({[field]:1})</a:t>
            </a:r>
          </a:p>
          <a:p>
            <a:pPr lvl="0">
              <a:spcBef>
                <a:spcPts val="0"/>
              </a:spcBef>
              <a:buNone/>
            </a:pPr>
            <a:r>
              <a:rPr lang="en"/>
              <a:t>Descending: .sort({[field]:-1})</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Shape 514"/>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MongoJS</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Shape 519"/>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sz="3500" u="sng">
                <a:solidFill>
                  <a:schemeClr val="hlink"/>
                </a:solidFill>
                <a:hlinkClick r:id="rId3"/>
              </a:rPr>
              <a:t>https://www.npmjs.com/package/mongojs</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Shape 52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RTFM</a:t>
            </a:r>
          </a:p>
        </p:txBody>
      </p:sp>
      <p:sp>
        <p:nvSpPr>
          <p:cNvPr id="525" name="Shape 52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How would you use the following Mongo methods with MongoJS?</a:t>
            </a:r>
          </a:p>
          <a:p>
            <a:pPr indent="-228600" lvl="0" marL="457200" rtl="0">
              <a:spcBef>
                <a:spcPts val="0"/>
              </a:spcBef>
            </a:pPr>
            <a:r>
              <a:rPr lang="en"/>
              <a:t>find</a:t>
            </a:r>
          </a:p>
          <a:p>
            <a:pPr indent="-228600" lvl="0" marL="457200" rtl="0">
              <a:spcBef>
                <a:spcPts val="0"/>
              </a:spcBef>
            </a:pPr>
            <a:r>
              <a:rPr lang="en"/>
              <a:t>insert</a:t>
            </a:r>
          </a:p>
          <a:p>
            <a:pPr indent="-228600" lvl="0" marL="457200" rtl="0">
              <a:spcBef>
                <a:spcPts val="0"/>
              </a:spcBef>
            </a:pPr>
            <a:r>
              <a:rPr lang="en"/>
              <a:t>remove</a:t>
            </a:r>
          </a:p>
          <a:p>
            <a:pPr indent="-228600" lvl="0" marL="457200">
              <a:spcBef>
                <a:spcPts val="0"/>
              </a:spcBef>
            </a:pPr>
            <a:r>
              <a:rPr lang="en"/>
              <a:t>sort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MongoDB</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Clr>
                <a:schemeClr val="dk1"/>
              </a:buClr>
              <a:buSzPct val="61111"/>
              <a:buFont typeface="Arial"/>
              <a:buNone/>
            </a:pPr>
            <a:r>
              <a:rPr lang="en"/>
              <a:t>MongoDB is a very popular noSQL Database </a:t>
            </a:r>
          </a:p>
          <a:p>
            <a:pPr lvl="0">
              <a:spcBef>
                <a:spcPts val="0"/>
              </a:spcBef>
              <a:buClr>
                <a:schemeClr val="dk1"/>
              </a:buClr>
              <a:buSzPct val="61111"/>
              <a:buFont typeface="Arial"/>
              <a:buNone/>
            </a:pPr>
            <a:r>
              <a:rPr lang="en"/>
              <a:t>It uses a document-oriented model as opposed to a table-based relational model (SQL)</a:t>
            </a:r>
          </a:p>
          <a:p>
            <a:pPr lvl="0">
              <a:spcBef>
                <a:spcPts val="0"/>
              </a:spcBef>
              <a:buClr>
                <a:schemeClr val="dk1"/>
              </a:buClr>
              <a:buSzPct val="61111"/>
              <a:buFont typeface="Arial"/>
              <a:buNone/>
            </a:pPr>
            <a:r>
              <a:rPr lang="en"/>
              <a:t>MongoDB stores data in BSON Format (effectively compressed JSONs)</a:t>
            </a:r>
          </a:p>
          <a:p>
            <a:pPr lvl="0">
              <a:spcBef>
                <a:spcPts val="0"/>
              </a:spcBef>
              <a:buClr>
                <a:schemeClr val="dk1"/>
              </a:buClr>
              <a:buSzPct val="61111"/>
              <a:buFont typeface="Arial"/>
              <a:buNone/>
            </a:pPr>
            <a:r>
              <a:rPr lang="en"/>
              <a:t>MongoDB has tons of drivers and packages for connecting to Node, C++, Java, etc. </a:t>
            </a:r>
          </a:p>
          <a:p>
            <a:pPr lvl="0">
              <a:spcBef>
                <a:spcPts val="0"/>
              </a:spcBef>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Shape 53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Demo: MongoDB and Sorting</a:t>
            </a:r>
          </a:p>
        </p:txBody>
      </p:sp>
      <p:sp>
        <p:nvSpPr>
          <p:cNvPr id="531" name="Shape 53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 node 09-MongoDB-and-Sorting/Solved/server.js</a:t>
            </a:r>
          </a:p>
          <a:p>
            <a:pPr lvl="0">
              <a:spcBef>
                <a:spcPts val="0"/>
              </a:spcBef>
              <a:buNone/>
            </a:pPr>
            <a:r>
              <a:rPr lang="en" u="sng">
                <a:solidFill>
                  <a:schemeClr val="hlink"/>
                </a:solidFill>
                <a:hlinkClick r:id="rId3"/>
              </a:rPr>
              <a:t>http://localhost:3000/</a:t>
            </a:r>
          </a:p>
          <a:p>
            <a:pPr lvl="0">
              <a:spcBef>
                <a:spcPts val="0"/>
              </a:spcBef>
              <a:buNone/>
            </a:pPr>
            <a:r>
              <a:rPr lang="en" u="sng">
                <a:solidFill>
                  <a:schemeClr val="hlink"/>
                </a:solidFill>
                <a:hlinkClick r:id="rId4"/>
              </a:rPr>
              <a:t>http://localhost:3000/all</a:t>
            </a:r>
          </a:p>
          <a:p>
            <a:pPr lvl="0">
              <a:spcBef>
                <a:spcPts val="0"/>
              </a:spcBef>
              <a:buNone/>
            </a:pPr>
            <a:r>
              <a:rPr lang="en" u="sng">
                <a:solidFill>
                  <a:schemeClr val="hlink"/>
                </a:solidFill>
                <a:hlinkClick r:id="rId5"/>
              </a:rPr>
              <a:t>http://localhost:3000/name</a:t>
            </a:r>
          </a:p>
          <a:p>
            <a:pPr lvl="0">
              <a:spcBef>
                <a:spcPts val="0"/>
              </a:spcBef>
              <a:buNone/>
            </a:pPr>
            <a:r>
              <a:rPr lang="en" u="sng">
                <a:solidFill>
                  <a:schemeClr val="hlink"/>
                </a:solidFill>
                <a:hlinkClick r:id="rId6"/>
              </a:rPr>
              <a:t>http://localhost:3000/weight</a:t>
            </a:r>
          </a:p>
          <a:p>
            <a:pPr lvl="0">
              <a:spcBef>
                <a:spcPts val="0"/>
              </a:spcBef>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Shape 53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MongoDB &amp; Sorting (20 min)</a:t>
            </a:r>
          </a:p>
        </p:txBody>
      </p:sp>
      <p:sp>
        <p:nvSpPr>
          <p:cNvPr id="537" name="Shape 53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See 09-MongoDB-and-Sorting</a:t>
            </a:r>
          </a:p>
          <a:p>
            <a:pPr lvl="0" rtl="0">
              <a:spcBef>
                <a:spcPts val="0"/>
              </a:spcBef>
              <a:buClr>
                <a:schemeClr val="dk1"/>
              </a:buClr>
              <a:buSzPct val="61111"/>
              <a:buFont typeface="Arial"/>
              <a:buNone/>
            </a:pPr>
            <a:r>
              <a:rPr lang="en"/>
              <a:t>TODO: Make four routes that display results from your zoo collection</a:t>
            </a:r>
            <a:br>
              <a:rPr lang="en"/>
            </a:br>
            <a:br>
              <a:rPr lang="en"/>
            </a:br>
            <a:r>
              <a:rPr lang="en"/>
              <a:t>0: Root: Displays a simple "Hello World" message (no mongo required).</a:t>
            </a:r>
            <a:br>
              <a:rPr lang="en"/>
            </a:br>
            <a:r>
              <a:rPr lang="en"/>
              <a:t>1: All: Send JSON response with all animals</a:t>
            </a:r>
            <a:br>
              <a:rPr lang="en"/>
            </a:br>
            <a:r>
              <a:rPr lang="en"/>
              <a:t>2: Name: Send JSON response sorted by name in ascending order</a:t>
            </a:r>
            <a:br>
              <a:rPr lang="en"/>
            </a:br>
            <a:r>
              <a:rPr lang="en"/>
              <a:t>3: Weight: Send JSON response sorted by weight in descending order</a:t>
            </a:r>
          </a:p>
          <a:p>
            <a:pPr lvl="0">
              <a:spcBef>
                <a:spcPts val="0"/>
              </a:spcBef>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Shape 54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Review</a:t>
            </a:r>
            <a:r>
              <a:rPr lang="en"/>
              <a:t>: MongoDB &amp; Sorting</a:t>
            </a:r>
          </a:p>
        </p:txBody>
      </p:sp>
      <p:sp>
        <p:nvSpPr>
          <p:cNvPr id="543" name="Shape 54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t/>
            </a:r>
            <a:endParaRPr/>
          </a:p>
          <a:p>
            <a:pPr lvl="0" rtl="0">
              <a:spcBef>
                <a:spcPts val="0"/>
              </a:spcBef>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What’s missing from the full-stack?</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Shape 55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Demo</a:t>
            </a:r>
            <a:r>
              <a:rPr lang="en"/>
              <a:t>: MongoJS + The Front-End</a:t>
            </a:r>
          </a:p>
        </p:txBody>
      </p:sp>
      <p:sp>
        <p:nvSpPr>
          <p:cNvPr id="554" name="Shape 55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 node 10-MongoJS-and-the-Front-End/server.js</a:t>
            </a:r>
          </a:p>
          <a:p>
            <a:pPr lvl="0">
              <a:spcBef>
                <a:spcPts val="0"/>
              </a:spcBef>
              <a:buNone/>
            </a:pPr>
            <a:r>
              <a:rPr lang="en" u="sng">
                <a:solidFill>
                  <a:schemeClr val="hlink"/>
                </a:solidFill>
                <a:hlinkClick r:id="rId3"/>
              </a:rPr>
              <a:t>http://localhost:3000/</a:t>
            </a:r>
          </a:p>
          <a:p>
            <a:pPr lvl="0">
              <a:spcBef>
                <a:spcPts val="0"/>
              </a:spcBef>
              <a:buNone/>
            </a:pPr>
            <a:r>
              <a:rPr lang="en"/>
              <a:t>Note how it pulls in the information we typed in earlier for our zoo collection, and places it in an HTML table.</a:t>
            </a:r>
          </a:p>
          <a:p>
            <a:pPr lvl="0">
              <a:spcBef>
                <a:spcPts val="0"/>
              </a:spcBef>
              <a:buNone/>
            </a:pPr>
            <a:r>
              <a:t/>
            </a:r>
            <a:endParaRPr/>
          </a:p>
          <a:p>
            <a:pPr lvl="0" rtl="0">
              <a:spcBef>
                <a:spcPts val="0"/>
              </a:spcBef>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Shape 55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MongoJS + The Front-End (25 min)</a:t>
            </a:r>
          </a:p>
        </p:txBody>
      </p:sp>
      <p:sp>
        <p:nvSpPr>
          <p:cNvPr id="560" name="Shape 56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See 10-MongoDB-and-the-Front-End</a:t>
            </a:r>
          </a:p>
          <a:p>
            <a:pPr indent="-228600" lvl="0" marL="457200" rtl="0">
              <a:spcBef>
                <a:spcPts val="0"/>
              </a:spcBef>
              <a:buAutoNum type="arabicPeriod"/>
            </a:pPr>
            <a:r>
              <a:rPr lang="en"/>
              <a:t>Make an AJAX function for loading the table in index.html with the data from your animals collection in MongoDB. Each row should have info for one animal.</a:t>
            </a:r>
          </a:p>
          <a:p>
            <a:pPr indent="-228600" lvl="0" marL="457200" rtl="0">
              <a:spcBef>
                <a:spcPts val="0"/>
              </a:spcBef>
              <a:buAutoNum type="arabicPeriod"/>
            </a:pPr>
            <a:r>
              <a:rPr lang="en"/>
              <a:t>Make two AJAX functions that fire when users click the two buttons on index.html.</a:t>
            </a:r>
          </a:p>
          <a:p>
            <a:pPr indent="-228600" lvl="1" marL="914400" rtl="0">
              <a:spcBef>
                <a:spcPts val="0"/>
              </a:spcBef>
              <a:buAutoNum type="alphaLcPeriod"/>
            </a:pPr>
            <a:r>
              <a:rPr lang="en"/>
              <a:t>When the user clicks the Weight button, the table should display the animal data sorted by weight.</a:t>
            </a:r>
          </a:p>
          <a:p>
            <a:pPr indent="-228600" lvl="1" marL="914400" rtl="0">
              <a:spcBef>
                <a:spcPts val="0"/>
              </a:spcBef>
              <a:buAutoNum type="alphaLcPeriod"/>
            </a:pPr>
            <a:r>
              <a:rPr lang="en"/>
              <a:t>When the user clicks the Name button, the table should display the animal data sorted by name.</a:t>
            </a:r>
          </a:p>
          <a:p>
            <a:pPr lvl="0">
              <a:spcBef>
                <a:spcPts val="0"/>
              </a:spcBef>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Shape 5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Scrape to a Database (40 min)</a:t>
            </a:r>
          </a:p>
        </p:txBody>
      </p:sp>
      <p:sp>
        <p:nvSpPr>
          <p:cNvPr id="566" name="Shape 5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See 11-Scraping-into-a-db</a:t>
            </a:r>
          </a:p>
          <a:p>
            <a:pPr lvl="0" rtl="0">
              <a:spcBef>
                <a:spcPts val="0"/>
              </a:spcBef>
              <a:buClr>
                <a:schemeClr val="dk1"/>
              </a:buClr>
              <a:buSzPct val="61111"/>
              <a:buFont typeface="Arial"/>
              <a:buNone/>
            </a:pPr>
            <a:r>
              <a:rPr lang="en"/>
              <a:t>Using the tools and techniques you learned so far, you will scrape a website of your choice, then place the data in a MongoDB database. Be sure to make the database and collection before running this exercise.</a:t>
            </a:r>
            <a:br>
              <a:rPr lang="en"/>
            </a:br>
            <a:br>
              <a:rPr lang="en"/>
            </a:br>
            <a:r>
              <a:rPr lang="en"/>
              <a:t>Consult the assignment files from earlier in the class if you need a refresher on Cheerio.</a:t>
            </a:r>
          </a:p>
          <a:p>
            <a:pPr lvl="0">
              <a:spcBef>
                <a:spcPts val="0"/>
              </a:spcBef>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Shape 5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Review</a:t>
            </a:r>
            <a:r>
              <a:rPr lang="en"/>
              <a:t>: Scrape to a Database</a:t>
            </a:r>
          </a:p>
        </p:txBody>
      </p:sp>
      <p:sp>
        <p:nvSpPr>
          <p:cNvPr id="572" name="Shape 57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E</a:t>
            </a:r>
            <a:r>
              <a:rPr lang="en"/>
              <a:t>ach route starts with the usual Express method (app.get, app.post, etc.).</a:t>
            </a:r>
          </a:p>
          <a:p>
            <a:pPr indent="-228600" lvl="0" marL="457200" rtl="0">
              <a:spcBef>
                <a:spcPts val="0"/>
              </a:spcBef>
            </a:pPr>
            <a:r>
              <a:rPr lang="en"/>
              <a:t>The route that retrieves the data is simply a MongoJS call wrapped in a get.</a:t>
            </a:r>
          </a:p>
          <a:p>
            <a:pPr indent="-228600" lvl="0" marL="457200" rtl="0">
              <a:spcBef>
                <a:spcPts val="0"/>
              </a:spcBef>
            </a:pPr>
            <a:r>
              <a:rPr lang="en"/>
              <a:t>The scrape route consists of a cheerio call to scrape the site enclosing a MongoJS method that saves the site data to the server.</a:t>
            </a:r>
          </a:p>
          <a:p>
            <a:pPr lvl="0" rtl="0">
              <a:spcBef>
                <a:spcPts val="0"/>
              </a:spcBef>
              <a:buNone/>
            </a:pPr>
            <a:r>
              <a:t/>
            </a:r>
            <a:endParaRPr/>
          </a:p>
          <a:p>
            <a:pPr lvl="0" rtl="0">
              <a:spcBef>
                <a:spcPts val="0"/>
              </a:spcBef>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Shape 57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Further Reading</a:t>
            </a:r>
          </a:p>
        </p:txBody>
      </p:sp>
      <p:sp>
        <p:nvSpPr>
          <p:cNvPr id="578" name="Shape 57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a:spcBef>
                <a:spcPts val="0"/>
              </a:spcBef>
            </a:pPr>
            <a:r>
              <a:rPr lang="en" u="sng">
                <a:solidFill>
                  <a:schemeClr val="hlink"/>
                </a:solidFill>
                <a:hlinkClick r:id="rId3"/>
              </a:rPr>
              <a:t>https://en.wikipedia.org/wiki/Robots_exclusion_standard</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