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8"/>
  </p:notesMasterIdLst>
  <p:sldIdLst>
    <p:sldId id="256" r:id="rId3"/>
    <p:sldId id="585" r:id="rId4"/>
    <p:sldId id="527" r:id="rId5"/>
    <p:sldId id="657" r:id="rId6"/>
    <p:sldId id="695" r:id="rId7"/>
    <p:sldId id="668" r:id="rId8"/>
    <p:sldId id="694" r:id="rId9"/>
    <p:sldId id="693" r:id="rId10"/>
    <p:sldId id="688" r:id="rId11"/>
    <p:sldId id="689" r:id="rId12"/>
    <p:sldId id="690" r:id="rId13"/>
    <p:sldId id="691" r:id="rId14"/>
    <p:sldId id="692" r:id="rId15"/>
    <p:sldId id="615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79" r:id="rId24"/>
    <p:sldId id="687" r:id="rId25"/>
    <p:sldId id="617" r:id="rId26"/>
    <p:sldId id="334" r:id="rId27"/>
  </p:sldIdLst>
  <p:sldSz cx="17340263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0483"/>
    <a:srgbClr val="283743"/>
    <a:srgbClr val="013366"/>
    <a:srgbClr val="25343C"/>
    <a:srgbClr val="F8F8F8"/>
    <a:srgbClr val="F9FFB1"/>
    <a:srgbClr val="5592D7"/>
    <a:srgbClr val="23B4D7"/>
    <a:srgbClr val="1F96B2"/>
    <a:srgbClr val="002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2" autoAdjust="0"/>
    <p:restoredTop sz="96246" autoAdjust="0"/>
  </p:normalViewPr>
  <p:slideViewPr>
    <p:cSldViewPr snapToGrid="0" snapToObjects="1">
      <p:cViewPr varScale="1">
        <p:scale>
          <a:sx n="93" d="100"/>
          <a:sy n="93" d="100"/>
        </p:scale>
        <p:origin x="240" y="568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249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1600">
        <a:latin typeface="Arial"/>
        <a:ea typeface="Arial"/>
        <a:cs typeface="Arial"/>
        <a:sym typeface="Avenir Roman"/>
      </a:defRPr>
    </a:lvl1pPr>
    <a:lvl2pPr indent="2286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77460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408828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3361788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05328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106883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0" dirty="0"/>
          </a:p>
        </p:txBody>
      </p:sp>
    </p:spTree>
    <p:extLst>
      <p:ext uri="{BB962C8B-B14F-4D97-AF65-F5344CB8AC3E}">
        <p14:creationId xmlns:p14="http://schemas.microsoft.com/office/powerpoint/2010/main" val="3757996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071146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794020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137179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1331873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376829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Left censoring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 – a data point is below a certain value but it is unknown by how much.</a:t>
            </a:r>
          </a:p>
          <a:p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Interval censoring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 – a data point is somewhere on an interval between two values.</a:t>
            </a:r>
          </a:p>
          <a:p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Right censoring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 – a data point is above a certain value but it is unknown by how much.</a:t>
            </a:r>
          </a:p>
          <a:p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Type I censoring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 occurs if an experiment has a set number of subjects or items and stops the experiment at a predetermined time, at which point any subjects remaining are right-censored.</a:t>
            </a:r>
          </a:p>
          <a:p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Type II censoring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 occurs if an experiment has a set number of subjects or items and stops the experiment when a predetermined number are observed to have failed; the remaining subjects are then right-censored.</a:t>
            </a:r>
          </a:p>
          <a:p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Random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 (or </a:t>
            </a:r>
            <a:r>
              <a:rPr lang="en-US" sz="1600" b="0" i="1" dirty="0">
                <a:effectLst/>
                <a:latin typeface="Arial"/>
                <a:ea typeface="Arial"/>
                <a:cs typeface="Arial"/>
                <a:sym typeface="Avenir Roman"/>
              </a:rPr>
              <a:t>non-informative</a:t>
            </a:r>
            <a:r>
              <a:rPr lang="en-US" sz="1600" b="0" i="0" dirty="0">
                <a:effectLst/>
                <a:latin typeface="Arial"/>
                <a:ea typeface="Arial"/>
                <a:cs typeface="Arial"/>
                <a:sym typeface="Avenir Roman"/>
              </a:rPr>
              <a:t>) </a:t>
            </a:r>
            <a:endParaRPr lang="pl-PL" sz="16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02151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1799594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705316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0" dirty="0"/>
          </a:p>
        </p:txBody>
      </p:sp>
    </p:spTree>
    <p:extLst>
      <p:ext uri="{BB962C8B-B14F-4D97-AF65-F5344CB8AC3E}">
        <p14:creationId xmlns:p14="http://schemas.microsoft.com/office/powerpoint/2010/main" val="3341592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264147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7753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0" dirty="0"/>
          </a:p>
        </p:txBody>
      </p:sp>
    </p:spTree>
    <p:extLst>
      <p:ext uri="{BB962C8B-B14F-4D97-AF65-F5344CB8AC3E}">
        <p14:creationId xmlns:p14="http://schemas.microsoft.com/office/powerpoint/2010/main" val="275028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0" dirty="0"/>
          </a:p>
        </p:txBody>
      </p:sp>
    </p:spTree>
    <p:extLst>
      <p:ext uri="{BB962C8B-B14F-4D97-AF65-F5344CB8AC3E}">
        <p14:creationId xmlns:p14="http://schemas.microsoft.com/office/powerpoint/2010/main" val="208564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32438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147884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0" dirty="0"/>
          </a:p>
        </p:txBody>
      </p:sp>
    </p:spTree>
    <p:extLst>
      <p:ext uri="{BB962C8B-B14F-4D97-AF65-F5344CB8AC3E}">
        <p14:creationId xmlns:p14="http://schemas.microsoft.com/office/powerpoint/2010/main" val="166862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13513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288034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3140D16-0005-D743-BB23-C1087607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 a problem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Microsft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r>
              <a:rPr lang="pl-PL" dirty="0"/>
              <a:t> from 2008.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EFI </a:t>
            </a:r>
            <a:r>
              <a:rPr lang="pl-PL" dirty="0" err="1"/>
              <a:t>capabilities</a:t>
            </a:r>
            <a:r>
              <a:rPr lang="pl-PL" dirty="0"/>
              <a:t> of the VBIOS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in Linux and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the VBIOS for </a:t>
            </a:r>
            <a:r>
              <a:rPr lang="pl-PL" dirty="0" err="1"/>
              <a:t>your</a:t>
            </a:r>
            <a:r>
              <a:rPr lang="pl-PL" dirty="0"/>
              <a:t> VM.</a:t>
            </a:r>
          </a:p>
        </p:txBody>
      </p:sp>
    </p:spTree>
    <p:extLst>
      <p:ext uri="{BB962C8B-B14F-4D97-AF65-F5344CB8AC3E}">
        <p14:creationId xmlns:p14="http://schemas.microsoft.com/office/powerpoint/2010/main" val="91888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11" algn="ctr">
              <a:spcBef>
                <a:spcPts val="0"/>
              </a:spcBef>
              <a:buSzTx/>
              <a:buNone/>
              <a:defRPr sz="3200"/>
            </a:lvl2pPr>
            <a:lvl3pPr marL="0" indent="457223" algn="ctr">
              <a:spcBef>
                <a:spcPts val="0"/>
              </a:spcBef>
              <a:buSzTx/>
              <a:buNone/>
              <a:defRPr sz="3200"/>
            </a:lvl3pPr>
            <a:lvl4pPr marL="0" indent="685835" algn="ctr">
              <a:spcBef>
                <a:spcPts val="0"/>
              </a:spcBef>
              <a:buSzTx/>
              <a:buNone/>
              <a:defRPr sz="3200"/>
            </a:lvl4pPr>
            <a:lvl5pPr marL="0" indent="914446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1pPr>
            <a:lvl2pPr marL="0" indent="228611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2pPr>
            <a:lvl3pPr marL="0" indent="457223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3pPr>
            <a:lvl4pPr marL="0" indent="685835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4pPr>
            <a:lvl5pPr marL="0" indent="914446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900" dirty="0"/>
              <a:t>Body Level One</a:t>
            </a:r>
          </a:p>
          <a:p>
            <a:pPr lvl="1">
              <a:defRPr sz="1800"/>
            </a:pPr>
            <a:r>
              <a:rPr sz="2900" dirty="0"/>
              <a:t>Body Level Two</a:t>
            </a:r>
          </a:p>
          <a:p>
            <a:pPr lvl="2">
              <a:defRPr sz="1800"/>
            </a:pPr>
            <a:r>
              <a:rPr sz="2900" dirty="0"/>
              <a:t>Body Level Three</a:t>
            </a:r>
          </a:p>
          <a:p>
            <a:pPr lvl="3">
              <a:defRPr sz="1800"/>
            </a:pPr>
            <a:r>
              <a:rPr sz="2900" dirty="0"/>
              <a:t>Body Level Four</a:t>
            </a:r>
          </a:p>
          <a:p>
            <a:pPr lvl="4">
              <a:defRPr sz="1800"/>
            </a:pPr>
            <a:r>
              <a:rPr sz="2900" dirty="0"/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45208" y="9321554"/>
            <a:ext cx="474420" cy="276999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8087" indent="-358087" algn="r" defTabSz="1300077">
              <a:spcBef>
                <a:spcPts val="1600"/>
              </a:spcBef>
              <a:defRPr sz="2900">
                <a:latin typeface="Arial"/>
                <a:ea typeface="Arial"/>
                <a:cs typeface="Arial"/>
                <a:sym typeface="Helvetica Neue Light"/>
              </a:defRPr>
            </a:lvl1pPr>
            <a:lvl2pPr marL="802610" indent="-358087" algn="r" defTabSz="1300077">
              <a:spcBef>
                <a:spcPts val="1600"/>
              </a:spcBef>
              <a:defRPr sz="2900">
                <a:latin typeface="Arial"/>
                <a:ea typeface="Arial"/>
                <a:cs typeface="Arial"/>
                <a:sym typeface="Helvetica Neue Light"/>
              </a:defRPr>
            </a:lvl2pPr>
            <a:lvl3pPr marL="1247132" indent="-358087" algn="r" defTabSz="1300077">
              <a:spcBef>
                <a:spcPts val="1600"/>
              </a:spcBef>
              <a:defRPr sz="2900">
                <a:latin typeface="Arial"/>
                <a:ea typeface="Arial"/>
                <a:cs typeface="Arial"/>
                <a:sym typeface="Helvetica Neue Light"/>
              </a:defRPr>
            </a:lvl3pPr>
            <a:lvl4pPr marL="1691654" indent="-358087" algn="r" defTabSz="1300077">
              <a:spcBef>
                <a:spcPts val="1600"/>
              </a:spcBef>
              <a:defRPr sz="2900">
                <a:latin typeface="Arial"/>
                <a:ea typeface="Arial"/>
                <a:cs typeface="Arial"/>
                <a:sym typeface="Helvetica Neue Light"/>
              </a:defRPr>
            </a:lvl4pPr>
            <a:lvl5pPr marL="2136176" indent="-358087" algn="r" defTabSz="1300077">
              <a:spcBef>
                <a:spcPts val="1600"/>
              </a:spcBef>
              <a:defRPr sz="2900">
                <a:latin typeface="Arial"/>
                <a:ea typeface="Arial"/>
                <a:cs typeface="Arial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900" dirty="0"/>
              <a:t>Body Level One</a:t>
            </a:r>
          </a:p>
          <a:p>
            <a:pPr lvl="1">
              <a:defRPr sz="1800"/>
            </a:pPr>
            <a:r>
              <a:rPr sz="2900" dirty="0"/>
              <a:t>Body Level Two</a:t>
            </a:r>
          </a:p>
          <a:p>
            <a:pPr lvl="2">
              <a:defRPr sz="1800"/>
            </a:pPr>
            <a:r>
              <a:rPr sz="2900" dirty="0"/>
              <a:t>Body Level Three</a:t>
            </a:r>
          </a:p>
          <a:p>
            <a:pPr lvl="3">
              <a:defRPr sz="1800"/>
            </a:pPr>
            <a:r>
              <a:rPr sz="2900" dirty="0"/>
              <a:t>Body Level Four</a:t>
            </a:r>
          </a:p>
          <a:p>
            <a:pPr lvl="4">
              <a:defRPr sz="1800"/>
            </a:pPr>
            <a:r>
              <a:rPr sz="2900" dirty="0"/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8357044" y="0"/>
            <a:ext cx="8447357" cy="97536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5646" tIns="72823" rIns="145646" bIns="72823" numCol="1" anchor="t" anchorCtr="0" compatLnSpc="1">
            <a:prstTxWarp prst="textNoShape">
              <a:avLst/>
            </a:prstTxWarp>
          </a:bodyPr>
          <a:lstStyle/>
          <a:p>
            <a:pPr algn="l" defTabSz="1456529" rtl="0"/>
            <a:endParaRPr lang="en-US" sz="2900" kern="1200">
              <a:solidFill>
                <a:srgbClr val="6D7777"/>
              </a:solidFill>
              <a:latin typeface="Arial"/>
            </a:endParaRPr>
          </a:p>
        </p:txBody>
      </p: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1133442" y="3359745"/>
            <a:ext cx="7536690" cy="492443"/>
          </a:xfrm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3200" baseline="0">
                <a:solidFill>
                  <a:srgbClr val="FFFFFF"/>
                </a:solidFill>
              </a:defRPr>
            </a:lvl1pPr>
            <a:lvl2pPr marL="7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6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2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124412" y="1123917"/>
            <a:ext cx="7514114" cy="615553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4778"/>
              </a:lnSpc>
              <a:spcBef>
                <a:spcPct val="0"/>
              </a:spcBef>
              <a:buNone/>
              <a:defRPr lang="en-US" sz="45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2621518" y="8888639"/>
            <a:ext cx="1198454" cy="48565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9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0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5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1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2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3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19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0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6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/>
          </p:cNvSpPr>
          <p:nvPr userDrawn="1"/>
        </p:nvSpPr>
        <p:spPr bwMode="auto">
          <a:xfrm>
            <a:off x="10151281" y="0"/>
            <a:ext cx="7188984" cy="97536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5646" tIns="72823" rIns="145646" bIns="72823" numCol="1" anchor="t" anchorCtr="0" compatLnSpc="1">
            <a:prstTxWarp prst="textNoShape">
              <a:avLst/>
            </a:prstTxWarp>
          </a:bodyPr>
          <a:lstStyle/>
          <a:p>
            <a:pPr algn="l" defTabSz="1456529" rtl="0"/>
            <a:endParaRPr lang="en-US" sz="2900" kern="1200">
              <a:solidFill>
                <a:srgbClr val="6D7777"/>
              </a:solidFill>
              <a:latin typeface="Arial"/>
            </a:endParaRP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1133442" y="3358642"/>
            <a:ext cx="7536690" cy="492443"/>
          </a:xfrm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3200" baseline="0">
                <a:solidFill>
                  <a:srgbClr val="FFFFFF"/>
                </a:solidFill>
              </a:defRPr>
            </a:lvl1pPr>
            <a:lvl2pPr marL="7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6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2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1124412" y="1129073"/>
            <a:ext cx="7514114" cy="615553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4778"/>
              </a:lnSpc>
              <a:spcBef>
                <a:spcPct val="0"/>
              </a:spcBef>
              <a:buNone/>
              <a:defRPr lang="en-US" sz="45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0820191" y="4670024"/>
            <a:ext cx="1198454" cy="48565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9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7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1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3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4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</p:grpSp>
      <p:sp>
        <p:nvSpPr>
          <p:cNvPr id="47" name="Rectangle 46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386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1133442" y="3356484"/>
            <a:ext cx="7536690" cy="492443"/>
          </a:xfrm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3200" baseline="0">
                <a:solidFill>
                  <a:srgbClr val="FFFFFF"/>
                </a:solidFill>
              </a:defRPr>
            </a:lvl1pPr>
            <a:lvl2pPr marL="7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6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2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1124412" y="1129073"/>
            <a:ext cx="7514114" cy="615553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4778"/>
              </a:lnSpc>
              <a:spcBef>
                <a:spcPct val="0"/>
              </a:spcBef>
              <a:buNone/>
              <a:defRPr lang="en-US" sz="45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14985793" y="8888639"/>
            <a:ext cx="1198454" cy="48565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7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8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0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1456529" rtl="0"/>
              <a:endParaRPr lang="en-US" sz="2900" kern="1200">
                <a:solidFill>
                  <a:srgbClr val="6D7777"/>
                </a:solidFill>
                <a:latin typeface="Arial"/>
              </a:endParaRPr>
            </a:p>
          </p:txBody>
        </p:sp>
      </p:grpSp>
      <p:sp>
        <p:nvSpPr>
          <p:cNvPr id="46" name="Rectangle 45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20660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2" y="1129069"/>
            <a:ext cx="7514114" cy="615553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4778"/>
              </a:lnSpc>
              <a:spcBef>
                <a:spcPct val="0"/>
              </a:spcBef>
              <a:buNone/>
              <a:defRPr lang="en-US" sz="45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1133441" y="3357458"/>
            <a:ext cx="7526155" cy="492443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3200" baseline="0">
                <a:solidFill>
                  <a:schemeClr val="accent5"/>
                </a:solidFill>
              </a:defRPr>
            </a:lvl1pPr>
            <a:lvl2pPr marL="7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6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2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6625" y="3"/>
            <a:ext cx="9103638" cy="975708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306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2" y="1129077"/>
            <a:ext cx="7514114" cy="615553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4778"/>
              </a:lnSpc>
              <a:spcBef>
                <a:spcPct val="0"/>
              </a:spcBef>
              <a:buNone/>
              <a:defRPr lang="en-US" sz="45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1139460" y="3362315"/>
            <a:ext cx="7526155" cy="492443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3200" baseline="0">
                <a:solidFill>
                  <a:schemeClr val="accent3"/>
                </a:solidFill>
              </a:defRPr>
            </a:lvl1pPr>
            <a:lvl2pPr marL="7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6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2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6625" y="3"/>
            <a:ext cx="9103638" cy="97570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05971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2" y="1128091"/>
            <a:ext cx="7514114" cy="615553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4778"/>
              </a:lnSpc>
              <a:spcBef>
                <a:spcPct val="0"/>
              </a:spcBef>
              <a:buNone/>
              <a:defRPr lang="en-US" sz="45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633" y="1127018"/>
            <a:ext cx="6794613" cy="2302297"/>
          </a:xfrm>
        </p:spPr>
        <p:txBody>
          <a:bodyPr wrap="square">
            <a:spAutoFit/>
          </a:bodyPr>
          <a:lstStyle>
            <a:lvl1pPr marL="364133" indent="-364133">
              <a:spcBef>
                <a:spcPts val="2867"/>
              </a:spcBef>
              <a:defRPr sz="32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1139460" y="3353611"/>
            <a:ext cx="7526155" cy="492443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3200" baseline="0">
                <a:solidFill>
                  <a:schemeClr val="accent5"/>
                </a:solidFill>
              </a:defRPr>
            </a:lvl1pPr>
            <a:lvl2pPr marL="7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6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2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</a:t>
            </a:r>
            <a:r>
              <a:rPr lang="pl-PL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1098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4" y="1128365"/>
            <a:ext cx="7080607" cy="615553"/>
          </a:xfrm>
        </p:spPr>
        <p:txBody>
          <a:bodyPr>
            <a:spAutoFit/>
          </a:bodyPr>
          <a:lstStyle>
            <a:lvl1pPr>
              <a:lnSpc>
                <a:spcPts val="4778"/>
              </a:lnSpc>
              <a:defRPr sz="45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392645" y="2893582"/>
            <a:ext cx="6791603" cy="292388"/>
          </a:xfrm>
        </p:spPr>
        <p:txBody>
          <a:bodyPr>
            <a:spAutoFit/>
          </a:bodyPr>
          <a:lstStyle>
            <a:lvl1pPr marL="273100" indent="-27310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Char char="–"/>
              <a:defRPr sz="19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66152" y="1128365"/>
            <a:ext cx="6791603" cy="615553"/>
          </a:xfrm>
        </p:spPr>
        <p:txBody>
          <a:bodyPr>
            <a:spAutoFit/>
          </a:bodyPr>
          <a:lstStyle>
            <a:lvl1pPr marL="0" indent="0">
              <a:lnSpc>
                <a:spcPts val="4778"/>
              </a:lnSpc>
              <a:spcBef>
                <a:spcPts val="2867"/>
              </a:spcBef>
              <a:buFont typeface="Arial" panose="020B0604020202020204" pitchFamily="34" charset="0"/>
              <a:buNone/>
              <a:defRPr sz="45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56020" y="2893582"/>
            <a:ext cx="7080607" cy="292388"/>
          </a:xfrm>
        </p:spPr>
        <p:txBody>
          <a:bodyPr>
            <a:spAutoFit/>
          </a:bodyPr>
          <a:lstStyle>
            <a:lvl1pPr marL="273100" indent="-27310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Char char="–"/>
              <a:defRPr sz="19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064318" y="9163649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82361" y="9163650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27618" y="92082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5247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0" y="1130086"/>
            <a:ext cx="5194551" cy="1231106"/>
          </a:xfrm>
        </p:spPr>
        <p:txBody>
          <a:bodyPr>
            <a:spAutoFit/>
          </a:bodyPr>
          <a:lstStyle>
            <a:lvl1pPr>
              <a:lnSpc>
                <a:spcPts val="4778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318963" y="1126774"/>
            <a:ext cx="9865284" cy="492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477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2" y="1124720"/>
            <a:ext cx="7514114" cy="615553"/>
          </a:xfrm>
        </p:spPr>
        <p:txBody>
          <a:bodyPr>
            <a:spAutoFit/>
          </a:bodyPr>
          <a:lstStyle>
            <a:lvl1pPr>
              <a:lnSpc>
                <a:spcPts val="4778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1156020" y="2469614"/>
            <a:ext cx="15028228" cy="4924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487997" y="9252851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06039" y="9252852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72587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6702" y="1120479"/>
            <a:ext cx="4612510" cy="448841"/>
          </a:xfrm>
        </p:spPr>
        <p:txBody>
          <a:bodyPr>
            <a:spAutoFit/>
          </a:bodyPr>
          <a:lstStyle>
            <a:lvl1pPr marL="0" indent="0">
              <a:lnSpc>
                <a:spcPts val="3504"/>
              </a:lnSpc>
              <a:spcBef>
                <a:spcPts val="2867"/>
              </a:spcBef>
              <a:buFont typeface="Arial" panose="020B0604020202020204" pitchFamily="34" charset="0"/>
              <a:buNone/>
              <a:defRPr sz="32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9276" y="2867279"/>
            <a:ext cx="4612510" cy="1695849"/>
          </a:xfrm>
        </p:spPr>
        <p:txBody>
          <a:bodyPr>
            <a:spAutoFit/>
          </a:bodyPr>
          <a:lstStyle>
            <a:lvl1pPr marL="273100" indent="-273100">
              <a:spcBef>
                <a:spcPts val="1911"/>
              </a:spcBef>
              <a:defRPr sz="1900" baseline="0">
                <a:solidFill>
                  <a:schemeClr val="bg1"/>
                </a:solidFill>
              </a:defRPr>
            </a:lvl1pPr>
            <a:lvl2pPr marL="465281" indent="-182066">
              <a:defRPr sz="1900" baseline="0">
                <a:solidFill>
                  <a:schemeClr val="bg1"/>
                </a:solidFill>
              </a:defRPr>
            </a:lvl2pPr>
            <a:lvl3pPr marL="728264" indent="-262985">
              <a:defRPr sz="1900" baseline="0">
                <a:solidFill>
                  <a:schemeClr val="bg1"/>
                </a:solidFill>
              </a:defRPr>
            </a:lvl3pPr>
            <a:lvl4pPr marL="991249" indent="-262985">
              <a:defRPr sz="1900" baseline="0">
                <a:solidFill>
                  <a:schemeClr val="bg1"/>
                </a:solidFill>
              </a:defRPr>
            </a:lvl4pPr>
            <a:lvl5pPr marL="1234004" indent="-222525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323691" y="1120479"/>
            <a:ext cx="4612510" cy="448841"/>
          </a:xfrm>
        </p:spPr>
        <p:txBody>
          <a:bodyPr>
            <a:spAutoFit/>
          </a:bodyPr>
          <a:lstStyle>
            <a:lvl1pPr marL="0" indent="0">
              <a:lnSpc>
                <a:spcPts val="3504"/>
              </a:lnSpc>
              <a:spcBef>
                <a:spcPts val="2867"/>
              </a:spcBef>
              <a:buFont typeface="Arial" panose="020B0604020202020204" pitchFamily="34" charset="0"/>
              <a:buNone/>
              <a:defRPr sz="32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3691" y="2867279"/>
            <a:ext cx="4612510" cy="1695849"/>
          </a:xfrm>
        </p:spPr>
        <p:txBody>
          <a:bodyPr>
            <a:spAutoFit/>
          </a:bodyPr>
          <a:lstStyle>
            <a:lvl1pPr marL="273100" indent="-273100">
              <a:spcBef>
                <a:spcPts val="1911"/>
              </a:spcBef>
              <a:defRPr sz="1900" baseline="0">
                <a:solidFill>
                  <a:schemeClr val="bg1"/>
                </a:solidFill>
              </a:defRPr>
            </a:lvl1pPr>
            <a:lvl2pPr marL="465281" indent="-182066">
              <a:defRPr sz="1900" baseline="0">
                <a:solidFill>
                  <a:schemeClr val="bg1"/>
                </a:solidFill>
              </a:defRPr>
            </a:lvl2pPr>
            <a:lvl3pPr marL="728264" indent="-262985">
              <a:defRPr sz="1900" baseline="0">
                <a:solidFill>
                  <a:schemeClr val="bg1"/>
                </a:solidFill>
              </a:defRPr>
            </a:lvl3pPr>
            <a:lvl4pPr marL="991249" indent="-262985">
              <a:defRPr sz="1900" baseline="0">
                <a:solidFill>
                  <a:schemeClr val="bg1"/>
                </a:solidFill>
              </a:defRPr>
            </a:lvl4pPr>
            <a:lvl5pPr marL="1234004" indent="-222525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1446637" y="1120479"/>
            <a:ext cx="4612510" cy="448841"/>
          </a:xfrm>
        </p:spPr>
        <p:txBody>
          <a:bodyPr>
            <a:spAutoFit/>
          </a:bodyPr>
          <a:lstStyle>
            <a:lvl1pPr marL="0" indent="0">
              <a:lnSpc>
                <a:spcPts val="3504"/>
              </a:lnSpc>
              <a:spcBef>
                <a:spcPts val="2867"/>
              </a:spcBef>
              <a:buFont typeface="Arial" panose="020B0604020202020204" pitchFamily="34" charset="0"/>
              <a:buNone/>
              <a:defRPr sz="32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46633" y="2867279"/>
            <a:ext cx="4612510" cy="1695849"/>
          </a:xfrm>
        </p:spPr>
        <p:txBody>
          <a:bodyPr>
            <a:spAutoFit/>
          </a:bodyPr>
          <a:lstStyle>
            <a:lvl1pPr marL="273100" indent="-273100">
              <a:spcBef>
                <a:spcPts val="1911"/>
              </a:spcBef>
              <a:defRPr sz="1900" baseline="0">
                <a:solidFill>
                  <a:schemeClr val="bg1"/>
                </a:solidFill>
              </a:defRPr>
            </a:lvl1pPr>
            <a:lvl2pPr marL="465281" indent="-182066">
              <a:defRPr sz="1900" baseline="0">
                <a:solidFill>
                  <a:schemeClr val="bg1"/>
                </a:solidFill>
              </a:defRPr>
            </a:lvl2pPr>
            <a:lvl3pPr marL="728264" indent="-262985">
              <a:defRPr sz="1900" baseline="0">
                <a:solidFill>
                  <a:schemeClr val="bg1"/>
                </a:solidFill>
              </a:defRPr>
            </a:lvl3pPr>
            <a:lvl4pPr marL="991249" indent="-262985">
              <a:defRPr sz="1900" baseline="0">
                <a:solidFill>
                  <a:schemeClr val="bg1"/>
                </a:solidFill>
              </a:defRPr>
            </a:lvl4pPr>
            <a:lvl5pPr marL="1234004" indent="-222525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27681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486" y="1092274"/>
            <a:ext cx="10312224" cy="859210"/>
          </a:xfrm>
        </p:spPr>
        <p:txBody>
          <a:bodyPr>
            <a:spAutoFit/>
          </a:bodyPr>
          <a:lstStyle>
            <a:lvl1pPr>
              <a:lnSpc>
                <a:spcPts val="6690"/>
              </a:lnSpc>
              <a:defRPr sz="640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37958" y="2895449"/>
            <a:ext cx="2581444" cy="221188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319"/>
              </a:spcAft>
              <a:buFontTx/>
              <a:buNone/>
              <a:defRPr sz="1900" baseline="0">
                <a:solidFill>
                  <a:schemeClr val="accent5"/>
                </a:solidFill>
              </a:defRPr>
            </a:lvl1pPr>
            <a:lvl2pPr marL="17700" indent="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None/>
              <a:defRPr sz="1900" baseline="0">
                <a:solidFill>
                  <a:schemeClr val="bg1"/>
                </a:solidFill>
              </a:defRPr>
            </a:lvl2pPr>
            <a:lvl3pPr marL="364133" indent="-273100">
              <a:tabLst/>
              <a:defRPr sz="1900" baseline="0">
                <a:solidFill>
                  <a:schemeClr val="bg1"/>
                </a:solidFill>
              </a:defRPr>
            </a:lvl3pPr>
            <a:lvl4pPr marL="639761" indent="-369190">
              <a:defRPr sz="1900" baseline="0">
                <a:solidFill>
                  <a:schemeClr val="bg1"/>
                </a:solidFill>
              </a:defRPr>
            </a:lvl4pPr>
            <a:lvl5pPr marL="1094927" indent="-371720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63854" y="2895449"/>
            <a:ext cx="2581444" cy="221188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319"/>
              </a:spcAft>
              <a:buFontTx/>
              <a:buNone/>
              <a:defRPr sz="1900" baseline="0">
                <a:solidFill>
                  <a:schemeClr val="accent5"/>
                </a:solidFill>
              </a:defRPr>
            </a:lvl1pPr>
            <a:lvl2pPr marL="17700" indent="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None/>
              <a:defRPr sz="1900" baseline="0">
                <a:solidFill>
                  <a:schemeClr val="bg1"/>
                </a:solidFill>
              </a:defRPr>
            </a:lvl2pPr>
            <a:lvl3pPr marL="364133" indent="-273100">
              <a:tabLst/>
              <a:defRPr sz="1900" baseline="0">
                <a:solidFill>
                  <a:schemeClr val="bg1"/>
                </a:solidFill>
              </a:defRPr>
            </a:lvl3pPr>
            <a:lvl4pPr marL="639761" indent="-369190">
              <a:defRPr sz="1900" baseline="0">
                <a:solidFill>
                  <a:schemeClr val="bg1"/>
                </a:solidFill>
              </a:defRPr>
            </a:lvl4pPr>
            <a:lvl5pPr marL="1094927" indent="-371720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25878" y="2895449"/>
            <a:ext cx="2581444" cy="221188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319"/>
              </a:spcAft>
              <a:buFontTx/>
              <a:buNone/>
              <a:defRPr sz="1900" baseline="0">
                <a:solidFill>
                  <a:schemeClr val="accent5"/>
                </a:solidFill>
              </a:defRPr>
            </a:lvl1pPr>
            <a:lvl2pPr marL="17700" indent="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None/>
              <a:defRPr sz="1900" baseline="0">
                <a:solidFill>
                  <a:schemeClr val="bg1"/>
                </a:solidFill>
              </a:defRPr>
            </a:lvl2pPr>
            <a:lvl3pPr marL="364133" indent="-273100">
              <a:tabLst/>
              <a:defRPr sz="1900" baseline="0">
                <a:solidFill>
                  <a:schemeClr val="bg1"/>
                </a:solidFill>
              </a:defRPr>
            </a:lvl3pPr>
            <a:lvl4pPr marL="639761" indent="-369190">
              <a:defRPr sz="1900" baseline="0">
                <a:solidFill>
                  <a:schemeClr val="bg1"/>
                </a:solidFill>
              </a:defRPr>
            </a:lvl4pPr>
            <a:lvl5pPr marL="1094927" indent="-371720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251776" y="2895449"/>
            <a:ext cx="2581444" cy="221188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319"/>
              </a:spcAft>
              <a:buFontTx/>
              <a:buNone/>
              <a:defRPr sz="1900" baseline="0">
                <a:solidFill>
                  <a:schemeClr val="accent5"/>
                </a:solidFill>
              </a:defRPr>
            </a:lvl1pPr>
            <a:lvl2pPr marL="17700" indent="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None/>
              <a:defRPr sz="1900" baseline="0">
                <a:solidFill>
                  <a:schemeClr val="bg1"/>
                </a:solidFill>
              </a:defRPr>
            </a:lvl2pPr>
            <a:lvl3pPr marL="364133" indent="-273100">
              <a:tabLst/>
              <a:defRPr sz="1900" baseline="0">
                <a:solidFill>
                  <a:schemeClr val="bg1"/>
                </a:solidFill>
              </a:defRPr>
            </a:lvl3pPr>
            <a:lvl4pPr marL="639761" indent="-369190">
              <a:defRPr sz="1900" baseline="0">
                <a:solidFill>
                  <a:schemeClr val="bg1"/>
                </a:solidFill>
              </a:defRPr>
            </a:lvl4pPr>
            <a:lvl5pPr marL="1094927" indent="-371720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3295736" y="2895449"/>
            <a:ext cx="2581444" cy="221188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319"/>
              </a:spcAft>
              <a:buFontTx/>
              <a:buNone/>
              <a:defRPr sz="1900" baseline="0">
                <a:solidFill>
                  <a:schemeClr val="accent5"/>
                </a:solidFill>
              </a:defRPr>
            </a:lvl1pPr>
            <a:lvl2pPr marL="17700" indent="0">
              <a:spcBef>
                <a:spcPts val="0"/>
              </a:spcBef>
              <a:spcAft>
                <a:spcPts val="1911"/>
              </a:spcAft>
              <a:buFont typeface="Arial" panose="020B0604020202020204" pitchFamily="34" charset="0"/>
              <a:buNone/>
              <a:defRPr sz="1900" baseline="0">
                <a:solidFill>
                  <a:schemeClr val="bg1"/>
                </a:solidFill>
              </a:defRPr>
            </a:lvl2pPr>
            <a:lvl3pPr marL="364133" indent="-273100">
              <a:tabLst/>
              <a:defRPr sz="1900" baseline="0">
                <a:solidFill>
                  <a:schemeClr val="bg1"/>
                </a:solidFill>
              </a:defRPr>
            </a:lvl3pPr>
            <a:lvl4pPr marL="639761" indent="-369190">
              <a:defRPr sz="1900" baseline="0">
                <a:solidFill>
                  <a:schemeClr val="bg1"/>
                </a:solidFill>
              </a:defRPr>
            </a:lvl4pPr>
            <a:lvl5pPr marL="1094927" indent="-371720">
              <a:defRPr sz="1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33077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952" y="1117605"/>
            <a:ext cx="7514114" cy="1718419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6690"/>
              </a:lnSpc>
              <a:spcBef>
                <a:spcPct val="0"/>
              </a:spcBef>
              <a:buNone/>
              <a:defRPr lang="en-US" sz="6401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3718" y="1133500"/>
            <a:ext cx="6936105" cy="2302297"/>
          </a:xfrm>
        </p:spPr>
        <p:txBody>
          <a:bodyPr>
            <a:spAutoFit/>
          </a:bodyPr>
          <a:lstStyle>
            <a:lvl1pPr marL="364133" indent="-364133">
              <a:spcBef>
                <a:spcPts val="2867"/>
              </a:spcBef>
              <a:defRPr sz="3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629498" y="9230551"/>
            <a:ext cx="262775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75527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952" y="1127445"/>
            <a:ext cx="7514114" cy="1718419"/>
          </a:xfrm>
        </p:spPr>
        <p:txBody>
          <a:bodyPr>
            <a:spAutoFit/>
          </a:bodyPr>
          <a:lstStyle>
            <a:lvl1pPr>
              <a:lnSpc>
                <a:spcPts val="6690"/>
              </a:lnSpc>
              <a:defRPr sz="64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3718" y="1136153"/>
            <a:ext cx="6936105" cy="2279855"/>
          </a:xfrm>
        </p:spPr>
        <p:txBody>
          <a:bodyPr>
            <a:spAutoFit/>
          </a:bodyPr>
          <a:lstStyle>
            <a:lvl1pPr marL="364133" indent="-364133">
              <a:spcBef>
                <a:spcPts val="2867"/>
              </a:spcBef>
              <a:defRPr sz="3200"/>
            </a:lvl1pPr>
            <a:lvl2pPr marL="371720" indent="-371720">
              <a:spcBef>
                <a:spcPts val="956"/>
              </a:spcBef>
              <a:buFont typeface="Arial" panose="020B0604020202020204" pitchFamily="34" charset="0"/>
              <a:buChar char="–"/>
              <a:defRPr sz="250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54682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949" y="1120435"/>
            <a:ext cx="10336422" cy="859210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6690"/>
              </a:lnSpc>
              <a:spcBef>
                <a:spcPct val="0"/>
              </a:spcBef>
              <a:buNone/>
              <a:defRPr lang="en-US" sz="6401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774429" y="9185949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392472" y="9185950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18860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949" y="1111064"/>
            <a:ext cx="10336422" cy="859210"/>
          </a:xfrm>
        </p:spPr>
        <p:txBody>
          <a:bodyPr>
            <a:spAutoFit/>
          </a:bodyPr>
          <a:lstStyle>
            <a:lvl1pPr algn="l" defTabSz="1456529" rtl="0" eaLnBrk="1" latinLnBrk="0" hangingPunct="1">
              <a:lnSpc>
                <a:spcPts val="6690"/>
              </a:lnSpc>
              <a:spcBef>
                <a:spcPct val="0"/>
              </a:spcBef>
              <a:buNone/>
              <a:defRPr lang="en-US" sz="6401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8622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12" y="1131249"/>
            <a:ext cx="7514114" cy="615553"/>
          </a:xfrm>
        </p:spPr>
        <p:txBody>
          <a:bodyPr>
            <a:spAutoFit/>
          </a:bodyPr>
          <a:lstStyle>
            <a:lvl1pPr>
              <a:lnSpc>
                <a:spcPts val="4778"/>
              </a:lnSpc>
              <a:defRPr sz="45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295785" y="9230550"/>
            <a:ext cx="58419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fld id="{655362CE-4ABE-4CB4-8947-B1242CDD9D94}" type="slidenum">
              <a:rPr lang="en-US" sz="1000" kern="120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1456529" rtl="0"/>
              <a:t>‹#›</a:t>
            </a:fld>
            <a:endParaRPr lang="en-US" sz="1000" kern="12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913830" y="9230551"/>
            <a:ext cx="37196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62793" y="9230550"/>
            <a:ext cx="22608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1456529" rtl="0"/>
            <a:r>
              <a:rPr lang="en-US" sz="1000" kern="120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81037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882" y="8790768"/>
            <a:ext cx="1035760" cy="5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1208239" y="8749740"/>
            <a:ext cx="4947232" cy="61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343" tIns="30343" rIns="30343" bIns="30343" anchor="ctr">
            <a:spAutoFit/>
          </a:bodyPr>
          <a:lstStyle/>
          <a:p>
            <a:pPr algn="l" defTabSz="1456529" rtl="0">
              <a:defRPr sz="300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b="1" kern="1200" dirty="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rPr>
              <a:t>Instructional:</a:t>
            </a:r>
            <a:r>
              <a:rPr sz="1800" kern="1200" dirty="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1800" kern="1200" dirty="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rPr>
              <a:t>Content Creators</a:t>
            </a:r>
          </a:p>
          <a:p>
            <a:pPr algn="l" defTabSz="1456529" rtl="0">
              <a:defRPr sz="300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kern="1200" dirty="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rPr>
              <a:t>Delete this slide </a:t>
            </a:r>
            <a:r>
              <a:rPr lang="en-US" sz="1800" kern="1200" dirty="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rPr>
              <a:t>only after reviews are </a:t>
            </a:r>
            <a:r>
              <a:rPr lang="en-US" sz="1800" u="sng" kern="1200" dirty="0">
                <a:solidFill>
                  <a:srgbClr val="2CA0FF"/>
                </a:solidFill>
                <a:latin typeface="Helvetica"/>
                <a:ea typeface="Helvetica"/>
                <a:cs typeface="Helvetica"/>
                <a:sym typeface="Helvetica"/>
              </a:rPr>
              <a:t>complete</a:t>
            </a:r>
            <a:endParaRPr sz="1800" u="sng" kern="1200" dirty="0">
              <a:solidFill>
                <a:srgbClr val="2CA0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8504462" y="9302045"/>
            <a:ext cx="322313" cy="334152"/>
          </a:xfrm>
          <a:prstGeom prst="rect">
            <a:avLst/>
          </a:prstGeom>
        </p:spPr>
        <p:txBody>
          <a:bodyPr lIns="145646" tIns="72823" rIns="145646" bIns="72823"/>
          <a:lstStyle/>
          <a:p>
            <a:pPr algn="l" defTabSz="1456529" rtl="0"/>
            <a:fld id="{86CB4B4D-7CA3-9044-876B-883B54F8677D}" type="slidenum">
              <a:rPr lang="en-US" sz="2900" kern="1200" smtClean="0">
                <a:solidFill>
                  <a:srgbClr val="6D7777"/>
                </a:solidFill>
              </a:rPr>
              <a:pPr algn="l" defTabSz="1456529" rtl="0"/>
              <a:t>‹#›</a:t>
            </a:fld>
            <a:endParaRPr lang="en-US" sz="2900" kern="120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6582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ybrid Clou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84016" y="382319"/>
            <a:ext cx="960904" cy="245345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50222" rtl="0"/>
              <a:endParaRPr lang="en-US" sz="11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50222" rtl="0"/>
              <a:endParaRPr lang="en-US" sz="1100" kern="12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4970990" y="9427072"/>
            <a:ext cx="15606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650222" rtl="0"/>
            <a:r>
              <a:rPr lang="en-US" sz="1100" spc="-43" dirty="0">
                <a:solidFill>
                  <a:prstClr val="black"/>
                </a:solidFill>
                <a:latin typeface="Arial"/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548428" y="9427073"/>
            <a:ext cx="62941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650222" rtl="0"/>
            <a:fld id="{9B56CEAA-430B-E444-BEC6-7F9CF6806FD6}" type="slidenum">
              <a:rPr lang="en-US" sz="1100" spc="-43">
                <a:solidFill>
                  <a:prstClr val="black"/>
                </a:solidFill>
                <a:latin typeface="Arial"/>
                <a:cs typeface="Arial"/>
              </a:rPr>
              <a:pPr algn="l" defTabSz="650222" rtl="0"/>
              <a:t>‹#›</a:t>
            </a:fld>
            <a:endParaRPr lang="en-US" sz="1100" spc="-43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449239" y="8825707"/>
            <a:ext cx="1133899" cy="637501"/>
          </a:xfrm>
          <a:prstGeom prst="rect">
            <a:avLst/>
          </a:prstGeom>
        </p:spPr>
      </p:pic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50260" y="845606"/>
            <a:ext cx="3988260" cy="71526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3698"/>
              </a:lnSpc>
              <a:spcBef>
                <a:spcPts val="854"/>
              </a:spcBef>
              <a:buNone/>
              <a:defRPr sz="3401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155793" y="845606"/>
            <a:ext cx="8670132" cy="455168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706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tabLst/>
              <a:defRPr sz="23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38" tIns="65020" rIns="130038" bIns="65020" rtlCol="0" anchor="ctr"/>
          <a:lstStyle/>
          <a:p>
            <a:pPr defTabSz="1456529" rtl="0"/>
            <a:endParaRPr lang="en-US" sz="11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202079" cy="97536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38" tIns="65020" rIns="130038" bIns="65020" rtlCol="0" anchor="ctr"/>
          <a:lstStyle/>
          <a:p>
            <a:pPr defTabSz="1456529" rtl="0"/>
            <a:endParaRPr lang="en-US" sz="11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Shape 14"/>
          <p:cNvSpPr>
            <a:spLocks noGrp="1"/>
          </p:cNvSpPr>
          <p:nvPr>
            <p:ph type="sldNum" sz="quarter" idx="2"/>
          </p:nvPr>
        </p:nvSpPr>
        <p:spPr>
          <a:xfrm>
            <a:off x="8495194" y="9302048"/>
            <a:ext cx="340845" cy="335591"/>
          </a:xfrm>
          <a:prstGeom prst="rect">
            <a:avLst/>
          </a:prstGeom>
        </p:spPr>
        <p:txBody>
          <a:bodyPr lIns="145646" tIns="72823" rIns="145646" bIns="72823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defTabSz="1456529" rtl="0"/>
            <a:fld id="{86CB4B4D-7CA3-9044-876B-883B54F8677D}" type="slidenum">
              <a:rPr lang="en-US" sz="2900" kern="1200" smtClean="0">
                <a:solidFill>
                  <a:srgbClr val="5A5A5A"/>
                </a:solidFill>
              </a:rPr>
              <a:pPr algn="l" defTabSz="1456529" rtl="0"/>
              <a:t>‹#›</a:t>
            </a:fld>
            <a:endParaRPr lang="en-US" sz="2900" kern="1200" dirty="0">
              <a:solidFill>
                <a:srgbClr val="5A5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latin typeface="Arial"/>
                <a:ea typeface="Arial"/>
                <a:cs typeface="Arial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 dirty="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11" algn="ctr">
              <a:spcBef>
                <a:spcPts val="0"/>
              </a:spcBef>
              <a:buSzTx/>
              <a:buNone/>
              <a:defRPr sz="3200"/>
            </a:lvl2pPr>
            <a:lvl3pPr marL="0" indent="457223" algn="ctr">
              <a:spcBef>
                <a:spcPts val="0"/>
              </a:spcBef>
              <a:buSzTx/>
              <a:buNone/>
              <a:defRPr sz="3200"/>
            </a:lvl3pPr>
            <a:lvl4pPr marL="0" indent="685835" algn="ctr">
              <a:spcBef>
                <a:spcPts val="0"/>
              </a:spcBef>
              <a:buSzTx/>
              <a:buNone/>
              <a:defRPr sz="3200"/>
            </a:lvl4pPr>
            <a:lvl5pPr marL="0" indent="914446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>
            <a:spLocks noChangeAspect="1"/>
          </p:cNvSpPr>
          <p:nvPr userDrawn="1"/>
        </p:nvSpPr>
        <p:spPr>
          <a:xfrm>
            <a:off x="16186421" y="551202"/>
            <a:ext cx="490727" cy="49071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614" tIns="72807" rIns="145614" bIns="728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456529" rtl="0"/>
            <a:endParaRPr lang="en-US" sz="2900" kern="1200">
              <a:solidFill>
                <a:srgbClr val="5A5A5A"/>
              </a:solidFill>
              <a:latin typeface="Arial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47920" y="506396"/>
            <a:ext cx="757500" cy="519289"/>
          </a:xfrm>
          <a:prstGeom prst="rect">
            <a:avLst/>
          </a:prstGeom>
        </p:spPr>
        <p:txBody>
          <a:bodyPr lIns="54603" tIns="27301" rIns="54603" bIns="27301"/>
          <a:lstStyle>
            <a:lvl1pPr algn="ctr">
              <a:defRPr sz="14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pPr defTabSz="1456529" rtl="0"/>
            <a:fld id="{9DF686B8-C880-FF40-96DC-14FF2413C34E}" type="slidenum">
              <a:rPr lang="en-US" kern="1200" smtClean="0">
                <a:solidFill>
                  <a:srgbClr val="5A5A5A"/>
                </a:solidFill>
              </a:rPr>
              <a:pPr defTabSz="1456529" rtl="0"/>
              <a:t>‹#›</a:t>
            </a:fld>
            <a:endParaRPr lang="en-US" kern="1200" dirty="0">
              <a:solidFill>
                <a:srgbClr val="5A5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84016" y="382319"/>
            <a:ext cx="960904" cy="245345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46198" rtl="0"/>
              <a:endParaRPr lang="en-US" sz="22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46198" rtl="0"/>
              <a:endParaRPr lang="en-US" sz="2200" kern="120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50260" y="845606"/>
            <a:ext cx="14739224" cy="1040384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717"/>
              </a:spcBef>
              <a:buNone/>
              <a:defRPr sz="29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Heading</a:t>
            </a:r>
          </a:p>
        </p:txBody>
      </p:sp>
    </p:spTree>
    <p:extLst>
      <p:ext uri="{BB962C8B-B14F-4D97-AF65-F5344CB8AC3E}">
        <p14:creationId xmlns:p14="http://schemas.microsoft.com/office/powerpoint/2010/main" val="23578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sz="quarter" idx="13"/>
          </p:nvPr>
        </p:nvSpPr>
        <p:spPr>
          <a:xfrm>
            <a:off x="2167283" y="1088802"/>
            <a:ext cx="1174284" cy="8375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1300" b="1">
                <a:solidFill>
                  <a:srgbClr val="263A4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half" idx="1"/>
          </p:nvPr>
        </p:nvSpPr>
        <p:spPr>
          <a:xfrm>
            <a:off x="7111017" y="2150216"/>
            <a:ext cx="8782543" cy="13609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indent="13655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0" indent="2731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0" indent="409649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0" indent="546198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0544" y="1061475"/>
            <a:ext cx="691998" cy="682585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785372" y="2150216"/>
            <a:ext cx="2675038" cy="64551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Shape 49"/>
          <p:cNvSpPr>
            <a:spLocks noGrp="1"/>
          </p:cNvSpPr>
          <p:nvPr>
            <p:ph type="body" sz="half" idx="18"/>
          </p:nvPr>
        </p:nvSpPr>
        <p:spPr>
          <a:xfrm>
            <a:off x="7111017" y="3791280"/>
            <a:ext cx="8782543" cy="13609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indent="13655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0" indent="2731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0" indent="409649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0" indent="546198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785372" y="3791282"/>
            <a:ext cx="2675038" cy="64551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Shape 49"/>
          <p:cNvSpPr>
            <a:spLocks noGrp="1"/>
          </p:cNvSpPr>
          <p:nvPr>
            <p:ph type="body" sz="half" idx="20"/>
          </p:nvPr>
        </p:nvSpPr>
        <p:spPr>
          <a:xfrm>
            <a:off x="7111017" y="5350863"/>
            <a:ext cx="8782543" cy="13609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indent="13655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0" indent="2731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0" indent="409649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0" indent="546198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3785372" y="5432347"/>
            <a:ext cx="2675038" cy="64551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Shape 49"/>
          <p:cNvSpPr>
            <a:spLocks noGrp="1"/>
          </p:cNvSpPr>
          <p:nvPr>
            <p:ph type="body" sz="half" idx="22"/>
          </p:nvPr>
        </p:nvSpPr>
        <p:spPr>
          <a:xfrm>
            <a:off x="7111017" y="7073409"/>
            <a:ext cx="8782543" cy="13609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indent="13655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0" indent="2731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0" indent="409649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0" indent="546198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3785372" y="7073411"/>
            <a:ext cx="2675038" cy="64551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785373" y="1066655"/>
            <a:ext cx="8720933" cy="57911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1EC4E3"/>
                </a:solidFill>
              </a:defRPr>
            </a:lvl1pPr>
            <a:lvl2pPr marL="379305" indent="0">
              <a:buNone/>
              <a:defRPr sz="2400">
                <a:solidFill>
                  <a:srgbClr val="1EC4E3"/>
                </a:solidFill>
              </a:defRPr>
            </a:lvl2pPr>
            <a:lvl3pPr marL="758609" indent="0">
              <a:buNone/>
              <a:defRPr sz="2400">
                <a:solidFill>
                  <a:srgbClr val="1EC4E3"/>
                </a:solidFill>
              </a:defRPr>
            </a:lvl3pPr>
            <a:lvl4pPr marL="1137914" indent="0">
              <a:buNone/>
              <a:defRPr sz="2400">
                <a:solidFill>
                  <a:srgbClr val="1EC4E3"/>
                </a:solidFill>
              </a:defRPr>
            </a:lvl4pPr>
            <a:lvl5pPr marL="1517218" indent="0">
              <a:buNone/>
              <a:defRPr sz="2400">
                <a:solidFill>
                  <a:srgbClr val="1EC4E3"/>
                </a:solidFill>
              </a:defRPr>
            </a:lvl5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482" y="9147243"/>
            <a:ext cx="494563" cy="1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3840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sz="quarter" idx="13"/>
          </p:nvPr>
        </p:nvSpPr>
        <p:spPr>
          <a:xfrm>
            <a:off x="2167283" y="1088802"/>
            <a:ext cx="1174284" cy="8375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1300" b="1">
                <a:solidFill>
                  <a:srgbClr val="263A48"/>
                </a:solidFill>
                <a:latin typeface="Helvetica" charset="0"/>
                <a:ea typeface="Helvetica" charset="0"/>
                <a:cs typeface="Helvetica" charset="0"/>
                <a:sym typeface="Helvetica"/>
              </a:defRPr>
            </a:lvl1pPr>
          </a:lstStyle>
          <a:p>
            <a:r>
              <a:rPr dirty="0"/>
              <a:t>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half" idx="1"/>
          </p:nvPr>
        </p:nvSpPr>
        <p:spPr>
          <a:xfrm>
            <a:off x="3784902" y="4298899"/>
            <a:ext cx="3428299" cy="3326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0"/>
            <a:r>
              <a:rPr dirty="0"/>
              <a:t>Body Level Three</a:t>
            </a:r>
          </a:p>
          <a:p>
            <a:pPr lvl="1"/>
            <a:r>
              <a:rPr dirty="0"/>
              <a:t>Body Level Four</a:t>
            </a:r>
          </a:p>
          <a:p>
            <a:pPr lvl="2"/>
            <a:r>
              <a:rPr dirty="0"/>
              <a:t>Body Level Five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0544" y="1061475"/>
            <a:ext cx="691998" cy="682585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785371" y="2847882"/>
            <a:ext cx="3427697" cy="128295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1"/>
              </a:spcBef>
              <a:buNone/>
              <a:defRPr sz="3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hape 49"/>
          <p:cNvSpPr>
            <a:spLocks noGrp="1"/>
          </p:cNvSpPr>
          <p:nvPr>
            <p:ph type="body" sz="half" idx="18"/>
          </p:nvPr>
        </p:nvSpPr>
        <p:spPr>
          <a:xfrm>
            <a:off x="7712229" y="4298899"/>
            <a:ext cx="3428299" cy="3326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0"/>
            <a:r>
              <a:rPr dirty="0"/>
              <a:t>Body Level Three</a:t>
            </a:r>
          </a:p>
          <a:p>
            <a:pPr lvl="1"/>
            <a:r>
              <a:rPr dirty="0"/>
              <a:t>Body Level Four</a:t>
            </a:r>
          </a:p>
          <a:p>
            <a:pPr lvl="2"/>
            <a:r>
              <a:rPr dirty="0"/>
              <a:t>Body Level Five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7712695" y="2847882"/>
            <a:ext cx="3427697" cy="128295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1"/>
              </a:spcBef>
              <a:buNone/>
              <a:defRPr sz="3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Shape 49"/>
          <p:cNvSpPr>
            <a:spLocks noGrp="1"/>
          </p:cNvSpPr>
          <p:nvPr>
            <p:ph type="body" sz="half" idx="20"/>
          </p:nvPr>
        </p:nvSpPr>
        <p:spPr>
          <a:xfrm>
            <a:off x="11639550" y="4298899"/>
            <a:ext cx="3428299" cy="33268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204825" indent="-204825">
              <a:lnSpc>
                <a:spcPct val="150000"/>
              </a:lnSpc>
              <a:spcBef>
                <a:spcPts val="0"/>
              </a:spcBef>
              <a:buSzTx/>
              <a:buFont typeface="Arial" charset="0"/>
              <a:buChar char="•"/>
              <a:defRPr sz="14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0"/>
            <a:r>
              <a:rPr dirty="0"/>
              <a:t>Body Level Three</a:t>
            </a:r>
          </a:p>
          <a:p>
            <a:pPr lvl="1"/>
            <a:r>
              <a:rPr dirty="0"/>
              <a:t>Body Level Four</a:t>
            </a:r>
          </a:p>
          <a:p>
            <a:pPr lvl="2"/>
            <a:r>
              <a:rPr dirty="0"/>
              <a:t>Body Level Five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11640018" y="2847882"/>
            <a:ext cx="3427697" cy="128295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1"/>
              </a:spcBef>
              <a:buNone/>
              <a:defRPr sz="3200">
                <a:solidFill>
                  <a:srgbClr val="08BCA9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785373" y="1066655"/>
            <a:ext cx="8720933" cy="57911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1EC4E3"/>
                </a:solidFill>
              </a:defRPr>
            </a:lvl1pPr>
            <a:lvl2pPr marL="379305" indent="0">
              <a:buNone/>
              <a:defRPr sz="2400">
                <a:solidFill>
                  <a:srgbClr val="1EC4E3"/>
                </a:solidFill>
              </a:defRPr>
            </a:lvl2pPr>
            <a:lvl3pPr marL="758609" indent="0">
              <a:buNone/>
              <a:defRPr sz="2400">
                <a:solidFill>
                  <a:srgbClr val="1EC4E3"/>
                </a:solidFill>
              </a:defRPr>
            </a:lvl3pPr>
            <a:lvl4pPr marL="1137914" indent="0">
              <a:buNone/>
              <a:defRPr sz="2400">
                <a:solidFill>
                  <a:srgbClr val="1EC4E3"/>
                </a:solidFill>
              </a:defRPr>
            </a:lvl4pPr>
            <a:lvl5pPr marL="1517218" indent="0">
              <a:buNone/>
              <a:defRPr sz="2400">
                <a:solidFill>
                  <a:srgbClr val="1EC4E3"/>
                </a:solidFill>
              </a:defRPr>
            </a:lvl5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482" y="9147243"/>
            <a:ext cx="494563" cy="1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3353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124411" y="1131284"/>
            <a:ext cx="7514116" cy="615553"/>
          </a:xfrm>
          <a:prstGeom prst="rect">
            <a:avLst/>
          </a:prstGeom>
        </p:spPr>
        <p:txBody>
          <a:bodyPr anchor="t"/>
          <a:lstStyle>
            <a:lvl1pPr defTabSz="1455848">
              <a:lnSpc>
                <a:spcPts val="4778"/>
              </a:lnSpc>
              <a:defRPr sz="4100">
                <a:solidFill>
                  <a:schemeClr val="accent5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8685233" y="9221680"/>
            <a:ext cx="240839" cy="240832"/>
          </a:xfrm>
          <a:prstGeom prst="rect">
            <a:avLst/>
          </a:prstGeom>
        </p:spPr>
        <p:txBody>
          <a:bodyPr lIns="145646" tIns="72823" rIns="145646" bIns="72823"/>
          <a:lstStyle>
            <a:lvl1pPr defTabSz="1455848">
              <a:lnSpc>
                <a:spcPct val="10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rtl="0"/>
            <a:fld id="{86CB4B4D-7CA3-9044-876B-883B54F8677D}" type="slidenum">
              <a:rPr kern="1200">
                <a:solidFill>
                  <a:srgbClr val="6D7777"/>
                </a:solidFill>
              </a:rPr>
              <a:pPr algn="l" rtl="0"/>
              <a:t>‹#›</a:t>
            </a:fld>
            <a:endParaRPr kern="1200">
              <a:solidFill>
                <a:srgbClr val="6D7777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134017" y="9409283"/>
            <a:ext cx="504510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00" spc="0" baseline="33333">
                <a:solidFill>
                  <a:srgbClr val="5A5A5A"/>
                </a:solidFill>
              </a:defRPr>
            </a:lvl1pPr>
          </a:lstStyle>
          <a:p>
            <a:pPr algn="l" defTabSz="1456529" rtl="0"/>
            <a:r>
              <a:rPr sz="1400" kern="1200">
                <a:latin typeface="Arial"/>
              </a:rPr>
              <a:t>Page</a:t>
            </a:r>
          </a:p>
        </p:txBody>
      </p:sp>
      <p:sp>
        <p:nvSpPr>
          <p:cNvPr id="65" name="Shape 65"/>
          <p:cNvSpPr/>
          <p:nvPr/>
        </p:nvSpPr>
        <p:spPr>
          <a:xfrm>
            <a:off x="203936" y="9342099"/>
            <a:ext cx="2260860" cy="6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600" spc="0" baseline="33333">
                <a:solidFill>
                  <a:srgbClr val="5A5A5A"/>
                </a:solidFill>
              </a:defRPr>
            </a:lvl1pPr>
          </a:lstStyle>
          <a:p>
            <a:pPr algn="l" defTabSz="1456529" rtl="0"/>
            <a:r>
              <a:rPr sz="600" kern="1200">
                <a:latin typeface="Arial"/>
              </a:rPr>
              <a:t>© 2016 IBM Corporation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14543758" y="9386700"/>
            <a:ext cx="2627754" cy="6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600" spc="0" baseline="33333">
                <a:solidFill>
                  <a:srgbClr val="5A5A5A"/>
                </a:solidFill>
              </a:defRPr>
            </a:lvl1pPr>
          </a:lstStyle>
          <a:p>
            <a:pPr algn="l" defTabSz="1456529" rtl="0"/>
            <a:r>
              <a:rPr sz="600" kern="1200">
                <a:latin typeface="Arial"/>
              </a:rPr>
              <a:t>IBM and Business Partner Use Only</a:t>
            </a:r>
          </a:p>
        </p:txBody>
      </p:sp>
      <p:pic>
        <p:nvPicPr>
          <p:cNvPr id="67" name="image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7783" y="49"/>
            <a:ext cx="1382541" cy="1348107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5905777" y="938683"/>
            <a:ext cx="1552570" cy="3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821" tIns="72823" rIns="72821" bIns="72823">
            <a:spAutoFit/>
          </a:bodyPr>
          <a:lstStyle>
            <a:lvl1pPr>
              <a:defRPr sz="900" b="1" i="1" spc="0" baseline="22222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1456529" rtl="0"/>
            <a:r>
              <a:rPr sz="1900" i="0" kern="1200" dirty="0"/>
              <a:t>Fast Start</a:t>
            </a:r>
          </a:p>
        </p:txBody>
      </p:sp>
    </p:spTree>
    <p:extLst>
      <p:ext uri="{BB962C8B-B14F-4D97-AF65-F5344CB8AC3E}">
        <p14:creationId xmlns:p14="http://schemas.microsoft.com/office/powerpoint/2010/main" val="422029417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7015" y="9040146"/>
            <a:ext cx="4046061" cy="519289"/>
          </a:xfrm>
          <a:prstGeom prst="rect">
            <a:avLst/>
          </a:prstGeom>
        </p:spPr>
        <p:txBody>
          <a:bodyPr lIns="145646" tIns="72823" rIns="145646" bIns="72823"/>
          <a:lstStyle/>
          <a:p>
            <a:pPr algn="l" defTabSz="1456529" rtl="0"/>
            <a:fld id="{D1D1DC96-2075-7847-B014-2AB1CDE2CC6A}" type="datetimeFigureOut">
              <a:rPr lang="en-US" sz="2900" kern="1200" smtClean="0">
                <a:solidFill>
                  <a:srgbClr val="6D7777"/>
                </a:solidFill>
              </a:rPr>
              <a:pPr algn="l" defTabSz="1456529" rtl="0"/>
              <a:t>9/14/20</a:t>
            </a:fld>
            <a:endParaRPr lang="en-US" sz="2900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24592" y="9040146"/>
            <a:ext cx="5491084" cy="519289"/>
          </a:xfrm>
          <a:prstGeom prst="rect">
            <a:avLst/>
          </a:prstGeom>
        </p:spPr>
        <p:txBody>
          <a:bodyPr lIns="145646" tIns="72823" rIns="145646" bIns="72823"/>
          <a:lstStyle/>
          <a:p>
            <a:pPr algn="l" defTabSz="1456529" rtl="0"/>
            <a:endParaRPr lang="en-US" sz="2900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427191" y="9040146"/>
            <a:ext cx="4046061" cy="519289"/>
          </a:xfrm>
          <a:prstGeom prst="rect">
            <a:avLst/>
          </a:prstGeom>
        </p:spPr>
        <p:txBody>
          <a:bodyPr lIns="145646" tIns="72823" rIns="145646" bIns="72823"/>
          <a:lstStyle/>
          <a:p>
            <a:pPr algn="l" defTabSz="1456529" rtl="0"/>
            <a:fld id="{0AB1E5A3-FAFB-B844-A33B-1BAB240620E5}" type="slidenum">
              <a:rPr lang="en-US" sz="2900" kern="1200" smtClean="0">
                <a:solidFill>
                  <a:srgbClr val="6D7777"/>
                </a:solidFill>
              </a:rPr>
              <a:pPr algn="l" defTabSz="1456529" rtl="0"/>
              <a:t>‹#›</a:t>
            </a:fld>
            <a:endParaRPr lang="en-US" sz="2900" kern="1200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04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sz="quarter" idx="13"/>
          </p:nvPr>
        </p:nvSpPr>
        <p:spPr>
          <a:xfrm>
            <a:off x="2167283" y="1088802"/>
            <a:ext cx="1174284" cy="8375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1300" b="1">
                <a:solidFill>
                  <a:srgbClr val="263A4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half" idx="1"/>
          </p:nvPr>
        </p:nvSpPr>
        <p:spPr>
          <a:xfrm>
            <a:off x="3785373" y="1950247"/>
            <a:ext cx="8720933" cy="68656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3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indent="136550">
              <a:lnSpc>
                <a:spcPct val="150000"/>
              </a:lnSpc>
              <a:spcBef>
                <a:spcPts val="0"/>
              </a:spcBef>
              <a:buSzTx/>
              <a:buNone/>
              <a:defRPr sz="13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2pPr>
            <a:lvl3pPr marL="0" indent="273100">
              <a:lnSpc>
                <a:spcPct val="150000"/>
              </a:lnSpc>
              <a:spcBef>
                <a:spcPts val="0"/>
              </a:spcBef>
              <a:buSzTx/>
              <a:buNone/>
              <a:defRPr sz="13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3pPr>
            <a:lvl4pPr marL="0" indent="409649">
              <a:lnSpc>
                <a:spcPct val="150000"/>
              </a:lnSpc>
              <a:spcBef>
                <a:spcPts val="0"/>
              </a:spcBef>
              <a:buSzTx/>
              <a:buNone/>
              <a:defRPr sz="13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4pPr>
            <a:lvl5pPr marL="0" indent="546198">
              <a:lnSpc>
                <a:spcPct val="150000"/>
              </a:lnSpc>
              <a:spcBef>
                <a:spcPts val="0"/>
              </a:spcBef>
              <a:buSzTx/>
              <a:buNone/>
              <a:defRPr sz="13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0544" y="1061475"/>
            <a:ext cx="691998" cy="682585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785373" y="1066655"/>
            <a:ext cx="8720933" cy="57911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1EC4E3"/>
                </a:solidFill>
              </a:defRPr>
            </a:lvl1pPr>
            <a:lvl2pPr marL="379305" indent="0">
              <a:buNone/>
              <a:defRPr sz="2400">
                <a:solidFill>
                  <a:srgbClr val="1EC4E3"/>
                </a:solidFill>
              </a:defRPr>
            </a:lvl2pPr>
            <a:lvl3pPr marL="758609" indent="0">
              <a:buNone/>
              <a:defRPr sz="2400">
                <a:solidFill>
                  <a:srgbClr val="1EC4E3"/>
                </a:solidFill>
              </a:defRPr>
            </a:lvl3pPr>
            <a:lvl4pPr marL="1137914" indent="0">
              <a:buNone/>
              <a:defRPr sz="2400">
                <a:solidFill>
                  <a:srgbClr val="1EC4E3"/>
                </a:solidFill>
              </a:defRPr>
            </a:lvl4pPr>
            <a:lvl5pPr marL="1517218" indent="0">
              <a:buNone/>
              <a:defRPr sz="2400">
                <a:solidFill>
                  <a:srgbClr val="1EC4E3"/>
                </a:solidFill>
              </a:defRPr>
            </a:lvl5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482" y="9147243"/>
            <a:ext cx="494563" cy="1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29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693385" y="4324621"/>
            <a:ext cx="13953493" cy="615681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693385" y="5029200"/>
            <a:ext cx="13953493" cy="3462486"/>
          </a:xfrm>
          <a:prstGeom prst="rect">
            <a:avLst/>
          </a:prstGeom>
        </p:spPr>
        <p:txBody>
          <a:bodyPr anchor="t"/>
          <a:lstStyle>
            <a:lvl1pPr marL="0" indent="0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1pPr>
            <a:lvl2pPr marL="0" indent="228611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2pPr>
            <a:lvl3pPr marL="0" indent="457223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3pPr>
            <a:lvl4pPr marL="0" indent="685835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4pPr>
            <a:lvl5pPr marL="0" indent="914446" defTabSz="457223">
              <a:spcBef>
                <a:spcPts val="2400"/>
              </a:spcBef>
              <a:buSzTx/>
              <a:buNone/>
              <a:defRPr sz="2900">
                <a:latin typeface="Arial"/>
                <a:ea typeface="Arial"/>
                <a:cs typeface="Arial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900" dirty="0"/>
              <a:t>Body Level One</a:t>
            </a:r>
          </a:p>
          <a:p>
            <a:pPr lvl="1">
              <a:defRPr sz="1800"/>
            </a:pPr>
            <a:r>
              <a:rPr sz="2900" dirty="0"/>
              <a:t>Body Level Two</a:t>
            </a:r>
          </a:p>
          <a:p>
            <a:pPr lvl="2">
              <a:defRPr sz="1800"/>
            </a:pPr>
            <a:r>
              <a:rPr sz="2900" dirty="0"/>
              <a:t>Body Level Three</a:t>
            </a:r>
          </a:p>
          <a:p>
            <a:pPr lvl="3">
              <a:defRPr sz="1800"/>
            </a:pPr>
            <a:r>
              <a:rPr sz="2900" dirty="0"/>
              <a:t>Body Level Four</a:t>
            </a:r>
          </a:p>
          <a:p>
            <a:pPr lvl="4">
              <a:defRPr sz="1800"/>
            </a:pPr>
            <a:r>
              <a:rPr sz="2900" dirty="0"/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45208" y="9321554"/>
            <a:ext cx="474420" cy="381001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3588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1" b="1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342917" indent="-342917">
              <a:spcBef>
                <a:spcPts val="3200"/>
              </a:spcBef>
              <a:defRPr sz="2801"/>
            </a:lvl1pPr>
            <a:lvl2pPr marL="685835" indent="-342917">
              <a:spcBef>
                <a:spcPts val="3200"/>
              </a:spcBef>
              <a:defRPr sz="2801"/>
            </a:lvl2pPr>
            <a:lvl3pPr marL="1028752" indent="-342917">
              <a:spcBef>
                <a:spcPts val="3200"/>
              </a:spcBef>
              <a:defRPr sz="2801"/>
            </a:lvl3pPr>
            <a:lvl4pPr marL="1371668" indent="-342917">
              <a:spcBef>
                <a:spcPts val="3200"/>
              </a:spcBef>
              <a:defRPr sz="2801"/>
            </a:lvl4pPr>
            <a:lvl5pPr marL="1714586" indent="-342917">
              <a:spcBef>
                <a:spcPts val="3200"/>
              </a:spcBef>
              <a:defRPr sz="2801"/>
            </a:lvl5pPr>
          </a:lstStyle>
          <a:p>
            <a:pPr lvl="0">
              <a:defRPr sz="1800"/>
            </a:pPr>
            <a:r>
              <a:rPr sz="2801"/>
              <a:t>Body Level One</a:t>
            </a:r>
          </a:p>
          <a:p>
            <a:pPr lvl="1">
              <a:defRPr sz="1800"/>
            </a:pPr>
            <a:r>
              <a:rPr sz="2801"/>
              <a:t>Body Level Two</a:t>
            </a:r>
          </a:p>
          <a:p>
            <a:pPr lvl="2">
              <a:defRPr sz="1800"/>
            </a:pPr>
            <a:r>
              <a:rPr sz="2801"/>
              <a:t>Body Level Three</a:t>
            </a:r>
          </a:p>
          <a:p>
            <a:pPr lvl="3">
              <a:defRPr sz="1800"/>
            </a:pPr>
            <a:r>
              <a:rPr sz="2801"/>
              <a:t>Body Level Four</a:t>
            </a:r>
          </a:p>
          <a:p>
            <a:pPr lvl="4">
              <a:defRPr sz="1800"/>
            </a:pPr>
            <a:r>
              <a:rPr sz="2801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4001" b="1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 dirty="0"/>
              <a:t>Body Level One</a:t>
            </a:r>
          </a:p>
          <a:p>
            <a:pPr lvl="1">
              <a:defRPr sz="1800"/>
            </a:pPr>
            <a:r>
              <a:rPr sz="3600" dirty="0"/>
              <a:t>Body Level Two</a:t>
            </a:r>
          </a:p>
          <a:p>
            <a:pPr lvl="2">
              <a:defRPr sz="1800"/>
            </a:pPr>
            <a:r>
              <a:rPr sz="3600" dirty="0"/>
              <a:t>Body Level Three</a:t>
            </a:r>
          </a:p>
          <a:p>
            <a:pPr lvl="3">
              <a:defRPr sz="1800"/>
            </a:pPr>
            <a:r>
              <a:rPr sz="3600" dirty="0"/>
              <a:t>Body Level Four</a:t>
            </a:r>
          </a:p>
          <a:p>
            <a:pPr lvl="4">
              <a:defRPr sz="1800"/>
            </a:pPr>
            <a:r>
              <a:rPr sz="36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06491" y="9340354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A6AAA9"/>
                </a:solidFill>
                <a:latin typeface="Arial"/>
                <a:ea typeface="Arial"/>
                <a:cs typeface="Arial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</p:sldLayoutIdLst>
  <p:transition spd="med"/>
  <p:txStyles>
    <p:titleStyle>
      <a:lvl1pPr defTabSz="584229">
        <a:defRPr sz="4001" b="1" i="0">
          <a:latin typeface="Helvetica Light"/>
          <a:ea typeface="Arial"/>
          <a:cs typeface="Arial"/>
          <a:sym typeface="Helvetica Neue"/>
        </a:defRPr>
      </a:lvl1pPr>
      <a:lvl2pPr indent="228611" defTabSz="584229">
        <a:defRPr sz="4001" b="1">
          <a:latin typeface="+mj-lt"/>
          <a:ea typeface="+mj-ea"/>
          <a:cs typeface="+mj-cs"/>
          <a:sym typeface="Helvetica Neue"/>
        </a:defRPr>
      </a:lvl2pPr>
      <a:lvl3pPr indent="457223" defTabSz="584229">
        <a:defRPr sz="4001" b="1">
          <a:latin typeface="+mj-lt"/>
          <a:ea typeface="+mj-ea"/>
          <a:cs typeface="+mj-cs"/>
          <a:sym typeface="Helvetica Neue"/>
        </a:defRPr>
      </a:lvl3pPr>
      <a:lvl4pPr indent="685835" defTabSz="584229">
        <a:defRPr sz="4001" b="1">
          <a:latin typeface="+mj-lt"/>
          <a:ea typeface="+mj-ea"/>
          <a:cs typeface="+mj-cs"/>
          <a:sym typeface="Helvetica Neue"/>
        </a:defRPr>
      </a:lvl4pPr>
      <a:lvl5pPr indent="914446" defTabSz="584229">
        <a:defRPr sz="4001" b="1">
          <a:latin typeface="+mj-lt"/>
          <a:ea typeface="+mj-ea"/>
          <a:cs typeface="+mj-cs"/>
          <a:sym typeface="Helvetica Neue"/>
        </a:defRPr>
      </a:lvl5pPr>
      <a:lvl6pPr indent="1143057" defTabSz="584229">
        <a:defRPr sz="4001" b="1">
          <a:latin typeface="+mj-lt"/>
          <a:ea typeface="+mj-ea"/>
          <a:cs typeface="+mj-cs"/>
          <a:sym typeface="Helvetica Neue"/>
        </a:defRPr>
      </a:lvl6pPr>
      <a:lvl7pPr indent="1371668" defTabSz="584229">
        <a:defRPr sz="4001" b="1">
          <a:latin typeface="+mj-lt"/>
          <a:ea typeface="+mj-ea"/>
          <a:cs typeface="+mj-cs"/>
          <a:sym typeface="Helvetica Neue"/>
        </a:defRPr>
      </a:lvl7pPr>
      <a:lvl8pPr indent="1600280" defTabSz="584229">
        <a:defRPr sz="4001" b="1">
          <a:latin typeface="+mj-lt"/>
          <a:ea typeface="+mj-ea"/>
          <a:cs typeface="+mj-cs"/>
          <a:sym typeface="Helvetica Neue"/>
        </a:defRPr>
      </a:lvl8pPr>
      <a:lvl9pPr indent="1828892" defTabSz="584229">
        <a:defRPr sz="4001" b="1">
          <a:latin typeface="+mj-lt"/>
          <a:ea typeface="+mj-ea"/>
          <a:cs typeface="+mj-cs"/>
          <a:sym typeface="Helvetica Neue"/>
        </a:defRPr>
      </a:lvl9pPr>
    </p:titleStyle>
    <p:bodyStyle>
      <a:lvl1pPr marL="444522" indent="-444522" defTabSz="584229">
        <a:spcBef>
          <a:spcPts val="4200"/>
        </a:spcBef>
        <a:buSzPct val="75000"/>
        <a:buChar char="•"/>
        <a:defRPr sz="3600">
          <a:latin typeface="Helvetica Light"/>
          <a:ea typeface="Arial"/>
          <a:cs typeface="Arial"/>
          <a:sym typeface="Helvetica Light"/>
        </a:defRPr>
      </a:lvl1pPr>
      <a:lvl2pPr marL="889045" indent="-444522" defTabSz="584229">
        <a:spcBef>
          <a:spcPts val="4200"/>
        </a:spcBef>
        <a:buSzPct val="75000"/>
        <a:buChar char="•"/>
        <a:defRPr sz="3600">
          <a:latin typeface="Helvetica Light"/>
          <a:ea typeface="Arial"/>
          <a:cs typeface="Arial"/>
          <a:sym typeface="Helvetica Light"/>
        </a:defRPr>
      </a:lvl2pPr>
      <a:lvl3pPr marL="1333567" indent="-444522" defTabSz="584229">
        <a:spcBef>
          <a:spcPts val="4200"/>
        </a:spcBef>
        <a:buSzPct val="75000"/>
        <a:buChar char="•"/>
        <a:defRPr sz="3600">
          <a:latin typeface="Helvetica Light"/>
          <a:ea typeface="Arial"/>
          <a:cs typeface="Arial"/>
          <a:sym typeface="Helvetica Light"/>
        </a:defRPr>
      </a:lvl3pPr>
      <a:lvl4pPr marL="1778089" indent="-444522" defTabSz="584229">
        <a:spcBef>
          <a:spcPts val="4200"/>
        </a:spcBef>
        <a:buSzPct val="75000"/>
        <a:buChar char="•"/>
        <a:defRPr sz="3600">
          <a:latin typeface="Helvetica Light"/>
          <a:ea typeface="Arial"/>
          <a:cs typeface="Arial"/>
          <a:sym typeface="Helvetica Light"/>
        </a:defRPr>
      </a:lvl4pPr>
      <a:lvl5pPr marL="2222612" indent="-444522" defTabSz="584229">
        <a:spcBef>
          <a:spcPts val="4200"/>
        </a:spcBef>
        <a:buSzPct val="75000"/>
        <a:buChar char="•"/>
        <a:defRPr sz="3600">
          <a:latin typeface="Helvetica Light"/>
          <a:ea typeface="Arial"/>
          <a:cs typeface="Arial"/>
          <a:sym typeface="Helvetica Light"/>
        </a:defRPr>
      </a:lvl5pPr>
      <a:lvl6pPr marL="2667134" indent="-444522" defTabSz="584229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656" indent="-444522" defTabSz="584229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178" indent="-444522" defTabSz="584229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700" indent="-444522" defTabSz="584229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11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23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35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46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57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68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80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92" algn="ctr" defTabSz="584229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4298" y="1145105"/>
            <a:ext cx="7568089" cy="206235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728" y="1289609"/>
            <a:ext cx="6936105" cy="230229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8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701" r:id="rId26"/>
  </p:sldLayoutIdLst>
  <p:txStyles>
    <p:titleStyle>
      <a:lvl1pPr algn="l" defTabSz="1456529" rtl="0" eaLnBrk="1" latinLnBrk="0" hangingPunct="1">
        <a:spcBef>
          <a:spcPct val="0"/>
        </a:spcBef>
        <a:buNone/>
        <a:defRPr sz="6701" kern="120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55166" indent="-455166" algn="l" defTabSz="14565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993779" indent="-439993" algn="l" defTabSz="14565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456529" indent="-462752" algn="l" defTabSz="14565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1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825719" indent="-369190" algn="l" defTabSz="14565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197438" indent="-371720" algn="l" defTabSz="1456529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4005455" indent="-364133" algn="l" defTabSz="14565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3720" indent="-364133" algn="l" defTabSz="14565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1984" indent="-364133" algn="l" defTabSz="14565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0249" indent="-364133" algn="l" defTabSz="14565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8264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6529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84794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13059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41323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69588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97852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116" algn="l" defTabSz="145652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r-od/ECHR-OD_predic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github.com/echr-od/ECHR-OD_process" TargetMode="External"/><Relationship Id="rId5" Type="http://schemas.openxmlformats.org/officeDocument/2006/relationships/hyperlink" Target="https://echr-opendata.eu/" TargetMode="Externa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hr-opendata.e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github.com/echr-od/ECHR-OD_proce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hr-opendata.e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github.com/echr-od/ECHR-OD_proce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3872695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1397501" y="1398550"/>
            <a:ext cx="15364691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l">
              <a:defRPr sz="1800"/>
            </a:pPr>
            <a:r>
              <a:rPr lang="en-GB" sz="4800" b="1" dirty="0">
                <a:solidFill>
                  <a:srgbClr val="FFFFFF"/>
                </a:solidFill>
                <a:latin typeface="Arial"/>
                <a:cs typeface="Arial"/>
              </a:rPr>
              <a:t>On Integrating and Classifying </a:t>
            </a:r>
          </a:p>
          <a:p>
            <a:pPr lvl="0" algn="l">
              <a:defRPr sz="1800"/>
            </a:pPr>
            <a:r>
              <a:rPr lang="en-GB" sz="4800" b="1" dirty="0">
                <a:solidFill>
                  <a:srgbClr val="FFFFFF"/>
                </a:solidFill>
                <a:latin typeface="Arial"/>
                <a:cs typeface="Arial"/>
              </a:rPr>
              <a:t>Legal Text Documents</a:t>
            </a:r>
            <a:endParaRPr lang="pl-PL" sz="4800" b="1" dirty="0">
              <a:solidFill>
                <a:srgbClr val="FFFFFF"/>
              </a:solidFill>
              <a:latin typeface="Arial"/>
              <a:ea typeface="Arial"/>
              <a:cs typeface="Arial"/>
              <a:sym typeface="Helvetica Neue Thi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B7618F-17E4-4592-94CA-C394ED219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150" y="6090881"/>
            <a:ext cx="1042570" cy="1042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07438" y="5604827"/>
            <a:ext cx="6831704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29" rtl="0" latinLnBrk="1" hangingPunct="0"/>
            <a:r>
              <a:rPr lang="pl-PL" u="sng" dirty="0">
                <a:solidFill>
                  <a:schemeClr val="bg1"/>
                </a:solidFill>
              </a:rPr>
              <a:t>Alexandre Quemy</a:t>
            </a:r>
          </a:p>
          <a:p>
            <a:pPr algn="l" defTabSz="584229" rtl="0" latinLnBrk="1" hangingPunct="0"/>
            <a:r>
              <a:rPr lang="pl-PL" sz="2800" b="1" dirty="0">
                <a:solidFill>
                  <a:schemeClr val="bg1"/>
                </a:solidFill>
              </a:rPr>
              <a:t>IBM Data and AI</a:t>
            </a:r>
            <a:br>
              <a:rPr lang="pl-PL" sz="2800" b="1" dirty="0">
                <a:solidFill>
                  <a:schemeClr val="bg1"/>
                </a:solidFill>
              </a:rPr>
            </a:br>
            <a:r>
              <a:rPr lang="pl-PL" sz="2800" b="1" dirty="0" err="1">
                <a:solidFill>
                  <a:schemeClr val="bg1"/>
                </a:solidFill>
              </a:rPr>
              <a:t>Poznan</a:t>
            </a:r>
            <a:r>
              <a:rPr lang="pl-PL" sz="2800" b="1" dirty="0">
                <a:solidFill>
                  <a:schemeClr val="bg1"/>
                </a:solidFill>
              </a:rPr>
              <a:t> University of Technology</a:t>
            </a:r>
          </a:p>
          <a:p>
            <a:pPr algn="l" defTabSz="584229" rtl="0" latinLnBrk="1" hangingPunct="0"/>
            <a:endParaRPr lang="pl-PL" b="1" dirty="0">
              <a:solidFill>
                <a:schemeClr val="bg1"/>
              </a:solidFill>
            </a:endParaRPr>
          </a:p>
          <a:p>
            <a:pPr algn="l" defTabSz="584229" rtl="0" latinLnBrk="1" hangingPunct="0"/>
            <a:r>
              <a:rPr lang="pl-PL" b="1" dirty="0">
                <a:solidFill>
                  <a:schemeClr val="bg1"/>
                </a:solidFill>
              </a:rPr>
              <a:t>Robert </a:t>
            </a:r>
            <a:r>
              <a:rPr lang="pl-PL" b="1" dirty="0" err="1">
                <a:solidFill>
                  <a:schemeClr val="bg1"/>
                </a:solidFill>
              </a:rPr>
              <a:t>Wrembel</a:t>
            </a:r>
            <a:br>
              <a:rPr lang="pl-PL" b="1" dirty="0">
                <a:solidFill>
                  <a:schemeClr val="bg1"/>
                </a:solidFill>
              </a:rPr>
            </a:br>
            <a:r>
              <a:rPr lang="pl-PL" sz="2800" b="1" dirty="0" err="1">
                <a:solidFill>
                  <a:schemeClr val="bg1"/>
                </a:solidFill>
              </a:rPr>
              <a:t>Poznan</a:t>
            </a:r>
            <a:r>
              <a:rPr lang="pl-PL" sz="2800" b="1" dirty="0">
                <a:solidFill>
                  <a:schemeClr val="bg1"/>
                </a:solidFill>
              </a:rPr>
              <a:t> University of Technology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7" name="Shape 440">
            <a:extLst>
              <a:ext uri="{FF2B5EF4-FFF2-40B4-BE49-F238E27FC236}">
                <a16:creationId xmlns:a16="http://schemas.microsoft.com/office/drawing/2014/main" id="{D3E1FFF2-03C0-084E-8AEE-1D4A36EAA7E0}"/>
              </a:ext>
            </a:extLst>
          </p:cNvPr>
          <p:cNvSpPr/>
          <p:nvPr/>
        </p:nvSpPr>
        <p:spPr>
          <a:xfrm>
            <a:off x="1932198" y="2582198"/>
            <a:ext cx="14829993" cy="95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9001"/>
              </a:lnSpc>
              <a:defRPr sz="1800"/>
            </a:pPr>
            <a:r>
              <a:rPr lang="pl-PL" sz="3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The </a:t>
            </a:r>
            <a:r>
              <a:rPr lang="pl-PL" sz="3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European</a:t>
            </a:r>
            <a:r>
              <a:rPr lang="pl-PL" sz="3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 Court of Human </a:t>
            </a:r>
            <a:r>
              <a:rPr lang="pl-PL" sz="3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Rights</a:t>
            </a:r>
            <a:r>
              <a:rPr lang="pl-PL" sz="3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 Database 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Helvetica Neue Thin"/>
            </a:endParaRPr>
          </a:p>
        </p:txBody>
      </p:sp>
      <p:pic>
        <p:nvPicPr>
          <p:cNvPr id="1030" name="Picture 6" descr="Coronavirus: Exceptional measures at the European Court of Human Rights -  News 2020">
            <a:extLst>
              <a:ext uri="{FF2B5EF4-FFF2-40B4-BE49-F238E27FC236}">
                <a16:creationId xmlns:a16="http://schemas.microsoft.com/office/drawing/2014/main" id="{5D0ABF05-EB48-2C41-962B-51B4936E8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875538"/>
            <a:ext cx="8670131" cy="48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</a:t>
            </a:r>
            <a:r>
              <a:rPr lang="pl-PL" sz="4400" dirty="0" err="1"/>
              <a:t>creation</a:t>
            </a:r>
            <a:r>
              <a:rPr lang="pl-PL" sz="4400" dirty="0"/>
              <a:t> </a:t>
            </a:r>
            <a:r>
              <a:rPr lang="pl-PL" sz="4400" dirty="0" err="1"/>
              <a:t>process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573840" y="4091935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36222-73D1-F747-8F3E-698314385BD3}"/>
              </a:ext>
            </a:extLst>
          </p:cNvPr>
          <p:cNvSpPr txBox="1"/>
          <p:nvPr/>
        </p:nvSpPr>
        <p:spPr>
          <a:xfrm>
            <a:off x="1244056" y="1855495"/>
            <a:ext cx="1299714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PL" dirty="0">
                <a:solidFill>
                  <a:srgbClr val="000000"/>
                </a:solidFill>
              </a:rPr>
              <a:t>Cleaning MetaData = Fine grain parsing + some attribute stats</a:t>
            </a:r>
          </a:p>
          <a:p>
            <a:pPr lvl="2" indent="0" algn="l" rtl="0" latinLnBrk="1" hangingPunct="0"/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328E4-86C6-C14C-AB94-502ABFED1E31}"/>
              </a:ext>
            </a:extLst>
          </p:cNvPr>
          <p:cNvSpPr/>
          <p:nvPr/>
        </p:nvSpPr>
        <p:spPr>
          <a:xfrm>
            <a:off x="899984" y="4776718"/>
            <a:ext cx="588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/>
              <a:t>Violation of Art. 6-1; No violation of P1-1; Pecuniary damage - claim dismissed; Non-pecuniary damage - financial award</a:t>
            </a:r>
            <a:endParaRPr lang="en-PL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18E6C-D2E5-3341-9F10-EE65AB32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28" y="2830802"/>
            <a:ext cx="7958579" cy="6724924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32C5F32-349E-744F-9263-04809CC2E057}"/>
              </a:ext>
            </a:extLst>
          </p:cNvPr>
          <p:cNvSpPr/>
          <p:nvPr/>
        </p:nvSpPr>
        <p:spPr>
          <a:xfrm>
            <a:off x="7788338" y="5169132"/>
            <a:ext cx="733691" cy="415499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03873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</a:t>
            </a:r>
            <a:r>
              <a:rPr lang="pl-PL" sz="4400" dirty="0" err="1"/>
              <a:t>creation</a:t>
            </a:r>
            <a:r>
              <a:rPr lang="pl-PL" sz="4400" dirty="0"/>
              <a:t> </a:t>
            </a:r>
            <a:r>
              <a:rPr lang="pl-PL" sz="4400" dirty="0" err="1"/>
              <a:t>process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573840" y="4091935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36222-73D1-F747-8F3E-698314385BD3}"/>
              </a:ext>
            </a:extLst>
          </p:cNvPr>
          <p:cNvSpPr txBox="1"/>
          <p:nvPr/>
        </p:nvSpPr>
        <p:spPr>
          <a:xfrm>
            <a:off x="1244056" y="1855495"/>
            <a:ext cx="1299714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PL" dirty="0">
                <a:solidFill>
                  <a:srgbClr val="000000"/>
                </a:solidFill>
              </a:rPr>
              <a:t>Cleaning MetaData = Fine grain parsing + some attribute stats</a:t>
            </a:r>
          </a:p>
          <a:p>
            <a:pPr lvl="2" indent="0" algn="l" rtl="0" latinLnBrk="1" hangingPunct="0"/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F036D-867A-E644-B80D-0098FE55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03" y="3389919"/>
            <a:ext cx="3316453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83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</a:t>
            </a:r>
            <a:r>
              <a:rPr lang="pl-PL" sz="4400" dirty="0" err="1"/>
              <a:t>creation</a:t>
            </a:r>
            <a:r>
              <a:rPr lang="pl-PL" sz="4400" dirty="0"/>
              <a:t> </a:t>
            </a:r>
            <a:r>
              <a:rPr lang="pl-PL" sz="4400" dirty="0" err="1"/>
              <a:t>process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573840" y="4091935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36222-73D1-F747-8F3E-698314385BD3}"/>
              </a:ext>
            </a:extLst>
          </p:cNvPr>
          <p:cNvSpPr txBox="1"/>
          <p:nvPr/>
        </p:nvSpPr>
        <p:spPr>
          <a:xfrm>
            <a:off x="1244056" y="1855495"/>
            <a:ext cx="1089721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PL" dirty="0">
                <a:solidFill>
                  <a:srgbClr val="000000"/>
                </a:solidFill>
              </a:rPr>
              <a:t>Preprocessing documents = more fine grain parsing</a:t>
            </a:r>
          </a:p>
          <a:p>
            <a:pPr lvl="2" indent="0" algn="l" rtl="0" latinLnBrk="1" hangingPunct="0"/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A27EE-2059-7241-9D9E-98F80AC8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2" y="2629227"/>
            <a:ext cx="8661400" cy="415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091D9-8AF1-A942-8D70-5782BF656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82" y="4635813"/>
            <a:ext cx="7810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217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</a:t>
            </a:r>
            <a:r>
              <a:rPr lang="pl-PL" sz="4400" dirty="0" err="1"/>
              <a:t>creation</a:t>
            </a:r>
            <a:r>
              <a:rPr lang="pl-PL" sz="4400" dirty="0"/>
              <a:t> </a:t>
            </a:r>
            <a:r>
              <a:rPr lang="pl-PL" sz="4400" dirty="0" err="1"/>
              <a:t>process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573840" y="4091935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646A6-53E2-4D4C-B8B0-A09200A301B8}"/>
              </a:ext>
            </a:extLst>
          </p:cNvPr>
          <p:cNvSpPr txBox="1"/>
          <p:nvPr/>
        </p:nvSpPr>
        <p:spPr>
          <a:xfrm>
            <a:off x="1573840" y="3163510"/>
            <a:ext cx="7085273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Normalizing Documents</a:t>
            </a:r>
            <a:b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L" b="0" dirty="0">
                <a:solidFill>
                  <a:srgbClr val="000000"/>
                </a:solidFill>
              </a:rPr>
              <a:t>Part-of-Speech Tagging</a:t>
            </a:r>
            <a:endParaRPr lang="en-PL" dirty="0">
              <a:solidFill>
                <a:srgbClr val="000000"/>
              </a:solidFill>
            </a:endParaRP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lang="en-PL" dirty="0">
                <a:solidFill>
                  <a:srgbClr val="000000"/>
                </a:solidFill>
              </a:rPr>
              <a:t>Tokenization</a:t>
            </a: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kumimoji="0" lang="en-PL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Stopwords removal</a:t>
            </a: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N</a:t>
            </a:r>
            <a:r>
              <a:rPr lang="en-PL" dirty="0">
                <a:solidFill>
                  <a:srgbClr val="000000"/>
                </a:solidFill>
              </a:rPr>
              <a:t>-gram generation from 1 to 4</a:t>
            </a: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80445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1857828" y="3761815"/>
            <a:ext cx="11885400" cy="222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9001"/>
              </a:lnSpc>
              <a:defRPr sz="1800"/>
            </a:pPr>
            <a:r>
              <a:rPr lang="pl-PL" sz="7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Experiments</a:t>
            </a:r>
            <a:r>
              <a:rPr lang="pl-PL" sz="7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: </a:t>
            </a:r>
          </a:p>
          <a:p>
            <a:pPr algn="l">
              <a:lnSpc>
                <a:spcPts val="9001"/>
              </a:lnSpc>
              <a:defRPr sz="1800"/>
            </a:pPr>
            <a:r>
              <a:rPr lang="pl-PL" sz="7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		</a:t>
            </a:r>
            <a:r>
              <a:rPr lang="pl-PL" sz="7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binary</a:t>
            </a:r>
            <a:r>
              <a:rPr lang="pl-PL" sz="7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 </a:t>
            </a:r>
            <a:r>
              <a:rPr lang="pl-PL" sz="7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classification</a:t>
            </a:r>
            <a:endParaRPr sz="7200" dirty="0">
              <a:solidFill>
                <a:srgbClr val="FFFFFF"/>
              </a:solidFill>
              <a:latin typeface="Arial"/>
              <a:ea typeface="Arial"/>
              <a:cs typeface="Arial"/>
              <a:sym typeface="Helvetica Neue Thin"/>
            </a:endParaRPr>
          </a:p>
        </p:txBody>
      </p:sp>
      <p:pic>
        <p:nvPicPr>
          <p:cNvPr id="441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3872695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47695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282021" y="3219903"/>
            <a:ext cx="741869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L" b="1" dirty="0">
                <a:solidFill>
                  <a:srgbClr val="000000"/>
                </a:solidFill>
              </a:rPr>
              <a:t>Interests are twofold</a:t>
            </a: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Predictibility offered by the data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Baseline for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51DDA-C663-EE4E-BB8B-E6D42498D9A5}"/>
              </a:ext>
            </a:extLst>
          </p:cNvPr>
          <p:cNvSpPr txBox="1"/>
          <p:nvPr/>
        </p:nvSpPr>
        <p:spPr>
          <a:xfrm>
            <a:off x="712394" y="1770986"/>
            <a:ext cx="146193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The problem: </a:t>
            </a: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given a case and an article, is the article violated or not?</a:t>
            </a:r>
            <a:r>
              <a:rPr kumimoji="0" lang="en-PL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DEFA3-8C9B-844D-9E0A-4997646B5E29}"/>
              </a:ext>
            </a:extLst>
          </p:cNvPr>
          <p:cNvSpPr txBox="1"/>
          <p:nvPr/>
        </p:nvSpPr>
        <p:spPr>
          <a:xfrm>
            <a:off x="1282021" y="5412356"/>
            <a:ext cx="1026563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L" b="1" dirty="0">
                <a:solidFill>
                  <a:srgbClr val="000000"/>
                </a:solidFill>
              </a:rPr>
              <a:t>Additional interests</a:t>
            </a: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Are all articles equally predictable?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Are all types of data equal w.r.t. predictibility?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8CF35-CDEE-584C-BC0D-C0D2A6D33EAE}"/>
              </a:ext>
            </a:extLst>
          </p:cNvPr>
          <p:cNvSpPr txBox="1"/>
          <p:nvPr/>
        </p:nvSpPr>
        <p:spPr>
          <a:xfrm>
            <a:off x="304800" y="8918936"/>
            <a:ext cx="103618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GB" dirty="0">
                <a:hlinkClick r:id="rId3"/>
              </a:rPr>
              <a:t>https://github.com/echr-od/ECHR-OD_predictions</a:t>
            </a:r>
            <a:endParaRPr kumimoji="0" lang="en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4156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DEFA3-8C9B-844D-9E0A-4997646B5E29}"/>
              </a:ext>
            </a:extLst>
          </p:cNvPr>
          <p:cNvSpPr txBox="1"/>
          <p:nvPr/>
        </p:nvSpPr>
        <p:spPr>
          <a:xfrm>
            <a:off x="712394" y="3629097"/>
            <a:ext cx="652101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L" b="1" dirty="0">
                <a:solidFill>
                  <a:srgbClr val="000000"/>
                </a:solidFill>
              </a:rPr>
              <a:t>Processing steps</a:t>
            </a: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rticles with &gt;100 cases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BoW over top 5000 tokens</a:t>
            </a:r>
            <a:b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n-grams from 1 to 4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PL" dirty="0">
                <a:solidFill>
                  <a:srgbClr val="000000"/>
                </a:solidFill>
              </a:rPr>
              <a:t>hot-one encoded</a:t>
            </a:r>
            <a:endParaRPr kumimoji="0" lang="en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D0AAD-6A15-234B-B1F8-B4C9F5FB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50" y="4656205"/>
            <a:ext cx="10344713" cy="5097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A7016-D71D-7C4C-BBCE-0D086257350B}"/>
              </a:ext>
            </a:extLst>
          </p:cNvPr>
          <p:cNvSpPr txBox="1"/>
          <p:nvPr/>
        </p:nvSpPr>
        <p:spPr>
          <a:xfrm>
            <a:off x="712394" y="1911058"/>
            <a:ext cx="1207702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 datasets (one per article)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Each dataset has 3 flavors</a:t>
            </a:r>
            <a: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(descriptive, BoW, desc+BoW)</a:t>
            </a:r>
          </a:p>
        </p:txBody>
      </p:sp>
    </p:spTree>
    <p:extLst>
      <p:ext uri="{BB962C8B-B14F-4D97-AF65-F5344CB8AC3E}">
        <p14:creationId xmlns:p14="http://schemas.microsoft.com/office/powerpoint/2010/main" val="41023984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DEFA3-8C9B-844D-9E0A-4997646B5E29}"/>
              </a:ext>
            </a:extLst>
          </p:cNvPr>
          <p:cNvSpPr txBox="1"/>
          <p:nvPr/>
        </p:nvSpPr>
        <p:spPr>
          <a:xfrm>
            <a:off x="3030879" y="2230627"/>
            <a:ext cx="1047081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L" b="1" dirty="0">
                <a:solidFill>
                  <a:srgbClr val="000000"/>
                </a:solidFill>
              </a:rPr>
              <a:t>Protocol</a:t>
            </a: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en-PL" dirty="0">
                <a:solidFill>
                  <a:srgbClr val="000000"/>
                </a:solidFill>
              </a:rPr>
              <a:t>13 algorithms (scikit-learn)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</a:t>
            </a:r>
            <a:r>
              <a:rPr lang="en-PL" dirty="0">
                <a:solidFill>
                  <a:srgbClr val="000000"/>
                </a:solidFill>
              </a:rPr>
              <a:t>ccuracy, F1-score and MCC as perf. </a:t>
            </a:r>
            <a:r>
              <a:rPr lang="en-GB" dirty="0">
                <a:solidFill>
                  <a:srgbClr val="000000"/>
                </a:solidFill>
              </a:rPr>
              <a:t>m</a:t>
            </a:r>
            <a:r>
              <a:rPr lang="en-PL" dirty="0">
                <a:solidFill>
                  <a:srgbClr val="000000"/>
                </a:solidFill>
              </a:rPr>
              <a:t>etrics</a:t>
            </a:r>
            <a:endParaRPr kumimoji="0" lang="pl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10-folds cross-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validation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b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each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algorith</a:t>
            </a:r>
            <a:r>
              <a:rPr lang="pl-PL" dirty="0" err="1">
                <a:solidFill>
                  <a:srgbClr val="000000"/>
                </a:solidFill>
              </a:rPr>
              <a:t>m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each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flavor</a:t>
            </a:r>
            <a:r>
              <a:rPr lang="pl-PL" dirty="0">
                <a:solidFill>
                  <a:srgbClr val="000000"/>
                </a:solidFill>
              </a:rPr>
              <a:t> of </a:t>
            </a:r>
            <a:r>
              <a:rPr lang="pl-PL" dirty="0" err="1">
                <a:solidFill>
                  <a:srgbClr val="000000"/>
                </a:solidFill>
              </a:rPr>
              <a:t>each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dataset</a:t>
            </a:r>
            <a:endParaRPr kumimoji="0" lang="en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6E786-503B-5843-A0C4-46988E5D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86" y="5538224"/>
            <a:ext cx="7906000" cy="20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7A0BD-75C7-7C40-BBBC-D07DEA3F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15" y="1666848"/>
            <a:ext cx="13957232" cy="60628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B79E1B-28B7-954A-BAEE-DD7CFF8AEA6F}"/>
              </a:ext>
            </a:extLst>
          </p:cNvPr>
          <p:cNvSpPr/>
          <p:nvPr/>
        </p:nvSpPr>
        <p:spPr>
          <a:xfrm>
            <a:off x="3918021" y="8318382"/>
            <a:ext cx="866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BX10"/>
              </a:rPr>
              <a:t>15pp higher than the previous study! But…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0746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856F0-5C9E-764E-9107-0CE35E63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58" y="1759613"/>
            <a:ext cx="13470746" cy="49989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564FC4-0A9D-5147-92BA-5FF4878811D9}"/>
              </a:ext>
            </a:extLst>
          </p:cNvPr>
          <p:cNvSpPr/>
          <p:nvPr/>
        </p:nvSpPr>
        <p:spPr>
          <a:xfrm>
            <a:off x="4116803" y="7702156"/>
            <a:ext cx="86677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BX10"/>
              </a:rPr>
              <a:t>Fairly balanced despite the fact that the classes are highly imbalanced</a:t>
            </a:r>
            <a:r>
              <a:rPr lang="en-GB" dirty="0">
                <a:latin typeface="CMR10"/>
              </a:rPr>
              <a:t>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766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hape 116">
            <a:extLst>
              <a:ext uri="{FF2B5EF4-FFF2-40B4-BE49-F238E27FC236}">
                <a16:creationId xmlns:a16="http://schemas.microsoft.com/office/drawing/2014/main" id="{2D84DA55-9838-384D-AA0D-E6D90A90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8769277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Agenda</a:t>
            </a:r>
            <a:endParaRPr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7FAEE-9B50-A642-AE17-0A6C01307353}"/>
              </a:ext>
            </a:extLst>
          </p:cNvPr>
          <p:cNvSpPr/>
          <p:nvPr/>
        </p:nvSpPr>
        <p:spPr>
          <a:xfrm>
            <a:off x="3820444" y="2860863"/>
            <a:ext cx="130800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pl-PL" sz="3200" b="1" dirty="0" err="1"/>
              <a:t>Introduction</a:t>
            </a:r>
            <a:r>
              <a:rPr lang="pl-PL" sz="3200" b="1" dirty="0"/>
              <a:t> and </a:t>
            </a:r>
            <a:r>
              <a:rPr lang="pl-PL" sz="3200" b="1" dirty="0" err="1"/>
              <a:t>Context</a:t>
            </a:r>
            <a:br>
              <a:rPr lang="pl-PL" sz="3200" dirty="0"/>
            </a:br>
            <a:endParaRPr lang="en-US" sz="3200" dirty="0"/>
          </a:p>
          <a:p>
            <a:pPr marL="742950" indent="-742950" algn="l">
              <a:buFont typeface="+mj-lt"/>
              <a:buAutoNum type="arabicPeriod"/>
            </a:pPr>
            <a:r>
              <a:rPr lang="pl-PL" sz="3200" b="1" dirty="0" err="1"/>
              <a:t>European</a:t>
            </a:r>
            <a:r>
              <a:rPr lang="pl-PL" sz="3200" b="1" dirty="0"/>
              <a:t> Court of Human </a:t>
            </a:r>
            <a:r>
              <a:rPr lang="pl-PL" sz="3200" b="1" dirty="0" err="1"/>
              <a:t>Rights</a:t>
            </a:r>
            <a:r>
              <a:rPr lang="pl-PL" sz="3200" b="1" dirty="0"/>
              <a:t> Database</a:t>
            </a:r>
          </a:p>
          <a:p>
            <a:pPr marL="742950" indent="-742950" algn="l">
              <a:buFont typeface="+mj-lt"/>
              <a:buAutoNum type="arabicPeriod"/>
            </a:pPr>
            <a:endParaRPr lang="pl-PL" sz="3200" b="1" dirty="0"/>
          </a:p>
          <a:p>
            <a:pPr marL="742950" indent="-742950" algn="l">
              <a:buFont typeface="+mj-lt"/>
              <a:buAutoNum type="arabicPeriod"/>
            </a:pPr>
            <a:r>
              <a:rPr lang="pl-PL" sz="3200" b="1" dirty="0" err="1"/>
              <a:t>Experiments</a:t>
            </a:r>
            <a:r>
              <a:rPr lang="pl-PL" sz="3200" b="1" dirty="0"/>
              <a:t>: </a:t>
            </a:r>
            <a:r>
              <a:rPr lang="pl-PL" sz="3200" b="1" dirty="0" err="1"/>
              <a:t>Binary</a:t>
            </a:r>
            <a:r>
              <a:rPr lang="pl-PL" sz="3200" b="1" dirty="0"/>
              <a:t> </a:t>
            </a:r>
            <a:r>
              <a:rPr lang="pl-PL" sz="3200" b="1" dirty="0" err="1"/>
              <a:t>Classification</a:t>
            </a:r>
            <a:endParaRPr lang="pl-PL" sz="3200" b="1" dirty="0"/>
          </a:p>
          <a:p>
            <a:pPr marL="742950" indent="-742950" algn="l">
              <a:buFont typeface="+mj-lt"/>
              <a:buAutoNum type="arabicPeriod"/>
            </a:pPr>
            <a:endParaRPr lang="pl-PL" sz="3200" b="1" dirty="0"/>
          </a:p>
          <a:p>
            <a:pPr marL="742950" indent="-742950" algn="l">
              <a:buFont typeface="+mj-lt"/>
              <a:buAutoNum type="arabicPeriod"/>
            </a:pPr>
            <a:r>
              <a:rPr lang="pl-PL" sz="3200" b="1" dirty="0" err="1"/>
              <a:t>Conclusion</a:t>
            </a:r>
            <a:br>
              <a:rPr lang="pl-PL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8595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5AF7B-2DC7-9A4A-9E6B-B4362927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651" y="2002279"/>
            <a:ext cx="13168960" cy="6265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97770D-6A30-294F-A697-4409B1A2A859}"/>
              </a:ext>
            </a:extLst>
          </p:cNvPr>
          <p:cNvSpPr/>
          <p:nvPr/>
        </p:nvSpPr>
        <p:spPr>
          <a:xfrm>
            <a:off x="4336256" y="8372129"/>
            <a:ext cx="86677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BX10"/>
              </a:rPr>
              <a:t>Wilcoxon test shows adding descriptive to </a:t>
            </a:r>
            <a:r>
              <a:rPr lang="en-GB" dirty="0" err="1">
                <a:latin typeface="CMBX10"/>
              </a:rPr>
              <a:t>BoW</a:t>
            </a:r>
            <a:r>
              <a:rPr lang="en-GB" dirty="0">
                <a:latin typeface="CMBX10"/>
              </a:rPr>
              <a:t> statistically improve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48370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Experiments</a:t>
            </a:r>
            <a:r>
              <a:rPr lang="pl-PL" sz="4400" dirty="0"/>
              <a:t>: </a:t>
            </a:r>
            <a:r>
              <a:rPr lang="pl-PL" sz="4400" dirty="0" err="1"/>
              <a:t>binary</a:t>
            </a:r>
            <a:r>
              <a:rPr lang="pl-PL" sz="4400" dirty="0"/>
              <a:t> </a:t>
            </a:r>
            <a:r>
              <a:rPr lang="pl-PL" sz="4400" dirty="0" err="1"/>
              <a:t>classification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0981B-FDF7-0840-A856-957B3B8C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46" y="2146852"/>
            <a:ext cx="12947685" cy="4681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29922F-C008-C44F-A930-37B89CC8CED0}"/>
              </a:ext>
            </a:extLst>
          </p:cNvPr>
          <p:cNvSpPr/>
          <p:nvPr/>
        </p:nvSpPr>
        <p:spPr>
          <a:xfrm>
            <a:off x="4116803" y="7702156"/>
            <a:ext cx="866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BX10"/>
              </a:rPr>
              <a:t>Underfit!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7936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1857828" y="4338896"/>
            <a:ext cx="11885400" cy="10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9001"/>
              </a:lnSpc>
              <a:defRPr sz="1800"/>
            </a:pPr>
            <a:r>
              <a:rPr lang="pl-PL" sz="7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Conclusion</a:t>
            </a:r>
            <a:r>
              <a:rPr lang="pl-PL" sz="7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 </a:t>
            </a:r>
            <a:r>
              <a:rPr lang="pl-PL" sz="7200" dirty="0">
                <a:solidFill>
                  <a:srgbClr val="FFFFFF"/>
                </a:solidFill>
                <a:ea typeface="Arial"/>
                <a:cs typeface="Arial"/>
                <a:sym typeface="Helvetica Neue Bold for IBM"/>
              </a:rPr>
              <a:t>and WIP</a:t>
            </a:r>
            <a:endParaRPr sz="7200" dirty="0">
              <a:solidFill>
                <a:srgbClr val="FFFFFF"/>
              </a:solidFill>
              <a:latin typeface="Arial"/>
              <a:ea typeface="Arial"/>
              <a:cs typeface="Arial"/>
              <a:sym typeface="Helvetica Neue Thin"/>
            </a:endParaRPr>
          </a:p>
        </p:txBody>
      </p:sp>
      <p:pic>
        <p:nvPicPr>
          <p:cNvPr id="441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3872695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923018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Conclusions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1F05-C44B-DA4A-BADB-04C3F014EB22}"/>
              </a:ext>
            </a:extLst>
          </p:cNvPr>
          <p:cNvSpPr txBox="1"/>
          <p:nvPr/>
        </p:nvSpPr>
        <p:spPr>
          <a:xfrm>
            <a:off x="2971244" y="3393165"/>
            <a:ext cx="11342849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Conclusions: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en-PL" dirty="0">
                <a:solidFill>
                  <a:srgbClr val="000000"/>
                </a:solidFill>
              </a:rPr>
              <a:t>Strong predictibility! 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</a:t>
            </a:r>
            <a:r>
              <a:rPr lang="pl-PL" dirty="0" err="1">
                <a:solidFill>
                  <a:srgbClr val="000000"/>
                </a:solidFill>
              </a:rPr>
              <a:t>ore</a:t>
            </a:r>
            <a:r>
              <a:rPr lang="pl-PL" dirty="0">
                <a:solidFill>
                  <a:srgbClr val="000000"/>
                </a:solidFill>
              </a:rPr>
              <a:t>, the </a:t>
            </a:r>
            <a:r>
              <a:rPr lang="pl-PL" dirty="0" err="1">
                <a:solidFill>
                  <a:srgbClr val="000000"/>
                </a:solidFill>
              </a:rPr>
              <a:t>better</a:t>
            </a:r>
            <a:r>
              <a:rPr lang="pl-PL" dirty="0">
                <a:solidFill>
                  <a:srgbClr val="000000"/>
                </a:solidFill>
              </a:rPr>
              <a:t>… but </a:t>
            </a:r>
            <a:r>
              <a:rPr lang="pl-PL" dirty="0" err="1">
                <a:solidFill>
                  <a:srgbClr val="000000"/>
                </a:solidFill>
              </a:rPr>
              <a:t>already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exhaustive</a:t>
            </a:r>
            <a:r>
              <a:rPr lang="pl-PL" dirty="0">
                <a:solidFill>
                  <a:srgbClr val="000000"/>
                </a:solidFill>
              </a:rPr>
              <a:t> data</a:t>
            </a:r>
            <a:endParaRPr kumimoji="0" lang="pl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 not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always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rebalance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your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datasets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784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0AA33-AC60-3C49-98E3-A2C23CC77BCB}"/>
              </a:ext>
            </a:extLst>
          </p:cNvPr>
          <p:cNvSpPr txBox="1"/>
          <p:nvPr/>
        </p:nvSpPr>
        <p:spPr>
          <a:xfrm>
            <a:off x="947572" y="1744247"/>
            <a:ext cx="14394966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Database WIP: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en-PL" dirty="0">
                <a:solidFill>
                  <a:srgbClr val="000000"/>
                </a:solidFill>
              </a:rPr>
              <a:t>Automated database update (every month)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Additional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cases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(PDF) and data (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judges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external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law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texts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tags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pl-PL" dirty="0" err="1">
                <a:solidFill>
                  <a:srgbClr val="000000"/>
                </a:solidFill>
              </a:rPr>
              <a:t>GraphQL</a:t>
            </a:r>
            <a:r>
              <a:rPr lang="pl-PL" dirty="0">
                <a:solidFill>
                  <a:srgbClr val="000000"/>
                </a:solidFill>
              </a:rPr>
              <a:t> API</a:t>
            </a:r>
            <a:endParaRPr kumimoji="0" lang="pl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1CA1D-A753-5747-BEEA-7BAC2DB04EA3}"/>
              </a:ext>
            </a:extLst>
          </p:cNvPr>
          <p:cNvSpPr txBox="1"/>
          <p:nvPr/>
        </p:nvSpPr>
        <p:spPr>
          <a:xfrm>
            <a:off x="947572" y="4602691"/>
            <a:ext cx="916276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Experiments WIP: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en-PL" dirty="0">
                <a:solidFill>
                  <a:srgbClr val="000000"/>
                </a:solidFill>
              </a:rPr>
              <a:t>Multiclass and multilabel classification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More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advanced</a:t>
            </a:r>
            <a:r>
              <a:rPr kumimoji="0" lang="pl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l-PL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embedding</a:t>
            </a:r>
            <a:r>
              <a:rPr lang="pl-PL" dirty="0" err="1">
                <a:solidFill>
                  <a:srgbClr val="000000"/>
                </a:solidFill>
              </a:rPr>
              <a:t>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e.g</a:t>
            </a:r>
            <a:r>
              <a:rPr lang="pl-PL" dirty="0">
                <a:solidFill>
                  <a:srgbClr val="000000"/>
                </a:solidFill>
              </a:rPr>
              <a:t>. BERT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Network </a:t>
            </a:r>
            <a:r>
              <a:rPr lang="pl-PL" dirty="0" err="1">
                <a:solidFill>
                  <a:srgbClr val="000000"/>
                </a:solidFill>
              </a:rPr>
              <a:t>analysis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judges</a:t>
            </a:r>
            <a:r>
              <a:rPr lang="pl-PL" dirty="0">
                <a:solidFill>
                  <a:srgbClr val="000000"/>
                </a:solidFill>
              </a:rPr>
              <a:t>, cross-ref, </a:t>
            </a:r>
            <a:r>
              <a:rPr lang="pl-PL" dirty="0" err="1">
                <a:solidFill>
                  <a:srgbClr val="000000"/>
                </a:solidFill>
              </a:rPr>
              <a:t>etc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Fine-</a:t>
            </a:r>
            <a:r>
              <a:rPr lang="pl-PL" dirty="0" err="1">
                <a:solidFill>
                  <a:srgbClr val="000000"/>
                </a:solidFill>
              </a:rPr>
              <a:t>grain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hyperparameter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tuning</a:t>
            </a:r>
            <a:endParaRPr kumimoji="0" lang="pl-P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116">
            <a:extLst>
              <a:ext uri="{FF2B5EF4-FFF2-40B4-BE49-F238E27FC236}">
                <a16:creationId xmlns:a16="http://schemas.microsoft.com/office/drawing/2014/main" id="{6E347596-EE41-7141-90B3-06F8113E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Work</a:t>
            </a:r>
            <a:r>
              <a:rPr lang="pl-PL" sz="4400" dirty="0"/>
              <a:t> in Progress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15509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2254166" y="1140971"/>
            <a:ext cx="12056381" cy="10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ts val="9001"/>
              </a:lnSpc>
              <a:defRPr sz="1800"/>
            </a:pPr>
            <a:r>
              <a:rPr lang="pl-PL" sz="7200" b="1" dirty="0" err="1">
                <a:solidFill>
                  <a:srgbClr val="1CAED1"/>
                </a:solidFill>
                <a:ea typeface="Arial"/>
                <a:cs typeface="Arial"/>
                <a:sym typeface="Helvetica Neue Bold for IBM"/>
              </a:rPr>
              <a:t>Thank</a:t>
            </a:r>
            <a:r>
              <a:rPr lang="pl-PL" sz="7200" b="1" dirty="0">
                <a:solidFill>
                  <a:srgbClr val="1CAED1"/>
                </a:solidFill>
                <a:ea typeface="Arial"/>
                <a:cs typeface="Arial"/>
                <a:sym typeface="Helvetica Neue Bold for IBM"/>
              </a:rPr>
              <a:t> </a:t>
            </a:r>
            <a:r>
              <a:rPr lang="pl-PL" sz="7200" b="1" dirty="0" err="1">
                <a:solidFill>
                  <a:srgbClr val="1CAED1"/>
                </a:solidFill>
                <a:ea typeface="Arial"/>
                <a:cs typeface="Arial"/>
                <a:sym typeface="Helvetica Neue Bold for IBM"/>
              </a:rPr>
              <a:t>you</a:t>
            </a:r>
            <a:endParaRPr sz="7200" dirty="0">
              <a:solidFill>
                <a:srgbClr val="FFFFFF"/>
              </a:solidFill>
              <a:ea typeface="Arial"/>
              <a:cs typeface="Arial"/>
              <a:sym typeface="Helvetica Neue Thin"/>
            </a:endParaRPr>
          </a:p>
        </p:txBody>
      </p:sp>
      <p:pic>
        <p:nvPicPr>
          <p:cNvPr id="441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3872695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0" name="Picture 2" descr="RÃ©sultat de recherche d'images pour &quot;questions?&quot;">
            <a:extLst>
              <a:ext uri="{FF2B5EF4-FFF2-40B4-BE49-F238E27FC236}">
                <a16:creationId xmlns:a16="http://schemas.microsoft.com/office/drawing/2014/main" id="{B1B38C91-41B5-4C4E-B5E3-5B09EF6C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06" y="3587102"/>
            <a:ext cx="10763250" cy="3324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1FC337-4932-324F-BE00-043581D9AF59}"/>
              </a:ext>
            </a:extLst>
          </p:cNvPr>
          <p:cNvSpPr txBox="1"/>
          <p:nvPr/>
        </p:nvSpPr>
        <p:spPr>
          <a:xfrm>
            <a:off x="364633" y="8277156"/>
            <a:ext cx="114390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en-PL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Main website: </a:t>
            </a:r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https://echr-opendata.eu/</a:t>
            </a:r>
            <a:b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</a:rPr>
              <a:t>GitHub: </a:t>
            </a:r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https://github.com/echr-od/ECHR-OD_process</a:t>
            </a:r>
            <a:endParaRPr kumimoji="0" lang="en-PL" sz="3600" b="0" i="0" u="none" strike="noStrike" cap="none" spc="0" normalizeH="0" baseline="0" dirty="0">
              <a:ln>
                <a:noFill/>
              </a:ln>
              <a:solidFill>
                <a:schemeClr val="bg1">
                  <a:lumMod val="20000"/>
                  <a:lumOff val="8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1953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1857828" y="4338896"/>
            <a:ext cx="11885400" cy="10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9001"/>
              </a:lnSpc>
              <a:defRPr sz="1800"/>
            </a:pPr>
            <a:r>
              <a:rPr lang="pl-PL" sz="7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Introduction</a:t>
            </a:r>
            <a:r>
              <a:rPr lang="pl-PL" sz="7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 </a:t>
            </a:r>
            <a:r>
              <a:rPr lang="pl-PL" sz="7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and </a:t>
            </a:r>
            <a:r>
              <a:rPr lang="pl-PL" sz="72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Context</a:t>
            </a:r>
            <a:endParaRPr sz="7200" dirty="0">
              <a:solidFill>
                <a:srgbClr val="FFFFFF"/>
              </a:solidFill>
              <a:latin typeface="Arial"/>
              <a:ea typeface="Arial"/>
              <a:cs typeface="Arial"/>
              <a:sym typeface="Helvetica Neue Thin"/>
            </a:endParaRPr>
          </a:p>
        </p:txBody>
      </p:sp>
      <p:pic>
        <p:nvPicPr>
          <p:cNvPr id="441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3872695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59306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Legal</a:t>
            </a:r>
            <a:r>
              <a:rPr lang="pl-PL" sz="4400" dirty="0"/>
              <a:t> Analytics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468910" y="2983940"/>
            <a:ext cx="1329210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indent="-742950" algn="l" rtl="0" latinLnBrk="1" hangingPunct="0">
              <a:buFont typeface="Arial" panose="020B0604020202020204" pitchFamily="34" charset="0"/>
              <a:buChar char="•"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Predicting justice decision is </a:t>
            </a: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hard</a:t>
            </a:r>
            <a:b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  </a:t>
            </a:r>
            <a:r>
              <a:rPr lang="en-GB" dirty="0"/>
              <a:t>67.4% and 58% correct decisions in [1]</a:t>
            </a:r>
            <a:br>
              <a:rPr lang="en-GB" dirty="0"/>
            </a:br>
            <a:r>
              <a:rPr lang="en-GB" dirty="0"/>
              <a:t>       85.20% and 84.85% by Fantasy Scotus project</a:t>
            </a:r>
          </a:p>
          <a:p>
            <a:pPr marL="742950" indent="-742950" algn="l" rtl="0" latinLnBrk="1" hangingPunct="0">
              <a:buFont typeface="Arial" panose="020B0604020202020204" pitchFamily="34" charset="0"/>
              <a:buChar char="•"/>
            </a:pPr>
            <a: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Mostly SCOTUS: SCOTUS Database (</a:t>
            </a:r>
            <a:r>
              <a:rPr lang="en-GB" dirty="0"/>
              <a:t>http://</a:t>
            </a:r>
            <a:r>
              <a:rPr lang="en-GB" dirty="0" err="1"/>
              <a:t>scdb.wustl.edu</a:t>
            </a:r>
            <a:r>
              <a:rPr lang="en-GB" dirty="0"/>
              <a:t>/)</a:t>
            </a:r>
            <a:endParaRPr kumimoji="0" lang="en-PL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L" b="0" dirty="0">
                <a:solidFill>
                  <a:srgbClr val="000000"/>
                </a:solidFill>
              </a:rPr>
              <a:t>Lack of resource</a:t>
            </a:r>
            <a:r>
              <a:rPr lang="en-PL" dirty="0">
                <a:solidFill>
                  <a:srgbClr val="000000"/>
                </a:solidFill>
              </a:rPr>
              <a:t>s for the other courts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L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Industrial attractivity (TAM for LegalTech &gt; 16B USD/year)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B4BAB-9A66-EF42-BD31-4E0960814B47}"/>
              </a:ext>
            </a:extLst>
          </p:cNvPr>
          <p:cNvSpPr/>
          <p:nvPr/>
        </p:nvSpPr>
        <p:spPr>
          <a:xfrm>
            <a:off x="304800" y="8403124"/>
            <a:ext cx="14740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CMR9"/>
              </a:rPr>
              <a:t>[1] Ruger, T.W., Kim, P.T., Martin, A.D., Quinn, K.M.: The supreme court forecasting project: Legal and political science approaches to predicting supreme court </a:t>
            </a:r>
            <a:r>
              <a:rPr lang="en-GB" sz="2400" dirty="0" err="1">
                <a:latin typeface="CMR9"/>
              </a:rPr>
              <a:t>decisionmaking</a:t>
            </a:r>
            <a:r>
              <a:rPr lang="en-GB" sz="2400" dirty="0">
                <a:latin typeface="CMR9"/>
              </a:rPr>
              <a:t>. Columbia Law Review </a:t>
            </a:r>
            <a:r>
              <a:rPr lang="en-GB" sz="2400" dirty="0">
                <a:latin typeface="CMBX9"/>
              </a:rPr>
              <a:t>104</a:t>
            </a:r>
            <a:r>
              <a:rPr lang="en-GB" sz="2400" dirty="0">
                <a:latin typeface="CMR9"/>
              </a:rPr>
              <a:t>(4), 1150–1210 (2004) </a:t>
            </a:r>
          </a:p>
        </p:txBody>
      </p:sp>
    </p:spTree>
    <p:extLst>
      <p:ext uri="{BB962C8B-B14F-4D97-AF65-F5344CB8AC3E}">
        <p14:creationId xmlns:p14="http://schemas.microsoft.com/office/powerpoint/2010/main" val="2931198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 err="1"/>
              <a:t>Legal</a:t>
            </a:r>
            <a:r>
              <a:rPr lang="pl-PL" sz="4400" dirty="0"/>
              <a:t> Analytics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A0E07-674C-3646-9A31-BA6C4C3661A9}"/>
              </a:ext>
            </a:extLst>
          </p:cNvPr>
          <p:cNvSpPr txBox="1"/>
          <p:nvPr/>
        </p:nvSpPr>
        <p:spPr>
          <a:xfrm>
            <a:off x="1581335" y="1996154"/>
            <a:ext cx="15369592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pl-PL" b="1" dirty="0" err="1">
                <a:solidFill>
                  <a:srgbClr val="000000"/>
                </a:solidFill>
              </a:rPr>
              <a:t>Previous</a:t>
            </a:r>
            <a:r>
              <a:rPr lang="pl-PL" b="1" dirty="0">
                <a:solidFill>
                  <a:srgbClr val="000000"/>
                </a:solidFill>
              </a:rPr>
              <a:t> </a:t>
            </a:r>
            <a:r>
              <a:rPr lang="pl-PL" b="1" dirty="0" err="1">
                <a:solidFill>
                  <a:srgbClr val="000000"/>
                </a:solidFill>
              </a:rPr>
              <a:t>work</a:t>
            </a:r>
            <a:r>
              <a:rPr lang="pl-PL" b="1" dirty="0">
                <a:solidFill>
                  <a:srgbClr val="000000"/>
                </a:solidFill>
              </a:rPr>
              <a:t> o</a:t>
            </a:r>
            <a:r>
              <a:rPr kumimoji="0" lang="pl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 ECHR:</a:t>
            </a:r>
            <a:endParaRPr lang="en-GB" b="1" dirty="0"/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PL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PL" dirty="0">
              <a:solidFill>
                <a:srgbClr val="000000"/>
              </a:solidFill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PL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79% accuracy</a:t>
            </a:r>
            <a:b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But only 3 articles considered, 584 cases in total, data quality problem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PL" dirty="0">
              <a:solidFill>
                <a:srgbClr val="000000"/>
              </a:solidFill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PL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75% accuracy</a:t>
            </a:r>
            <a:br>
              <a:rPr kumimoji="0" lang="en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PL" dirty="0">
                <a:solidFill>
                  <a:srgbClr val="000000"/>
                </a:solidFill>
              </a:rPr>
              <a:t>Small undersampled training sets, few thousands cases in total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PL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PL" dirty="0">
              <a:solidFill>
                <a:srgbClr val="000000"/>
              </a:solidFill>
            </a:endParaRP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PL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3EC69-F61B-244B-92A8-B7338E2179BC}"/>
              </a:ext>
            </a:extLst>
          </p:cNvPr>
          <p:cNvSpPr/>
          <p:nvPr/>
        </p:nvSpPr>
        <p:spPr>
          <a:xfrm>
            <a:off x="1581335" y="5624896"/>
            <a:ext cx="12633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CMR9"/>
              </a:rPr>
              <a:t>Medvedeva, M., Vols, M., </a:t>
            </a:r>
            <a:r>
              <a:rPr lang="en-GB" sz="2400" dirty="0" err="1">
                <a:latin typeface="CMR9"/>
              </a:rPr>
              <a:t>Wieling</a:t>
            </a:r>
            <a:r>
              <a:rPr lang="en-GB" sz="2400" dirty="0">
                <a:latin typeface="CMR9"/>
              </a:rPr>
              <a:t>, M.: Using machine learning to predict decisions </a:t>
            </a:r>
          </a:p>
          <a:p>
            <a:pPr algn="l"/>
            <a:r>
              <a:rPr lang="en-GB" sz="2400" dirty="0">
                <a:latin typeface="CMR9"/>
              </a:rPr>
              <a:t>of the European Court of Human Rights. </a:t>
            </a:r>
            <a:r>
              <a:rPr lang="en-GB" sz="2400" dirty="0" err="1">
                <a:latin typeface="CMR9"/>
              </a:rPr>
              <a:t>Artifficial</a:t>
            </a:r>
            <a:r>
              <a:rPr lang="en-GB" sz="2400" dirty="0">
                <a:latin typeface="CMR9"/>
              </a:rPr>
              <a:t> Intelligence and Law (2019)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A8FF8-92BB-9749-8C31-7700E446CDDB}"/>
              </a:ext>
            </a:extLst>
          </p:cNvPr>
          <p:cNvSpPr/>
          <p:nvPr/>
        </p:nvSpPr>
        <p:spPr>
          <a:xfrm>
            <a:off x="1543859" y="3000755"/>
            <a:ext cx="1270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 err="1">
                <a:latin typeface="CMR9"/>
              </a:rPr>
              <a:t>Aletras</a:t>
            </a:r>
            <a:r>
              <a:rPr lang="en-GB" sz="2400" dirty="0">
                <a:latin typeface="CMR9"/>
              </a:rPr>
              <a:t>, N., </a:t>
            </a:r>
            <a:r>
              <a:rPr lang="en-GB" sz="2400" dirty="0" err="1">
                <a:latin typeface="CMR9"/>
              </a:rPr>
              <a:t>Tsarapatsanis</a:t>
            </a:r>
            <a:r>
              <a:rPr lang="en-GB" sz="2400" dirty="0">
                <a:latin typeface="CMR9"/>
              </a:rPr>
              <a:t>, D., </a:t>
            </a:r>
            <a:r>
              <a:rPr lang="en-GB" sz="2400" dirty="0" err="1">
                <a:latin typeface="CMR9"/>
              </a:rPr>
              <a:t>Preoiuc</a:t>
            </a:r>
            <a:r>
              <a:rPr lang="en-GB" sz="2400" dirty="0">
                <a:latin typeface="CMR9"/>
              </a:rPr>
              <a:t>-Pietro, D., </a:t>
            </a:r>
            <a:r>
              <a:rPr lang="en-GB" sz="2400" dirty="0" err="1">
                <a:latin typeface="CMR9"/>
              </a:rPr>
              <a:t>Lampos</a:t>
            </a:r>
            <a:r>
              <a:rPr lang="en-GB" sz="2400" dirty="0">
                <a:latin typeface="CMR9"/>
              </a:rPr>
              <a:t>, V.: Predicting judicial decisions of the European Court of Human Rights: a natural language processing perspective. </a:t>
            </a:r>
            <a:r>
              <a:rPr lang="en-GB" sz="2400" dirty="0" err="1">
                <a:latin typeface="CMR9"/>
              </a:rPr>
              <a:t>PeerJ</a:t>
            </a:r>
            <a:r>
              <a:rPr lang="en-GB" sz="2400" dirty="0">
                <a:latin typeface="CMR9"/>
              </a:rPr>
              <a:t> Computer Science </a:t>
            </a:r>
            <a:r>
              <a:rPr lang="en-GB" sz="2400" dirty="0">
                <a:latin typeface="CMBX9"/>
              </a:rPr>
              <a:t>2</a:t>
            </a:r>
            <a:r>
              <a:rPr lang="en-GB" sz="2400" dirty="0">
                <a:latin typeface="CMR9"/>
              </a:rPr>
              <a:t>, e93 (2016)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469DB-5FEC-E14D-9459-68BEB8EEF823}"/>
              </a:ext>
            </a:extLst>
          </p:cNvPr>
          <p:cNvSpPr txBox="1"/>
          <p:nvPr/>
        </p:nvSpPr>
        <p:spPr>
          <a:xfrm>
            <a:off x="3089027" y="7761518"/>
            <a:ext cx="961801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Both are using only the judgment documents</a:t>
            </a:r>
          </a:p>
        </p:txBody>
      </p:sp>
      <p:pic>
        <p:nvPicPr>
          <p:cNvPr id="12" name="Picture 4" descr="The European Court for Human Rights Announces Two Decisions on Azerbaijani  Activists | EaP CSF">
            <a:extLst>
              <a:ext uri="{FF2B5EF4-FFF2-40B4-BE49-F238E27FC236}">
                <a16:creationId xmlns:a16="http://schemas.microsoft.com/office/drawing/2014/main" id="{3F90338B-979E-9F40-AB9B-D35C9416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066" y="215901"/>
            <a:ext cx="6327419" cy="23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7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1857828" y="3761815"/>
            <a:ext cx="11885400" cy="222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9001"/>
              </a:lnSpc>
              <a:defRPr sz="1800"/>
            </a:pPr>
            <a:r>
              <a:rPr lang="pl-PL" sz="7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European</a:t>
            </a:r>
            <a:r>
              <a:rPr lang="pl-PL" sz="7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 Court of Human </a:t>
            </a:r>
            <a:r>
              <a:rPr lang="pl-PL" sz="7200" b="1" dirty="0" err="1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Rights</a:t>
            </a:r>
            <a:r>
              <a:rPr lang="pl-PL" sz="7200" b="1" dirty="0">
                <a:solidFill>
                  <a:srgbClr val="1CAED1"/>
                </a:solidFill>
                <a:latin typeface="Arial"/>
                <a:ea typeface="Arial"/>
                <a:cs typeface="Arial"/>
                <a:sym typeface="Helvetica Neue Bold for IBM"/>
              </a:rPr>
              <a:t> </a:t>
            </a:r>
            <a:r>
              <a:rPr lang="pl-PL" sz="7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Database</a:t>
            </a:r>
            <a:r>
              <a:rPr lang="pl-PL" sz="7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Bold for IBM"/>
              </a:rPr>
              <a:t> </a:t>
            </a:r>
            <a:endParaRPr sz="7200" dirty="0">
              <a:solidFill>
                <a:srgbClr val="FFFFFF"/>
              </a:solidFill>
              <a:latin typeface="Arial"/>
              <a:ea typeface="Arial"/>
              <a:cs typeface="Arial"/>
              <a:sym typeface="Helvetica Neue Thin"/>
            </a:endParaRPr>
          </a:p>
        </p:txBody>
      </p:sp>
      <p:pic>
        <p:nvPicPr>
          <p:cNvPr id="441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3872695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88226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in </a:t>
            </a:r>
            <a:r>
              <a:rPr lang="pl-PL" sz="4400" dirty="0" err="1"/>
              <a:t>Brief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573840" y="2429942"/>
            <a:ext cx="1480212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Exhaustive (~13k cases) and high-quality database about the ECHR</a:t>
            </a:r>
          </a:p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L" b="1" dirty="0">
                <a:solidFill>
                  <a:srgbClr val="000000"/>
                </a:solidFill>
              </a:rPr>
              <a:t>Reusability, Quality, Availability</a:t>
            </a:r>
            <a:br>
              <a:rPr lang="en-PL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		1. Each version is carefully versioned</a:t>
            </a:r>
            <a:br>
              <a:rPr lang="en-PL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        2. Creation process and intermediate files are public</a:t>
            </a:r>
            <a:br>
              <a:rPr lang="en-PL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        3. Metadata on top of (processed) judgements files</a:t>
            </a: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kumimoji="0" lang="en-PL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Database under Open Database License (ODbL)</a:t>
            </a: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lang="en-PL" dirty="0">
                <a:solidFill>
                  <a:srgbClr val="000000"/>
                </a:solidFill>
              </a:rPr>
              <a:t>Creation process under MIT Licence</a:t>
            </a: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4C65F-D7CD-E842-A240-E2E3F6CBC15A}"/>
              </a:ext>
            </a:extLst>
          </p:cNvPr>
          <p:cNvSpPr txBox="1"/>
          <p:nvPr/>
        </p:nvSpPr>
        <p:spPr>
          <a:xfrm>
            <a:off x="417022" y="8204193"/>
            <a:ext cx="114390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en-PL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Main website: </a:t>
            </a:r>
            <a:r>
              <a:rPr lang="en-GB" dirty="0">
                <a:hlinkClick r:id="rId3"/>
              </a:rPr>
              <a:t>https://echr-opendata.eu/</a:t>
            </a:r>
            <a:br>
              <a:rPr lang="en-GB" dirty="0"/>
            </a:br>
            <a:r>
              <a:rPr lang="en-GB" dirty="0"/>
              <a:t>GitHub: </a:t>
            </a:r>
            <a:r>
              <a:rPr lang="en-GB" dirty="0">
                <a:hlinkClick r:id="rId4"/>
              </a:rPr>
              <a:t>https://github.com/echr-od/ECHR-OD_process</a:t>
            </a:r>
            <a:endParaRPr kumimoji="0" lang="en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EF462B-5192-DE49-B808-7E56728A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035" y="215901"/>
            <a:ext cx="27813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6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in </a:t>
            </a:r>
            <a:r>
              <a:rPr lang="pl-PL" sz="4400"/>
              <a:t>Brief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C90BC-1219-164E-A7D1-3B124D3291D0}"/>
              </a:ext>
            </a:extLst>
          </p:cNvPr>
          <p:cNvSpPr txBox="1"/>
          <p:nvPr/>
        </p:nvSpPr>
        <p:spPr>
          <a:xfrm>
            <a:off x="1438928" y="2112450"/>
            <a:ext cx="11650625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data is available?</a:t>
            </a:r>
            <a:br>
              <a:rPr kumimoji="0" lang="en-P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  Structured, Unstructured, in JSON, CSV or SQL </a:t>
            </a:r>
            <a:b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PL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  Raw and intermediate</a:t>
            </a: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lang="en-PL" b="1" dirty="0">
                <a:solidFill>
                  <a:srgbClr val="000000"/>
                </a:solidFill>
              </a:rPr>
              <a:t>How to retrieve the data?</a:t>
            </a:r>
            <a:br>
              <a:rPr lang="en-PL" b="1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       Direct download</a:t>
            </a:r>
            <a:br>
              <a:rPr lang="en-PL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       REST + GraphQL API</a:t>
            </a:r>
            <a:br>
              <a:rPr lang="en-PL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       Web Explorer</a:t>
            </a:r>
            <a:endParaRPr kumimoji="0" lang="en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lvl="2" indent="-742950" algn="l" rtl="0" latinLnBrk="1" hangingPunct="0">
              <a:buFont typeface="Arial" panose="020B0604020202020204" pitchFamily="34" charset="0"/>
              <a:buChar char="•"/>
            </a:pPr>
            <a:r>
              <a:rPr lang="en-PL" b="1" dirty="0">
                <a:solidFill>
                  <a:srgbClr val="000000"/>
                </a:solidFill>
              </a:rPr>
              <a:t>How to use?</a:t>
            </a:r>
            <a:br>
              <a:rPr lang="en-PL" b="1" dirty="0">
                <a:solidFill>
                  <a:srgbClr val="000000"/>
                </a:solidFill>
              </a:rPr>
            </a:br>
            <a:r>
              <a:rPr lang="en-PL" dirty="0">
                <a:solidFill>
                  <a:srgbClr val="000000"/>
                </a:solidFill>
              </a:rPr>
              <a:t>       Pandas, Numpy compatible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4C65F-D7CD-E842-A240-E2E3F6CBC15A}"/>
              </a:ext>
            </a:extLst>
          </p:cNvPr>
          <p:cNvSpPr txBox="1"/>
          <p:nvPr/>
        </p:nvSpPr>
        <p:spPr>
          <a:xfrm>
            <a:off x="364633" y="8277156"/>
            <a:ext cx="114390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en-PL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Main website: </a:t>
            </a:r>
            <a:r>
              <a:rPr lang="en-GB" dirty="0">
                <a:hlinkClick r:id="rId3"/>
              </a:rPr>
              <a:t>https://echr-opendata.eu/</a:t>
            </a:r>
            <a:br>
              <a:rPr lang="en-GB" dirty="0"/>
            </a:br>
            <a:r>
              <a:rPr lang="en-GB" dirty="0"/>
              <a:t>GitHub: </a:t>
            </a:r>
            <a:r>
              <a:rPr lang="en-GB" dirty="0">
                <a:hlinkClick r:id="rId4"/>
              </a:rPr>
              <a:t>https://github.com/echr-od/ECHR-OD_process</a:t>
            </a:r>
            <a:endParaRPr kumimoji="0" lang="en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AB765E8-1F98-4541-9C7B-E62A13BA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035" y="215901"/>
            <a:ext cx="27813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26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Znalezione obrazy dla zapytania spark apache"/>
          <p:cNvSpPr>
            <a:spLocks noChangeAspect="1" noChangeArrowheads="1"/>
          </p:cNvSpPr>
          <p:nvPr/>
        </p:nvSpPr>
        <p:spPr bwMode="auto">
          <a:xfrm>
            <a:off x="232330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mage result for bluemi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9BEBE667-79A6-CE40-A8B2-21353EC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032" y="215901"/>
            <a:ext cx="13722000" cy="31271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 b="0"/>
            </a:pPr>
            <a:r>
              <a:rPr lang="pl-PL" sz="4400" dirty="0"/>
              <a:t>ECHR-DB </a:t>
            </a:r>
            <a:r>
              <a:rPr lang="pl-PL" sz="4400" dirty="0" err="1"/>
              <a:t>creation</a:t>
            </a:r>
            <a:r>
              <a:rPr lang="pl-PL" sz="4400" dirty="0"/>
              <a:t> </a:t>
            </a:r>
            <a:r>
              <a:rPr lang="pl-PL" sz="4400" dirty="0" err="1"/>
              <a:t>process</a:t>
            </a:r>
            <a:endParaRPr sz="4400"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2201C796-02B1-9648-A6CC-C528EBCE15B8}"/>
              </a:ext>
            </a:extLst>
          </p:cNvPr>
          <p:cNvSpPr txBox="1">
            <a:spLocks/>
          </p:cNvSpPr>
          <p:nvPr/>
        </p:nvSpPr>
        <p:spPr>
          <a:xfrm>
            <a:off x="3684110" y="3666918"/>
            <a:ext cx="13583934" cy="754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44452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1pPr>
            <a:lvl2pPr marL="889045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2pPr>
            <a:lvl3pPr marL="1333567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3pPr>
            <a:lvl4pPr marL="1778089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4pPr>
            <a:lvl5pPr marL="2222612" indent="-444522" defTabSz="584229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Arial"/>
                <a:cs typeface="Arial"/>
                <a:sym typeface="Helvetica Light"/>
              </a:defRPr>
            </a:lvl5pPr>
            <a:lvl6pPr marL="2667134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656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178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700" indent="-444522" defTabSz="584229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FontTx/>
              <a:buNone/>
            </a:pPr>
            <a:br>
              <a:rPr lang="pl-PL" sz="3200" b="1" dirty="0">
                <a:solidFill>
                  <a:srgbClr val="5592DA"/>
                </a:solidFill>
                <a:ea typeface="Helvetica Neue Medium"/>
                <a:cs typeface="Helvetica Neue Medium"/>
                <a:sym typeface="Helvetica Neue Medium"/>
              </a:rPr>
            </a:b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2D8B-6F02-5F44-86B8-647254C6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29" y="3398645"/>
            <a:ext cx="14181194" cy="34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495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1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4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">
  <a:themeElements>
    <a:clrScheme name="Blu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41130</TotalTime>
  <Words>1766</Words>
  <Application>Microsoft Macintosh PowerPoint</Application>
  <PresentationFormat>Custom</PresentationFormat>
  <Paragraphs>150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Avenir Book</vt:lpstr>
      <vt:lpstr>CMBX10</vt:lpstr>
      <vt:lpstr>CMBX9</vt:lpstr>
      <vt:lpstr>CMR10</vt:lpstr>
      <vt:lpstr>CMR9</vt:lpstr>
      <vt:lpstr>Helvetica</vt:lpstr>
      <vt:lpstr>Helvetica Light</vt:lpstr>
      <vt:lpstr>HelvNeue Bold for IBM</vt:lpstr>
      <vt:lpstr>HelvNeue Light for IBM</vt:lpstr>
      <vt:lpstr>Source Sans Pro ExtraLight</vt:lpstr>
      <vt:lpstr>White</vt:lpstr>
      <vt:lpstr>Blue</vt:lpstr>
      <vt:lpstr>PowerPoint Presentation</vt:lpstr>
      <vt:lpstr>Agenda</vt:lpstr>
      <vt:lpstr>PowerPoint Presentation</vt:lpstr>
      <vt:lpstr>Legal Analytics</vt:lpstr>
      <vt:lpstr>Legal Analytics</vt:lpstr>
      <vt:lpstr>PowerPoint Presentation</vt:lpstr>
      <vt:lpstr>ECHR-DB in Brief</vt:lpstr>
      <vt:lpstr>ECHR-DB in Brief</vt:lpstr>
      <vt:lpstr>ECHR-DB creation process</vt:lpstr>
      <vt:lpstr>ECHR-DB creation process</vt:lpstr>
      <vt:lpstr>ECHR-DB creation process</vt:lpstr>
      <vt:lpstr>ECHR-DB creation process</vt:lpstr>
      <vt:lpstr>ECHR-DB creation process</vt:lpstr>
      <vt:lpstr>PowerPoint Presentation</vt:lpstr>
      <vt:lpstr>Experiments: binary classification</vt:lpstr>
      <vt:lpstr>Experiments: binary classification</vt:lpstr>
      <vt:lpstr>Experiments: binary classification</vt:lpstr>
      <vt:lpstr>Experiments: binary classification</vt:lpstr>
      <vt:lpstr>Experiments: binary classification</vt:lpstr>
      <vt:lpstr>Experiments: binary classification</vt:lpstr>
      <vt:lpstr>Experiments: binary classification</vt:lpstr>
      <vt:lpstr>PowerPoint Presentation</vt:lpstr>
      <vt:lpstr>Conclusions</vt:lpstr>
      <vt:lpstr>Work in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ALEXANDRE QUEMY</cp:lastModifiedBy>
  <cp:revision>207</cp:revision>
  <dcterms:created xsi:type="dcterms:W3CDTF">2018-11-14T18:28:24Z</dcterms:created>
  <dcterms:modified xsi:type="dcterms:W3CDTF">2020-09-16T09:00:57Z</dcterms:modified>
</cp:coreProperties>
</file>