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3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7.png" ContentType="image/png"/>
  <Override PartName="/ppt/media/image22.png" ContentType="image/png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7340262" cy="97536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Helvetica Light"/>
              </a:rPr>
              <a:t>Click to move the slide</a:t>
            </a:r>
            <a:endParaRPr b="0" lang="en-US" sz="3600" spc="-1" strike="noStrike">
              <a:latin typeface="Helvetica Ligh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9596586-6D12-45D6-AA35-85DF34B3C41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venir Book"/>
                <a:ea typeface="Avenir Book"/>
              </a:rPr>
              <a:t>Explanation in three steps: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Blue area: points that are all forming a sample of the exact same points =&gt; clearly zero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For each green points, the blue points are really close, lowering the NMAP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Red points are very far from every other points on the second componant on the first parameters they are exactly matchin in a green sample such that it limitate the NMAP.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venir Book"/>
                <a:ea typeface="Avenir Book"/>
              </a:rPr>
              <a:t>Explanation in three steps: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Blue area: points that are all forming a sample of the exact same points =&gt; clearly zero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For each green points, the blue points are really close, lowering the NMAP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Red points are very far from every other points on the second componant on the first parameters they are exactly matchin in a green sample such that it limitate the NMAP.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Arial"/>
              </a:rPr>
              <a:t>In general, the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Arial"/>
              </a:rPr>
              <a:t>score in the normalized score space belongs to [0.9780, 1.000]. To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Arial"/>
              </a:rPr>
              <a:t>summarize, in average, with 20 iterations (0.42% of the search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Arial"/>
              </a:rPr>
              <a:t>space) SMBO is able to decrease the error by 58.16% compared to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Arial"/>
              </a:rPr>
              <a:t>the baseline score and found configurations that score 98.92% in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Arial"/>
              </a:rPr>
              <a:t>the normalized score space.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Arial"/>
              </a:rPr>
              <a:t>Random Forest on Breast.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25000"/>
              </a:lnSpc>
            </a:pPr>
            <a:r>
              <a:rPr b="0" lang="en-US" sz="1600" spc="-1" strike="noStrike">
                <a:latin typeface="Avenir Book"/>
                <a:ea typeface="Avenir Book"/>
              </a:rPr>
              <a:t>We perform two expriments: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600" spc="-1" strike="noStrike">
                <a:latin typeface="Avenir Book"/>
                <a:ea typeface="Avenir Book"/>
              </a:rPr>
              <a:t>Exhaustive grid search because it is small enough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600" spc="-1" strike="noStrike">
                <a:latin typeface="Avenir Book"/>
                <a:ea typeface="Avenir Book"/>
              </a:rPr>
              <a:t>SMBO techniques using hyperopt in Python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venir Book"/>
                <a:ea typeface="Avenir Book"/>
              </a:rPr>
              <a:t>Improvde in both directions. Especially if you isolate the plateau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venir Book"/>
                <a:ea typeface="Avenir Book"/>
              </a:rPr>
              <a:t>K=10 = test/reference to see how it is expected to be bad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venir Book"/>
                <a:ea typeface="Avenir Book"/>
              </a:rPr>
              <a:t>If all points are the same, the distance is zero, and the further in average the points are from the reference point, the higher is the NMAD.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venir Book"/>
                <a:ea typeface="Avenir Book"/>
              </a:rPr>
              <a:t>Explanation in three steps: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Blue area: points that are all forming a sample of the exact same points =&gt; clearly zero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For each green points, the blue points are really close, lowering the NMAP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Red points are very far from every other points on the second componant on the first parameters they are exactly matchin in a green sample such that it limitate the NMAP.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2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</a:rPr>
              <a:t>What do you see here?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</a:rPr>
              <a:t>Effect of regularisation of Big Data, i.e. Prevention of overfitting -&gt; data ARE very important.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venir Book"/>
                <a:ea typeface="Avenir Book"/>
              </a:rPr>
              <a:t>Explanation in three steps: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Blue area: points that are all forming a sample of the exact same points =&gt; clearly zero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For each green points, the blue points are really close, lowering the NMAP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Red points are very far from every other points on the second componant on the first parameters they are exactly matchin in a green sample such that it limitate the NMAP.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i="1" lang="en-US" sz="1600" spc="-1" strike="noStrike">
                <a:latin typeface="Arial"/>
                <a:ea typeface="Arial"/>
              </a:rPr>
              <a:t>Left censoring</a:t>
            </a:r>
            <a:r>
              <a:rPr b="0" lang="en-US" sz="1600" spc="-1" strike="noStrike">
                <a:latin typeface="Arial"/>
                <a:ea typeface="Arial"/>
              </a:rPr>
              <a:t> – a data point is below a certain value but it is unknown by how much.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en-US" sz="1600" spc="-1" strike="noStrike">
                <a:latin typeface="Arial"/>
                <a:ea typeface="Arial"/>
              </a:rPr>
              <a:t>Interval censoring</a:t>
            </a:r>
            <a:r>
              <a:rPr b="0" lang="en-US" sz="1600" spc="-1" strike="noStrike">
                <a:latin typeface="Arial"/>
                <a:ea typeface="Arial"/>
              </a:rPr>
              <a:t> – a data point is somewhere on an interval between two values.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en-US" sz="1600" spc="-1" strike="noStrike">
                <a:latin typeface="Arial"/>
                <a:ea typeface="Arial"/>
              </a:rPr>
              <a:t>Right censoring</a:t>
            </a:r>
            <a:r>
              <a:rPr b="0" lang="en-US" sz="1600" spc="-1" strike="noStrike">
                <a:latin typeface="Arial"/>
                <a:ea typeface="Arial"/>
              </a:rPr>
              <a:t> – a data point is above a certain value but it is unknown by how much.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en-US" sz="1600" spc="-1" strike="noStrike">
                <a:latin typeface="Arial"/>
                <a:ea typeface="Arial"/>
              </a:rPr>
              <a:t>Type I censoring</a:t>
            </a:r>
            <a:r>
              <a:rPr b="0" lang="en-US" sz="1600" spc="-1" strike="noStrike">
                <a:latin typeface="Arial"/>
                <a:ea typeface="Arial"/>
              </a:rPr>
              <a:t> occurs if an experiment has a set number of subjects or items and stops the experiment at a predetermined time, at which point any subjects remaining are right-censored.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en-US" sz="1600" spc="-1" strike="noStrike">
                <a:latin typeface="Arial"/>
                <a:ea typeface="Arial"/>
              </a:rPr>
              <a:t>Type II censoring</a:t>
            </a:r>
            <a:r>
              <a:rPr b="0" lang="en-US" sz="1600" spc="-1" strike="noStrike">
                <a:latin typeface="Arial"/>
                <a:ea typeface="Arial"/>
              </a:rPr>
              <a:t> occurs if an experiment has a set number of subjects or items and stops the experiment when a predetermined number are observed to have failed; the remaining subjects are then right-censored.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en-US" sz="1600" spc="-1" strike="noStrike">
                <a:latin typeface="Arial"/>
                <a:ea typeface="Arial"/>
              </a:rPr>
              <a:t>Random</a:t>
            </a:r>
            <a:r>
              <a:rPr b="0" lang="en-US" sz="1600" spc="-1" strike="noStrike">
                <a:latin typeface="Arial"/>
                <a:ea typeface="Arial"/>
              </a:rPr>
              <a:t> (or </a:t>
            </a:r>
            <a:r>
              <a:rPr b="0" i="1" lang="en-US" sz="1600" spc="-1" strike="noStrike">
                <a:latin typeface="Arial"/>
                <a:ea typeface="Arial"/>
              </a:rPr>
              <a:t>non-informative</a:t>
            </a:r>
            <a:r>
              <a:rPr b="0" lang="en-US" sz="1600" spc="-1" strike="noStrike">
                <a:latin typeface="Arial"/>
                <a:ea typeface="Arial"/>
              </a:rPr>
              <a:t>) 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2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</a:rPr>
              <a:t>Surrogate easier to optimize. Become less wrong with more data -&gt; requires a sufficient amount of data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25000"/>
              </a:lnSpc>
            </a:pPr>
            <a:r>
              <a:rPr b="0" lang="en-US" sz="1600" spc="-1" strike="noStrike">
                <a:latin typeface="Avenir Book"/>
                <a:ea typeface="Avenir Book"/>
              </a:rPr>
              <a:t>Why not putting the data pipeline into the algorithm and extending the configuration space?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1600" spc="-1" strike="noStrike">
                <a:latin typeface="Avenir Book"/>
                <a:ea typeface="Avenir Book"/>
              </a:rPr>
              <a:t>How do you detect good 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2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</a:rPr>
              <a:t>What do you see here?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</a:rPr>
              <a:t>Effect of regularisation of Big Data, i.e. Prevention of overfitting -&gt; data ARE very important.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600" spc="-1" strike="noStrike">
                <a:latin typeface="Avenir Book"/>
                <a:ea typeface="Avenir Book"/>
              </a:rPr>
              <a:t>Explanation in three steps: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Blue area: points that are all forming a sample of the exact same points =&gt; clearly zero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For each green points, the blue points are really close, lowering the NMAP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latin typeface="Avenir Book"/>
                <a:ea typeface="Avenir Book"/>
              </a:rPr>
              <a:t>Red points are very far from every other points on the second componant on the first parameters they are exactly matchin in a green sample such that it limitate the NMAP.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139532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93440" y="6837840"/>
            <a:ext cx="139532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693440" y="683784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843400" y="683784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11240" y="502920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1129040" y="502920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693440" y="683784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6411240" y="683784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1129040" y="683784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693440" y="5029200"/>
            <a:ext cx="13953240" cy="3462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139532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693440" y="4324680"/>
            <a:ext cx="13953240" cy="285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693440" y="683784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93440" y="5029200"/>
            <a:ext cx="13953240" cy="3462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843400" y="683784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693440" y="6837840"/>
            <a:ext cx="139532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139532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93440" y="6837840"/>
            <a:ext cx="139532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693440" y="683784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8843400" y="683784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411240" y="502920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1129040" y="502920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693440" y="683784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6411240" y="683784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1129040" y="683784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693440" y="5029200"/>
            <a:ext cx="13953240" cy="3462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139532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139532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693440" y="4324680"/>
            <a:ext cx="13953240" cy="285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693440" y="683784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8843400" y="683784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693440" y="6837840"/>
            <a:ext cx="139532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139532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693440" y="6837840"/>
            <a:ext cx="139532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693440" y="683784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8843400" y="683784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11240" y="502920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1129040" y="502920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693440" y="683784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6411240" y="683784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11129040" y="6837840"/>
            <a:ext cx="449280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93440" y="4324680"/>
            <a:ext cx="13953240" cy="2853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693440" y="683784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34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843400" y="683784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843400" y="5029200"/>
            <a:ext cx="68090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93440" y="6837840"/>
            <a:ext cx="13953240" cy="165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93440" y="1638360"/>
            <a:ext cx="13953240" cy="3301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latin typeface="Helvetica Light"/>
                <a:ea typeface="Arial"/>
              </a:rPr>
              <a:t>Title </a:t>
            </a:r>
            <a:r>
              <a:rPr b="1" lang="en-US" sz="4000" spc="-1" strike="noStrike">
                <a:latin typeface="Helvetica Light"/>
                <a:ea typeface="Arial"/>
              </a:rPr>
              <a:t>Text</a:t>
            </a:r>
            <a:endParaRPr b="0" lang="en-US" sz="4000" spc="-1" strike="noStrike">
              <a:latin typeface="Helvetica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13953240" cy="113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US" sz="2900" spc="-1" strike="noStrike">
                <a:latin typeface="Arial"/>
                <a:ea typeface="Arial"/>
              </a:rPr>
              <a:t>Body Level One</a:t>
            </a:r>
            <a:endParaRPr b="0" lang="en-US" sz="2900" spc="-1" strike="noStrike">
              <a:latin typeface="Helvetica Light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US" sz="2900" spc="-1" strike="noStrike">
                <a:latin typeface="Arial"/>
                <a:ea typeface="Arial"/>
              </a:rPr>
              <a:t>Body Level Two</a:t>
            </a:r>
            <a:endParaRPr b="0" lang="en-US" sz="2900" spc="-1" strike="noStrike">
              <a:latin typeface="Helvetica Light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US" sz="2900" spc="-1" strike="noStrike">
                <a:latin typeface="Arial"/>
                <a:ea typeface="Arial"/>
              </a:rPr>
              <a:t>Body Level Three</a:t>
            </a:r>
            <a:endParaRPr b="0" lang="en-US" sz="2900" spc="-1" strike="noStrike">
              <a:latin typeface="Helvetica Light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US" sz="2900" spc="-1" strike="noStrike">
                <a:latin typeface="Arial"/>
                <a:ea typeface="Arial"/>
              </a:rPr>
              <a:t>Body Level Four</a:t>
            </a:r>
            <a:endParaRPr b="0" lang="en-US" sz="2900" spc="-1" strike="noStrike">
              <a:latin typeface="Helvetica Light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US" sz="2900" spc="-1" strike="noStrike">
                <a:latin typeface="Arial"/>
                <a:ea typeface="Arial"/>
              </a:rPr>
              <a:t>Body Level Five</a:t>
            </a:r>
            <a:endParaRPr b="0" lang="en-US" sz="2900" spc="-1" strike="noStrike">
              <a:latin typeface="Helvetica Ligh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45080" y="9321480"/>
            <a:ext cx="47412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fld id="{B1BC539F-547B-4577-BAC4-0B438680EB03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70080" y="444600"/>
            <a:ext cx="14799960" cy="215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latin typeface="Helvetica Light"/>
                <a:ea typeface="Arial"/>
              </a:rPr>
              <a:t>Title </a:t>
            </a:r>
            <a:r>
              <a:rPr b="1" lang="en-US" sz="4000" spc="-1" strike="noStrike">
                <a:latin typeface="Helvetica Light"/>
                <a:ea typeface="Arial"/>
              </a:rPr>
              <a:t>Text</a:t>
            </a:r>
            <a:endParaRPr b="0" lang="en-US" sz="4000" spc="-1" strike="noStrike">
              <a:latin typeface="Helvetica Ligh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70080" y="2603520"/>
            <a:ext cx="14799960" cy="628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Helvetica Light"/>
                <a:ea typeface="Arial"/>
              </a:rPr>
              <a:t>Body Level One</a:t>
            </a:r>
            <a:endParaRPr b="0" lang="en-US" sz="3600" spc="-1" strike="noStrike">
              <a:latin typeface="Helvetica Light"/>
            </a:endParaRPr>
          </a:p>
          <a:p>
            <a:pPr lvl="1" marL="8892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Helvetica Light"/>
                <a:ea typeface="Arial"/>
              </a:rPr>
              <a:t>Body Level Two</a:t>
            </a:r>
            <a:endParaRPr b="0" lang="en-US" sz="3600" spc="-1" strike="noStrike"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Helvetica Light"/>
                <a:ea typeface="Arial"/>
              </a:rPr>
              <a:t>Body Level Three</a:t>
            </a:r>
            <a:endParaRPr b="0" lang="en-US" sz="3600" spc="-1" strike="noStrike">
              <a:latin typeface="Helvetica Light"/>
            </a:endParaRPr>
          </a:p>
          <a:p>
            <a:pPr lvl="3" marL="177804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Helvetica Light"/>
                <a:ea typeface="Arial"/>
              </a:rPr>
              <a:t>Body Level Four</a:t>
            </a:r>
            <a:endParaRPr b="0" lang="en-US" sz="3600" spc="-1" strike="noStrike">
              <a:latin typeface="Helvetica Light"/>
            </a:endParaRPr>
          </a:p>
          <a:p>
            <a:pPr lvl="4" marL="222264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3600" spc="-1" strike="noStrike">
                <a:latin typeface="Helvetica Light"/>
                <a:ea typeface="Arial"/>
              </a:rPr>
              <a:t>Body Level Five</a:t>
            </a:r>
            <a:endParaRPr b="0" lang="en-US" sz="3600" spc="-1" strike="noStrike">
              <a:latin typeface="Helvetica Ligh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206640" y="9340200"/>
            <a:ext cx="28188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fld id="{950254D7-C7A7-47D8-ABA7-1D31EAC57F28}" type="slidenum">
              <a:rPr b="0" lang="en-US" sz="1800" spc="-1" strike="noStrike">
                <a:solidFill>
                  <a:srgbClr val="a6aaa9"/>
                </a:solidFill>
                <a:latin typeface="Arial"/>
                <a:ea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36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93440" y="4324680"/>
            <a:ext cx="13953240" cy="615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</a:rPr>
              <a:t>Title Text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693440" y="5029200"/>
            <a:ext cx="13953240" cy="3462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US" sz="2900" spc="-1" strike="noStrike">
                <a:solidFill>
                  <a:srgbClr val="ffffff"/>
                </a:solidFill>
                <a:latin typeface="Arial"/>
                <a:ea typeface="Arial"/>
              </a:rPr>
              <a:t>Body Level One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US" sz="2900" spc="-1" strike="noStrike">
                <a:solidFill>
                  <a:srgbClr val="ffffff"/>
                </a:solidFill>
                <a:latin typeface="Arial"/>
                <a:ea typeface="Arial"/>
              </a:rPr>
              <a:t>Body Level Two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US" sz="2900" spc="-1" strike="noStrike">
                <a:solidFill>
                  <a:srgbClr val="ffffff"/>
                </a:solidFill>
                <a:latin typeface="Arial"/>
                <a:ea typeface="Arial"/>
              </a:rPr>
              <a:t>Body Level Three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US" sz="2900" spc="-1" strike="noStrike">
                <a:solidFill>
                  <a:srgbClr val="ffffff"/>
                </a:solidFill>
                <a:latin typeface="Arial"/>
                <a:ea typeface="Arial"/>
              </a:rPr>
              <a:t>Body Level Four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US" sz="2900" spc="-1" strike="noStrike">
                <a:solidFill>
                  <a:srgbClr val="ffffff"/>
                </a:solidFill>
                <a:latin typeface="Arial"/>
                <a:ea typeface="Arial"/>
              </a:rPr>
              <a:t>Body Level Five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145080" y="9321480"/>
            <a:ext cx="474120" cy="380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A471E1A-2530-450C-BC37-FC25445C2F72}" type="slidenum">
              <a:rPr b="0" lang="en-US" sz="36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5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5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jpeg"/><Relationship Id="rId3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37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droppedImage.pdf" descr=""/>
          <p:cNvPicPr/>
          <p:nvPr/>
        </p:nvPicPr>
        <p:blipFill>
          <a:blip r:embed="rId1"/>
          <a:stretch/>
        </p:blipFill>
        <p:spPr>
          <a:xfrm>
            <a:off x="13872600" y="9096840"/>
            <a:ext cx="875520" cy="343800"/>
          </a:xfrm>
          <a:prstGeom prst="rect">
            <a:avLst/>
          </a:prstGeom>
          <a:ln w="12600"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1357920" y="1101600"/>
            <a:ext cx="15364440" cy="1463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Helvetica Light"/>
              </a:rPr>
              <a:t>Data Pipeline Selection and Optimization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Arial"/>
              </a:rPr>
              <a:t>DOLAP 2019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25" name="Picture 9" descr=""/>
          <p:cNvPicPr/>
          <p:nvPr/>
        </p:nvPicPr>
        <p:blipFill>
          <a:blip r:embed="rId2"/>
          <a:stretch/>
        </p:blipFill>
        <p:spPr>
          <a:xfrm>
            <a:off x="15969600" y="6871320"/>
            <a:ext cx="1042200" cy="1042200"/>
          </a:xfrm>
          <a:prstGeom prst="rect">
            <a:avLst/>
          </a:prstGeom>
          <a:ln>
            <a:noFill/>
          </a:ln>
        </p:spPr>
      </p:pic>
      <p:pic>
        <p:nvPicPr>
          <p:cNvPr id="126" name="Picture 2" descr=""/>
          <p:cNvPicPr/>
          <p:nvPr/>
        </p:nvPicPr>
        <p:blipFill>
          <a:blip r:embed="rId3"/>
          <a:stretch/>
        </p:blipFill>
        <p:spPr>
          <a:xfrm>
            <a:off x="-66600" y="3694320"/>
            <a:ext cx="10772280" cy="605916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10894680" y="6882120"/>
            <a:ext cx="6831360" cy="229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Alexandre Quemy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IBM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Politechnika Poznańska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128" name="Picture 6" descr=""/>
          <p:cNvPicPr/>
          <p:nvPr/>
        </p:nvPicPr>
        <p:blipFill>
          <a:blip r:embed="rId4"/>
          <a:stretch/>
        </p:blipFill>
        <p:spPr>
          <a:xfrm>
            <a:off x="15972120" y="8137800"/>
            <a:ext cx="1039680" cy="10422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TextShape 3"/>
          <p:cNvSpPr txBox="1"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Protocole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5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6"/>
          <p:cNvSpPr/>
          <p:nvPr/>
        </p:nvSpPr>
        <p:spPr>
          <a:xfrm>
            <a:off x="1562400" y="1779480"/>
            <a:ext cx="12692880" cy="83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24292e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Datasets: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 </a:t>
            </a:r>
            <a:r>
              <a:rPr b="0" lang="en-US" sz="3600" spc="-1" strike="noStrike">
                <a:solidFill>
                  <a:srgbClr val="0366d6"/>
                </a:solidFill>
                <a:latin typeface="-apple-system"/>
                <a:ea typeface="Helvetica Light"/>
              </a:rPr>
              <a:t>Breast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, </a:t>
            </a:r>
            <a:r>
              <a:rPr b="0" lang="en-US" sz="3600" spc="-1" strike="noStrike">
                <a:solidFill>
                  <a:srgbClr val="0366d6"/>
                </a:solidFill>
                <a:latin typeface="-apple-system"/>
                <a:ea typeface="Helvetica Light"/>
              </a:rPr>
              <a:t>Iris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, </a:t>
            </a:r>
            <a:r>
              <a:rPr b="0" lang="en-US" sz="3600" spc="-1" strike="noStrike">
                <a:solidFill>
                  <a:srgbClr val="0366d6"/>
                </a:solidFill>
                <a:latin typeface="-apple-system"/>
                <a:ea typeface="Helvetica Light"/>
              </a:rPr>
              <a:t>Wine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.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4292e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Methods: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 </a:t>
            </a:r>
            <a:r>
              <a:rPr b="0" lang="en-US" sz="3600" spc="-1" strike="noStrike">
                <a:solidFill>
                  <a:srgbClr val="0366d6"/>
                </a:solidFill>
                <a:latin typeface="-apple-system"/>
                <a:ea typeface="Helvetica Light"/>
              </a:rPr>
              <a:t>SVM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, </a:t>
            </a:r>
            <a:r>
              <a:rPr b="0" lang="en-US" sz="3600" spc="-1" strike="noStrike">
                <a:solidFill>
                  <a:srgbClr val="0366d6"/>
                </a:solidFill>
                <a:latin typeface="-apple-system"/>
                <a:ea typeface="Helvetica Light"/>
              </a:rPr>
              <a:t>Random Forest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, </a:t>
            </a:r>
            <a:r>
              <a:rPr b="0" lang="en-US" sz="3600" spc="-1" strike="noStrike">
                <a:solidFill>
                  <a:srgbClr val="0366d6"/>
                </a:solidFill>
                <a:latin typeface="-apple-system"/>
                <a:ea typeface="Helvetica Light"/>
              </a:rPr>
              <a:t>Neural Network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, </a:t>
            </a:r>
            <a:r>
              <a:rPr b="0" lang="en-US" sz="3600" spc="-1" strike="noStrike">
                <a:solidFill>
                  <a:srgbClr val="0366d6"/>
                </a:solidFill>
                <a:latin typeface="-apple-system"/>
                <a:ea typeface="Helvetica Light"/>
              </a:rPr>
              <a:t>Decision Tree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.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4292e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Dataset split: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 60% for training set, 40% for test set.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4292e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Pipeline configuration space size: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 4750 configurations.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4292e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Metaoptimizer: 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Tree Parzen Estimator (hyperopt)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4292e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Performance metric: 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Cross-validation accuracy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4292e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Budget: </a:t>
            </a: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100 configurations (~2% of the space)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No algorithm hyperparameter tuning!</a:t>
            </a:r>
            <a:endParaRPr b="0" lang="en-US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24292e"/>
              </a:buClr>
              <a:buFont typeface="Symbol"/>
              <a:buChar char="Þ"/>
            </a:pP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We want to quantify the influence of data pipeline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4292e"/>
                </a:solidFill>
                <a:latin typeface="-apple-system"/>
                <a:ea typeface="Helvetica Light"/>
              </a:rPr>
              <a:t>Exhaustive search to compare between baseline and max score.</a:t>
            </a:r>
            <a:endParaRPr b="0" lang="en-US" sz="36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TextShape 3"/>
          <p:cNvSpPr txBox="1"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Results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5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Picture 2" descr=""/>
          <p:cNvPicPr/>
          <p:nvPr/>
        </p:nvPicPr>
        <p:blipFill>
          <a:blip r:embed="rId1"/>
          <a:stretch/>
        </p:blipFill>
        <p:spPr>
          <a:xfrm>
            <a:off x="0" y="852480"/>
            <a:ext cx="8473320" cy="4236840"/>
          </a:xfrm>
          <a:prstGeom prst="rect">
            <a:avLst/>
          </a:prstGeom>
          <a:ln>
            <a:noFill/>
          </a:ln>
        </p:spPr>
      </p:pic>
      <p:pic>
        <p:nvPicPr>
          <p:cNvPr id="334" name="Picture 4" descr=""/>
          <p:cNvPicPr/>
          <p:nvPr/>
        </p:nvPicPr>
        <p:blipFill>
          <a:blip r:embed="rId2"/>
          <a:stretch/>
        </p:blipFill>
        <p:spPr>
          <a:xfrm>
            <a:off x="0" y="5516280"/>
            <a:ext cx="8473320" cy="4236840"/>
          </a:xfrm>
          <a:prstGeom prst="rect">
            <a:avLst/>
          </a:prstGeom>
          <a:ln>
            <a:noFill/>
          </a:ln>
        </p:spPr>
      </p:pic>
      <p:pic>
        <p:nvPicPr>
          <p:cNvPr id="335" name="Picture 6" descr=""/>
          <p:cNvPicPr/>
          <p:nvPr/>
        </p:nvPicPr>
        <p:blipFill>
          <a:blip r:embed="rId3"/>
          <a:stretch/>
        </p:blipFill>
        <p:spPr>
          <a:xfrm>
            <a:off x="8866440" y="852480"/>
            <a:ext cx="8473320" cy="4236840"/>
          </a:xfrm>
          <a:prstGeom prst="rect">
            <a:avLst/>
          </a:prstGeom>
          <a:ln>
            <a:noFill/>
          </a:ln>
        </p:spPr>
      </p:pic>
      <p:pic>
        <p:nvPicPr>
          <p:cNvPr id="336" name="Picture 8" descr=""/>
          <p:cNvPicPr/>
          <p:nvPr/>
        </p:nvPicPr>
        <p:blipFill>
          <a:blip r:embed="rId4"/>
          <a:stretch/>
        </p:blipFill>
        <p:spPr>
          <a:xfrm>
            <a:off x="8866440" y="5516280"/>
            <a:ext cx="8473320" cy="42368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00" dur="indefinite" restart="never" nodeType="tmRoot">
          <p:childTnLst>
            <p:seq>
              <p:cTn id="101" dur="indefinite" nodeType="mainSeq">
                <p:childTnLst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3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4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1" name="Picture 1" descr=""/>
          <p:cNvPicPr/>
          <p:nvPr/>
        </p:nvPicPr>
        <p:blipFill>
          <a:blip r:embed="rId1"/>
          <a:stretch/>
        </p:blipFill>
        <p:spPr>
          <a:xfrm>
            <a:off x="3790800" y="0"/>
            <a:ext cx="9757800" cy="7757280"/>
          </a:xfrm>
          <a:prstGeom prst="rect">
            <a:avLst/>
          </a:prstGeom>
          <a:ln>
            <a:noFill/>
          </a:ln>
        </p:spPr>
      </p:pic>
      <p:sp>
        <p:nvSpPr>
          <p:cNvPr id="342" name="CustomShape 5"/>
          <p:cNvSpPr/>
          <p:nvPr/>
        </p:nvSpPr>
        <p:spPr>
          <a:xfrm>
            <a:off x="3096000" y="8064000"/>
            <a:ext cx="10679400" cy="1382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In average, with 20 iterations (</a:t>
            </a:r>
            <a:r>
              <a:rPr b="1" lang="en-US" sz="2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0.42%</a:t>
            </a:r>
            <a:r>
              <a:rPr b="0" lang="en-US" sz="2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 of the search space):</a:t>
            </a:r>
            <a:endParaRPr b="0" lang="en-US" sz="2800" spc="-1" strike="noStrike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Neue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decrease of error by </a:t>
            </a:r>
            <a:r>
              <a:rPr b="1" lang="en-US" sz="2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58% </a:t>
            </a:r>
            <a:r>
              <a:rPr b="0" lang="en-US" sz="2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compared to the baseline</a:t>
            </a:r>
            <a:endParaRPr b="0" lang="en-US" sz="2800" spc="-1" strike="noStrike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Neue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98.92%</a:t>
            </a:r>
            <a:r>
              <a:rPr b="0" lang="en-US" sz="2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 in the normalized score space)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TextShape 3"/>
          <p:cNvSpPr txBox="1"/>
          <p:nvPr/>
        </p:nvSpPr>
        <p:spPr>
          <a:xfrm>
            <a:off x="2536200" y="216000"/>
            <a:ext cx="1453752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How close to the best pipeline, the good pipelines are?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5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8" name="Picture 3" descr=""/>
          <p:cNvPicPr/>
          <p:nvPr/>
        </p:nvPicPr>
        <p:blipFill>
          <a:blip r:embed="rId1"/>
          <a:stretch/>
        </p:blipFill>
        <p:spPr>
          <a:xfrm>
            <a:off x="4087440" y="2427480"/>
            <a:ext cx="9164880" cy="58068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Data Pipeline Optimization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2" name="Picture 1" descr=""/>
          <p:cNvPicPr/>
          <p:nvPr/>
        </p:nvPicPr>
        <p:blipFill>
          <a:blip r:embed="rId1"/>
          <a:stretch/>
        </p:blipFill>
        <p:spPr>
          <a:xfrm>
            <a:off x="9723240" y="-1800"/>
            <a:ext cx="8000640" cy="8677800"/>
          </a:xfrm>
          <a:prstGeom prst="rect">
            <a:avLst/>
          </a:prstGeom>
          <a:ln>
            <a:noFill/>
          </a:ln>
        </p:spPr>
      </p:pic>
      <p:sp>
        <p:nvSpPr>
          <p:cNvPr id="353" name="CustomShape 4"/>
          <p:cNvSpPr/>
          <p:nvPr/>
        </p:nvSpPr>
        <p:spPr>
          <a:xfrm>
            <a:off x="680040" y="1383480"/>
            <a:ext cx="10886760" cy="86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Raw data:</a:t>
            </a:r>
            <a:endParaRPr b="0" lang="en-US" sz="2800" spc="-1" strike="noStrike">
              <a:latin typeface="Arial"/>
            </a:endParaRPr>
          </a:p>
          <a:p>
            <a:pPr lvl="2" marL="648000" indent="45720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1000 judgements from HUDOC (prev. 0.5)</a:t>
            </a:r>
            <a:endParaRPr b="0" lang="en-US" sz="2800" spc="-1" strike="noStrike">
              <a:latin typeface="Arial"/>
            </a:endParaRPr>
          </a:p>
          <a:p>
            <a:pPr lvl="2" marL="648000" indent="45720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removing the conclusion section</a:t>
            </a:r>
            <a:br/>
            <a:r>
              <a:rPr b="0" lang="en-US" sz="2800" spc="-1" strike="noStrike">
                <a:solidFill>
                  <a:srgbClr val="595959"/>
                </a:solidFill>
                <a:latin typeface="Helvetica Light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Pipeline: </a:t>
            </a:r>
            <a:endParaRPr b="0" lang="en-US" sz="2800" spc="-1" strike="noStrike">
              <a:latin typeface="Arial"/>
            </a:endParaRPr>
          </a:p>
          <a:p>
            <a:pPr lvl="2" marL="648000" indent="45720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Tokenization</a:t>
            </a:r>
            <a:endParaRPr b="0" lang="en-US" sz="2800" spc="-1" strike="noStrike">
              <a:latin typeface="Arial"/>
            </a:endParaRPr>
          </a:p>
          <a:p>
            <a:pPr lvl="2" marL="648000" indent="45720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Stopword removal</a:t>
            </a:r>
            <a:endParaRPr b="0" lang="en-US" sz="2800" spc="-1" strike="noStrike">
              <a:latin typeface="Arial"/>
            </a:endParaRPr>
          </a:p>
          <a:p>
            <a:pPr lvl="2" marL="648000" indent="45720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P-o-S tagging</a:t>
            </a:r>
            <a:endParaRPr b="0" lang="en-US" sz="2800" spc="-1" strike="noStrike">
              <a:latin typeface="Arial"/>
            </a:endParaRPr>
          </a:p>
          <a:p>
            <a:pPr lvl="2" marL="648000" indent="45720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Lemmatization</a:t>
            </a:r>
            <a:endParaRPr b="0" lang="en-US" sz="2800" spc="-1" strike="noStrike">
              <a:latin typeface="Arial"/>
            </a:endParaRPr>
          </a:p>
          <a:p>
            <a:pPr lvl="2" marL="648000" indent="45720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N-gram generation</a:t>
            </a:r>
            <a:endParaRPr b="0" lang="en-US" sz="2800" spc="-1" strike="noStrike">
              <a:latin typeface="Arial"/>
            </a:endParaRPr>
          </a:p>
          <a:p>
            <a:pPr lvl="2" marL="648000" indent="45720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BoW projection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Configuration space: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Algorithms: </a:t>
            </a:r>
            <a:br/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  </a:t>
            </a: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Decision Tree, Neural Network, Random Forest and Linear SVM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354" name="Picture 7" descr=""/>
          <p:cNvPicPr/>
          <p:nvPr/>
        </p:nvPicPr>
        <p:blipFill>
          <a:blip r:embed="rId2"/>
          <a:stretch/>
        </p:blipFill>
        <p:spPr>
          <a:xfrm>
            <a:off x="846360" y="7111440"/>
            <a:ext cx="6770520" cy="7934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7" name="Picture 5" descr=""/>
          <p:cNvPicPr/>
          <p:nvPr/>
        </p:nvPicPr>
        <p:blipFill>
          <a:blip r:embed="rId1"/>
          <a:stretch/>
        </p:blipFill>
        <p:spPr>
          <a:xfrm>
            <a:off x="9585360" y="4726800"/>
            <a:ext cx="6702120" cy="5026320"/>
          </a:xfrm>
          <a:prstGeom prst="rect">
            <a:avLst/>
          </a:prstGeom>
          <a:ln>
            <a:noFill/>
          </a:ln>
        </p:spPr>
      </p:pic>
      <p:pic>
        <p:nvPicPr>
          <p:cNvPr id="358" name="Picture 7" descr=""/>
          <p:cNvPicPr/>
          <p:nvPr/>
        </p:nvPicPr>
        <p:blipFill>
          <a:blip r:embed="rId2"/>
          <a:stretch/>
        </p:blipFill>
        <p:spPr>
          <a:xfrm>
            <a:off x="9585360" y="0"/>
            <a:ext cx="6644160" cy="4983120"/>
          </a:xfrm>
          <a:prstGeom prst="rect">
            <a:avLst/>
          </a:prstGeom>
          <a:ln>
            <a:noFill/>
          </a:ln>
        </p:spPr>
      </p:pic>
      <p:pic>
        <p:nvPicPr>
          <p:cNvPr id="359" name="Picture 11" descr=""/>
          <p:cNvPicPr/>
          <p:nvPr/>
        </p:nvPicPr>
        <p:blipFill>
          <a:blip r:embed="rId3"/>
          <a:stretch/>
        </p:blipFill>
        <p:spPr>
          <a:xfrm>
            <a:off x="1302120" y="25560"/>
            <a:ext cx="6644160" cy="4983120"/>
          </a:xfrm>
          <a:prstGeom prst="rect">
            <a:avLst/>
          </a:prstGeom>
          <a:ln>
            <a:noFill/>
          </a:ln>
        </p:spPr>
      </p:pic>
      <p:pic>
        <p:nvPicPr>
          <p:cNvPr id="360" name="Picture 9" descr=""/>
          <p:cNvPicPr/>
          <p:nvPr/>
        </p:nvPicPr>
        <p:blipFill>
          <a:blip r:embed="rId4"/>
          <a:stretch/>
        </p:blipFill>
        <p:spPr>
          <a:xfrm>
            <a:off x="1302120" y="4726800"/>
            <a:ext cx="6702120" cy="50263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3" name="Picture 5" descr=""/>
          <p:cNvPicPr/>
          <p:nvPr/>
        </p:nvPicPr>
        <p:blipFill>
          <a:blip r:embed="rId1"/>
          <a:stretch/>
        </p:blipFill>
        <p:spPr>
          <a:xfrm>
            <a:off x="9585360" y="4726800"/>
            <a:ext cx="6702120" cy="5026320"/>
          </a:xfrm>
          <a:prstGeom prst="rect">
            <a:avLst/>
          </a:prstGeom>
          <a:ln>
            <a:noFill/>
          </a:ln>
        </p:spPr>
      </p:pic>
      <p:pic>
        <p:nvPicPr>
          <p:cNvPr id="364" name="Picture 7" descr=""/>
          <p:cNvPicPr/>
          <p:nvPr/>
        </p:nvPicPr>
        <p:blipFill>
          <a:blip r:embed="rId2"/>
          <a:stretch/>
        </p:blipFill>
        <p:spPr>
          <a:xfrm>
            <a:off x="9585360" y="0"/>
            <a:ext cx="6644160" cy="4983120"/>
          </a:xfrm>
          <a:prstGeom prst="rect">
            <a:avLst/>
          </a:prstGeom>
          <a:ln>
            <a:noFill/>
          </a:ln>
        </p:spPr>
      </p:pic>
      <p:pic>
        <p:nvPicPr>
          <p:cNvPr id="365" name="Picture 11" descr=""/>
          <p:cNvPicPr/>
          <p:nvPr/>
        </p:nvPicPr>
        <p:blipFill>
          <a:blip r:embed="rId3"/>
          <a:stretch/>
        </p:blipFill>
        <p:spPr>
          <a:xfrm>
            <a:off x="1302120" y="25560"/>
            <a:ext cx="6644160" cy="4983120"/>
          </a:xfrm>
          <a:prstGeom prst="rect">
            <a:avLst/>
          </a:prstGeom>
          <a:ln>
            <a:noFill/>
          </a:ln>
        </p:spPr>
      </p:pic>
      <p:pic>
        <p:nvPicPr>
          <p:cNvPr id="366" name="Picture 9" descr=""/>
          <p:cNvPicPr/>
          <p:nvPr/>
        </p:nvPicPr>
        <p:blipFill>
          <a:blip r:embed="rId4"/>
          <a:stretch/>
        </p:blipFill>
        <p:spPr>
          <a:xfrm>
            <a:off x="1302120" y="4726800"/>
            <a:ext cx="6702120" cy="5026320"/>
          </a:xfrm>
          <a:prstGeom prst="rect">
            <a:avLst/>
          </a:prstGeom>
          <a:ln>
            <a:noFill/>
          </a:ln>
        </p:spPr>
      </p:pic>
      <p:sp>
        <p:nvSpPr>
          <p:cNvPr id="367" name="CustomShape 3"/>
          <p:cNvSpPr/>
          <p:nvPr/>
        </p:nvSpPr>
        <p:spPr>
          <a:xfrm>
            <a:off x="5364360" y="3657600"/>
            <a:ext cx="716040" cy="685440"/>
          </a:xfrm>
          <a:prstGeom prst="rect">
            <a:avLst/>
          </a:prstGeom>
          <a:noFill/>
          <a:ln w="5724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"/>
          <p:cNvSpPr/>
          <p:nvPr/>
        </p:nvSpPr>
        <p:spPr>
          <a:xfrm>
            <a:off x="13655160" y="3657600"/>
            <a:ext cx="716040" cy="685440"/>
          </a:xfrm>
          <a:prstGeom prst="rect">
            <a:avLst/>
          </a:prstGeom>
          <a:noFill/>
          <a:ln w="5724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5"/>
          <p:cNvSpPr/>
          <p:nvPr/>
        </p:nvSpPr>
        <p:spPr>
          <a:xfrm>
            <a:off x="5364360" y="8398800"/>
            <a:ext cx="716040" cy="685440"/>
          </a:xfrm>
          <a:prstGeom prst="rect">
            <a:avLst/>
          </a:prstGeom>
          <a:noFill/>
          <a:ln w="5724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6"/>
          <p:cNvSpPr/>
          <p:nvPr/>
        </p:nvSpPr>
        <p:spPr>
          <a:xfrm>
            <a:off x="13655160" y="8379720"/>
            <a:ext cx="716040" cy="685440"/>
          </a:xfrm>
          <a:prstGeom prst="rect">
            <a:avLst/>
          </a:prstGeom>
          <a:noFill/>
          <a:ln w="5724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7"/>
          <p:cNvSpPr/>
          <p:nvPr/>
        </p:nvSpPr>
        <p:spPr>
          <a:xfrm>
            <a:off x="12938760" y="7583040"/>
            <a:ext cx="716040" cy="685440"/>
          </a:xfrm>
          <a:prstGeom prst="rect">
            <a:avLst/>
          </a:prstGeom>
          <a:noFill/>
          <a:ln w="5724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8"/>
          <p:cNvSpPr/>
          <p:nvPr/>
        </p:nvSpPr>
        <p:spPr>
          <a:xfrm>
            <a:off x="12936600" y="6897240"/>
            <a:ext cx="716040" cy="685440"/>
          </a:xfrm>
          <a:prstGeom prst="rect">
            <a:avLst/>
          </a:prstGeom>
          <a:noFill/>
          <a:ln w="5724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9"/>
          <p:cNvSpPr/>
          <p:nvPr/>
        </p:nvSpPr>
        <p:spPr>
          <a:xfrm>
            <a:off x="5364360" y="6897240"/>
            <a:ext cx="716040" cy="685440"/>
          </a:xfrm>
          <a:prstGeom prst="rect">
            <a:avLst/>
          </a:prstGeom>
          <a:noFill/>
          <a:ln w="5724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0"/>
          <p:cNvSpPr/>
          <p:nvPr/>
        </p:nvSpPr>
        <p:spPr>
          <a:xfrm>
            <a:off x="5364360" y="7648200"/>
            <a:ext cx="716040" cy="685440"/>
          </a:xfrm>
          <a:prstGeom prst="rect">
            <a:avLst/>
          </a:prstGeom>
          <a:noFill/>
          <a:ln w="5724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"/>
          <p:cNvSpPr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Data Pipeline Optimization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78" name="Picture 3" descr=""/>
          <p:cNvPicPr/>
          <p:nvPr/>
        </p:nvPicPr>
        <p:blipFill>
          <a:blip r:embed="rId1"/>
          <a:stretch/>
        </p:blipFill>
        <p:spPr>
          <a:xfrm>
            <a:off x="0" y="1164960"/>
            <a:ext cx="8969760" cy="5910480"/>
          </a:xfrm>
          <a:prstGeom prst="rect">
            <a:avLst/>
          </a:prstGeom>
          <a:ln>
            <a:noFill/>
          </a:ln>
        </p:spPr>
      </p:pic>
      <p:pic>
        <p:nvPicPr>
          <p:cNvPr id="379" name="Picture 6" descr=""/>
          <p:cNvPicPr/>
          <p:nvPr/>
        </p:nvPicPr>
        <p:blipFill>
          <a:blip r:embed="rId2"/>
          <a:stretch/>
        </p:blipFill>
        <p:spPr>
          <a:xfrm>
            <a:off x="8970120" y="3398760"/>
            <a:ext cx="7788960" cy="61387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2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2" name="Picture 13" descr=""/>
          <p:cNvPicPr/>
          <p:nvPr/>
        </p:nvPicPr>
        <p:blipFill>
          <a:blip r:embed="rId1"/>
          <a:stretch/>
        </p:blipFill>
        <p:spPr>
          <a:xfrm>
            <a:off x="304920" y="2232000"/>
            <a:ext cx="6709680" cy="2221560"/>
          </a:xfrm>
          <a:prstGeom prst="rect">
            <a:avLst/>
          </a:prstGeom>
          <a:ln>
            <a:noFill/>
          </a:ln>
        </p:spPr>
      </p:pic>
      <p:pic>
        <p:nvPicPr>
          <p:cNvPr id="383" name="Picture 14" descr=""/>
          <p:cNvPicPr/>
          <p:nvPr/>
        </p:nvPicPr>
        <p:blipFill>
          <a:blip r:embed="rId2"/>
          <a:stretch/>
        </p:blipFill>
        <p:spPr>
          <a:xfrm>
            <a:off x="304920" y="5270400"/>
            <a:ext cx="7719120" cy="1652040"/>
          </a:xfrm>
          <a:prstGeom prst="rect">
            <a:avLst/>
          </a:prstGeom>
          <a:ln>
            <a:noFill/>
          </a:ln>
        </p:spPr>
      </p:pic>
      <p:sp>
        <p:nvSpPr>
          <p:cNvPr id="384" name="TextShape 3"/>
          <p:cNvSpPr txBox="1"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Data Pipeline Optimization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9550800" y="4722120"/>
            <a:ext cx="7789320" cy="60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For each optimal configuration r: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1. Build the sample w.r.t. to the algorithms: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432000" indent="22860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For each algorithm, select the optimal point that is the closest from the reference point.</a:t>
            </a:r>
            <a:br/>
            <a:br/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2.Express the sample in normalized conf. space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3.Calculate the NMAD on the sample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	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9550800" y="1532160"/>
            <a:ext cx="778932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N</a:t>
            </a: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: number of algorithms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K</a:t>
            </a: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: dimension of the configuration space</a:t>
            </a:r>
            <a:br/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r</a:t>
            </a: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: a reference point</a:t>
            </a:r>
            <a:br/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p*</a:t>
            </a: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: sample of optimal configurations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9" name="Picture 1" descr=""/>
          <p:cNvPicPr/>
          <p:nvPr/>
        </p:nvPicPr>
        <p:blipFill>
          <a:blip r:embed="rId1"/>
          <a:stretch/>
        </p:blipFill>
        <p:spPr>
          <a:xfrm>
            <a:off x="304920" y="160200"/>
            <a:ext cx="9916560" cy="4716000"/>
          </a:xfrm>
          <a:prstGeom prst="rect">
            <a:avLst/>
          </a:prstGeom>
          <a:ln>
            <a:noFill/>
          </a:ln>
        </p:spPr>
      </p:pic>
      <p:pic>
        <p:nvPicPr>
          <p:cNvPr id="390" name="Picture 6" descr=""/>
          <p:cNvPicPr/>
          <p:nvPr/>
        </p:nvPicPr>
        <p:blipFill>
          <a:blip r:embed="rId2"/>
          <a:stretch/>
        </p:blipFill>
        <p:spPr>
          <a:xfrm>
            <a:off x="7673760" y="5699880"/>
            <a:ext cx="9612720" cy="4053600"/>
          </a:xfrm>
          <a:prstGeom prst="rect">
            <a:avLst/>
          </a:prstGeom>
          <a:ln>
            <a:noFill/>
          </a:ln>
        </p:spPr>
      </p:pic>
      <p:sp>
        <p:nvSpPr>
          <p:cNvPr id="391" name="CustomShape 3"/>
          <p:cNvSpPr/>
          <p:nvPr/>
        </p:nvSpPr>
        <p:spPr>
          <a:xfrm>
            <a:off x="15133320" y="7726680"/>
            <a:ext cx="1904760" cy="18892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4"/>
          <p:cNvSpPr/>
          <p:nvPr/>
        </p:nvSpPr>
        <p:spPr>
          <a:xfrm>
            <a:off x="3663720" y="2408040"/>
            <a:ext cx="3254760" cy="4874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5"/>
          <p:cNvSpPr/>
          <p:nvPr/>
        </p:nvSpPr>
        <p:spPr>
          <a:xfrm>
            <a:off x="6918840" y="2651760"/>
            <a:ext cx="9166680" cy="5074560"/>
          </a:xfrm>
          <a:prstGeom prst="bentConnector2">
            <a:avLst/>
          </a:pr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6"/>
          <p:cNvSpPr/>
          <p:nvPr/>
        </p:nvSpPr>
        <p:spPr>
          <a:xfrm>
            <a:off x="3663720" y="3832920"/>
            <a:ext cx="3254760" cy="875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7"/>
          <p:cNvSpPr/>
          <p:nvPr/>
        </p:nvSpPr>
        <p:spPr>
          <a:xfrm>
            <a:off x="10591920" y="9159120"/>
            <a:ext cx="4541040" cy="4568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8"/>
          <p:cNvSpPr/>
          <p:nvPr/>
        </p:nvSpPr>
        <p:spPr>
          <a:xfrm flipV="1" rot="10800000">
            <a:off x="3676320" y="4270320"/>
            <a:ext cx="12240" cy="1618920"/>
          </a:xfrm>
          <a:prstGeom prst="bentConnector3">
            <a:avLst>
              <a:gd name="adj1" fmla="val 1800000"/>
            </a:avLst>
          </a:pr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9"/>
          <p:cNvSpPr/>
          <p:nvPr/>
        </p:nvSpPr>
        <p:spPr>
          <a:xfrm>
            <a:off x="3663720" y="2895480"/>
            <a:ext cx="3254760" cy="9370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0"/>
          <p:cNvSpPr/>
          <p:nvPr/>
        </p:nvSpPr>
        <p:spPr>
          <a:xfrm>
            <a:off x="10591920" y="8656200"/>
            <a:ext cx="4541040" cy="5025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1"/>
          <p:cNvSpPr/>
          <p:nvPr/>
        </p:nvSpPr>
        <p:spPr>
          <a:xfrm flipV="1">
            <a:off x="6918840" y="3364200"/>
            <a:ext cx="12240" cy="906480"/>
          </a:xfrm>
          <a:prstGeom prst="bentConnector3">
            <a:avLst>
              <a:gd name="adj1" fmla="val 1800000"/>
            </a:avLst>
          </a:pr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2"/>
          <p:cNvSpPr/>
          <p:nvPr/>
        </p:nvSpPr>
        <p:spPr>
          <a:xfrm>
            <a:off x="6308640" y="1702080"/>
            <a:ext cx="502560" cy="528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D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The hard life of data scientists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1472040" y="8407440"/>
            <a:ext cx="14468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Question: </a:t>
            </a: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If we know data are so important, why we treat them less seriously than algorithms?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>
            <a:off x="3576600" y="1070280"/>
            <a:ext cx="10259640" cy="70138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TextShape 3"/>
          <p:cNvSpPr txBox="1"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Future work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5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6"/>
          <p:cNvSpPr/>
          <p:nvPr/>
        </p:nvSpPr>
        <p:spPr>
          <a:xfrm>
            <a:off x="2798640" y="1779480"/>
            <a:ext cx="1346868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Work in progress: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432000" indent="22860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Tests on larger configuration spaces.</a:t>
            </a:r>
            <a:endParaRPr b="0" lang="en-US" sz="2800" spc="-1" strike="noStrike">
              <a:latin typeface="Arial"/>
            </a:endParaRPr>
          </a:p>
          <a:p>
            <a:pPr lvl="1" marL="432000" indent="22860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Online / offline architecture.</a:t>
            </a:r>
            <a:endParaRPr b="0" lang="en-US" sz="2800" spc="-1" strike="noStrike">
              <a:latin typeface="Arial"/>
            </a:endParaRPr>
          </a:p>
          <a:p>
            <a:pPr lvl="1" marL="432000" indent="22860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Metric between pipelines</a:t>
            </a:r>
            <a:br/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Helvetica Light"/>
              </a:rPr>
              <a:t>	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07" name="Picture 2" descr=""/>
          <p:cNvPicPr/>
          <p:nvPr/>
        </p:nvPicPr>
        <p:blipFill>
          <a:blip r:embed="rId1"/>
          <a:stretch/>
        </p:blipFill>
        <p:spPr>
          <a:xfrm>
            <a:off x="4775760" y="5055480"/>
            <a:ext cx="12564000" cy="5984280"/>
          </a:xfrm>
          <a:prstGeom prst="rect">
            <a:avLst/>
          </a:prstGeom>
          <a:ln>
            <a:noFill/>
          </a:ln>
        </p:spPr>
      </p:pic>
      <p:sp>
        <p:nvSpPr>
          <p:cNvPr id="408" name="CustomShape 7"/>
          <p:cNvSpPr/>
          <p:nvPr/>
        </p:nvSpPr>
        <p:spPr>
          <a:xfrm>
            <a:off x="5921280" y="5201640"/>
            <a:ext cx="11418840" cy="584280"/>
          </a:xfrm>
          <a:prstGeom prst="rect">
            <a:avLst/>
          </a:prstGeom>
          <a:solidFill>
            <a:srgbClr val="01336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transition spd="slow">
    <p:push dir="u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2254320" y="1107360"/>
            <a:ext cx="12056040" cy="114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ts val="9000"/>
              </a:lnSpc>
            </a:pPr>
            <a:r>
              <a:rPr b="1" lang="en-US" sz="7200" spc="-1" strike="noStrike">
                <a:solidFill>
                  <a:srgbClr val="1caed1"/>
                </a:solidFill>
                <a:latin typeface="Arial"/>
                <a:ea typeface="Arial"/>
              </a:rPr>
              <a:t>Thank you</a:t>
            </a:r>
            <a:endParaRPr b="0" lang="en-US" sz="7200" spc="-1" strike="noStrike">
              <a:latin typeface="Arial"/>
            </a:endParaRPr>
          </a:p>
        </p:txBody>
      </p:sp>
      <p:pic>
        <p:nvPicPr>
          <p:cNvPr id="410" name="droppedImage.pdf" descr=""/>
          <p:cNvPicPr/>
          <p:nvPr/>
        </p:nvPicPr>
        <p:blipFill>
          <a:blip r:embed="rId1"/>
          <a:stretch/>
        </p:blipFill>
        <p:spPr>
          <a:xfrm>
            <a:off x="13872600" y="9096840"/>
            <a:ext cx="875520" cy="343800"/>
          </a:xfrm>
          <a:prstGeom prst="rect">
            <a:avLst/>
          </a:prstGeom>
          <a:ln w="12600">
            <a:noFill/>
          </a:ln>
        </p:spPr>
      </p:pic>
      <p:pic>
        <p:nvPicPr>
          <p:cNvPr id="411" name="Picture 2" descr=""/>
          <p:cNvPicPr/>
          <p:nvPr/>
        </p:nvPicPr>
        <p:blipFill>
          <a:blip r:embed="rId2"/>
          <a:stretch/>
        </p:blipFill>
        <p:spPr>
          <a:xfrm>
            <a:off x="2699640" y="2819520"/>
            <a:ext cx="10762920" cy="3323880"/>
          </a:xfrm>
          <a:prstGeom prst="rect">
            <a:avLst/>
          </a:prstGeom>
          <a:ln w="190440">
            <a:solidFill>
              <a:srgbClr val="ffffff"/>
            </a:solidFill>
            <a:miter/>
          </a:ln>
          <a:effectLst>
            <a:outerShdw algn="tl" blurRad="65000" dir="12889470" dist="50432" kx="195000" ky="145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dir="t" rig="twoP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12" name="CustomShape 2"/>
          <p:cNvSpPr/>
          <p:nvPr/>
        </p:nvSpPr>
        <p:spPr>
          <a:xfrm rot="10800000">
            <a:off x="4751640" y="4322520"/>
            <a:ext cx="6659640" cy="3642120"/>
          </a:xfrm>
          <a:prstGeom prst="arc">
            <a:avLst>
              <a:gd name="adj1" fmla="val 15727269"/>
              <a:gd name="adj2" fmla="val 21517776"/>
            </a:avLst>
          </a:prstGeom>
          <a:noFill/>
          <a:ln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13" name="CustomShape 3"/>
          <p:cNvSpPr/>
          <p:nvPr/>
        </p:nvSpPr>
        <p:spPr>
          <a:xfrm>
            <a:off x="8608680" y="7668720"/>
            <a:ext cx="7122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2e4e4"/>
                </a:solidFill>
                <a:latin typeface="Arial"/>
              </a:rPr>
              <a:t>Optimized Idea-generator Pipeline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4617720" y="5984640"/>
            <a:ext cx="319680" cy="32616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Data Pipeline Optimization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4"/>
          <p:cNvSpPr txBox="1"/>
          <p:nvPr/>
        </p:nvSpPr>
        <p:spPr>
          <a:xfrm>
            <a:off x="1220400" y="1418400"/>
            <a:ext cx="13583520" cy="7541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lvl="1" marL="88920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Dealing with missing value:</a:t>
            </a:r>
            <a:endParaRPr b="0" lang="en-US" sz="2800" spc="-1" strike="noStrike"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Discarding? Row? Column?</a:t>
            </a:r>
            <a:endParaRPr b="0" lang="en-US" sz="2800" spc="-1" strike="noStrike"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Imputation? What imputation? Mean? Median? Model-based? What model?</a:t>
            </a:r>
            <a:endParaRPr b="0" lang="en-US" sz="2800" spc="-1" strike="noStrike">
              <a:latin typeface="Helvetica Light"/>
            </a:endParaRPr>
          </a:p>
          <a:p>
            <a:pPr lvl="1" marL="88920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Imbalanced datasets: </a:t>
            </a:r>
            <a:endParaRPr b="0" lang="en-US" sz="2800" spc="-1" strike="noStrike"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Downsampling? Oversampling? </a:t>
            </a:r>
            <a:endParaRPr b="0" lang="en-US" sz="2800" spc="-1" strike="noStrike"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Nothing? What bias it implies?</a:t>
            </a:r>
            <a:endParaRPr b="0" lang="en-US" sz="2800" spc="-1" strike="noStrike">
              <a:latin typeface="Helvetica Light"/>
            </a:endParaRPr>
          </a:p>
          <a:p>
            <a:pPr lvl="1" marL="88920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Data too large: </a:t>
            </a:r>
            <a:endParaRPr b="0" lang="en-US" sz="2800" spc="-1" strike="noStrike"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Dimensional reductions: what algorithm? PCA? normalization or not?</a:t>
            </a:r>
            <a:endParaRPr b="0" lang="en-US" sz="2800" spc="-1" strike="noStrike"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Subsampling: what technique? what bias?</a:t>
            </a:r>
            <a:endParaRPr b="0" lang="en-US" sz="2800" spc="-1" strike="noStrike">
              <a:latin typeface="Helvetica Light"/>
            </a:endParaRPr>
          </a:p>
          <a:p>
            <a:pPr lvl="1" marL="88920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Outliers detection and curation:</a:t>
            </a:r>
            <a:endParaRPr b="0" lang="en-US" sz="2800" spc="-1" strike="noStrike"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What threshold? What deviation measure? </a:t>
            </a:r>
            <a:endParaRPr b="0" lang="en-US" sz="2800" spc="-1" strike="noStrike"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Trimming? Truncating? Censoring? Winsorizing? </a:t>
            </a:r>
            <a:endParaRPr b="0" lang="en-US" sz="2800" spc="-1" strike="noStrike">
              <a:latin typeface="Helvetica Light"/>
            </a:endParaRPr>
          </a:p>
          <a:p>
            <a:pPr lvl="1" marL="88920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Encoding for method domain requirements:</a:t>
            </a:r>
            <a:endParaRPr b="0" lang="en-US" sz="2800" spc="-1" strike="noStrike"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Discretization? Grid? What step? Cluster? What method? What hyperparameter?</a:t>
            </a:r>
            <a:endParaRPr b="0" lang="en-US" sz="2800" spc="-1" strike="noStrike"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Categorial encoder? Binary? Hot-One? Helmert? Backward Difference?</a:t>
            </a:r>
            <a:endParaRPr b="0" lang="en-US" sz="2800" spc="-1" strike="noStrike">
              <a:latin typeface="Helvetica Light"/>
            </a:endParaRPr>
          </a:p>
          <a:p>
            <a:pPr lvl="1" marL="88920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1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NLP:</a:t>
            </a:r>
            <a:endParaRPr b="0" lang="en-US" sz="2800" spc="-1" strike="noStrike"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How many tokens? </a:t>
            </a:r>
            <a:endParaRPr b="0" lang="en-US" sz="2800" spc="-1" strike="noStrike">
              <a:latin typeface="Helvetica Light"/>
            </a:endParaRPr>
          </a:p>
          <a:p>
            <a:pPr lvl="2" marL="1333440" indent="-444240">
              <a:lnSpc>
                <a:spcPct val="100000"/>
              </a:lnSpc>
              <a:buClr>
                <a:srgbClr val="595959"/>
              </a:buClr>
              <a:buFont typeface="Symbol" charset="2"/>
              <a:buChar char=""/>
            </a:pPr>
            <a:r>
              <a:rPr b="0" lang="en-US" sz="2800" spc="-1" strike="noStrike">
                <a:solidFill>
                  <a:srgbClr val="595959"/>
                </a:solidFill>
                <a:latin typeface="Helvetica Light"/>
                <a:ea typeface="Arial"/>
              </a:rPr>
              <a:t>Size of m-grams?</a:t>
            </a:r>
            <a:endParaRPr b="0" lang="en-US" sz="2800" spc="-1" strike="noStrike">
              <a:latin typeface="Helvetica Light"/>
            </a:endParaRPr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1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1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1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Hyperparameter tuning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4"/>
          <p:cNvSpPr txBox="1"/>
          <p:nvPr/>
        </p:nvSpPr>
        <p:spPr>
          <a:xfrm>
            <a:off x="2781000" y="1616040"/>
            <a:ext cx="13583520" cy="7541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1" lang="en-US" sz="3200" spc="-1" strike="noStrike">
                <a:solidFill>
                  <a:srgbClr val="5592da"/>
                </a:solidFill>
                <a:latin typeface="Helvetica Light"/>
                <a:ea typeface="Helvetica Neue Medium"/>
              </a:rPr>
              <a:t>Sequential Model-Based Optimization (SMBO):</a:t>
            </a:r>
            <a:br/>
            <a:endParaRPr b="0" lang="en-US" sz="3200" spc="-1" strike="noStrike">
              <a:latin typeface="Helvetica Light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3530160" y="3185280"/>
            <a:ext cx="12085560" cy="30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Neue"/>
              <a:buAutoNum type="arabicPeriod"/>
            </a:pPr>
            <a:r>
              <a:rPr b="0" lang="en-US" sz="3200" spc="-1" strike="noStrike">
                <a:latin typeface="Helvetica Light"/>
                <a:ea typeface="Helvetica Light"/>
              </a:rPr>
              <a:t>A configuration space over which to search</a:t>
            </a:r>
            <a:endParaRPr b="0" lang="en-US" sz="3200" spc="-1" strike="noStrike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Neue"/>
              <a:buAutoNum type="arabicPeriod"/>
            </a:pPr>
            <a:r>
              <a:rPr b="0" lang="en-US" sz="3200" spc="-1" strike="noStrike">
                <a:latin typeface="Helvetica Light"/>
                <a:ea typeface="Helvetica Light"/>
              </a:rPr>
              <a:t>A metric to optimize (e.g. model accuracy, ROC AUC, etc.)</a:t>
            </a:r>
            <a:endParaRPr b="0" lang="en-US" sz="3200" spc="-1" strike="noStrike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Neue"/>
              <a:buAutoNum type="arabicPeriod"/>
            </a:pPr>
            <a:r>
              <a:rPr b="0" lang="en-US" sz="3200" spc="-1" strike="noStrike">
                <a:latin typeface="Helvetica Light"/>
                <a:ea typeface="Helvetica Light"/>
              </a:rPr>
              <a:t>The surrogate model of the objective function</a:t>
            </a:r>
            <a:endParaRPr b="0" lang="en-US" sz="3200" spc="-1" strike="noStrike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Neue"/>
              <a:buAutoNum type="arabicPeriod"/>
            </a:pPr>
            <a:r>
              <a:rPr b="0" lang="en-US" sz="3200" spc="-1" strike="noStrike">
                <a:latin typeface="Helvetica Light"/>
                <a:ea typeface="Helvetica Light"/>
              </a:rPr>
              <a:t>A criteria to select the next promising configuration</a:t>
            </a:r>
            <a:endParaRPr b="0" lang="en-US" sz="3200" spc="-1" strike="noStrike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Helvetica Neue"/>
              <a:buAutoNum type="arabicPeriod"/>
            </a:pPr>
            <a:r>
              <a:rPr b="0" lang="en-US" sz="3200" spc="-1" strike="noStrike">
                <a:latin typeface="Helvetica Light"/>
                <a:ea typeface="Helvetica Light"/>
              </a:rPr>
              <a:t>A history (score, configuration)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671840" y="7111080"/>
            <a:ext cx="12486600" cy="528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Also called SMAC (Sequential Model-based Algorithms Configuration):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1501920" y="7720560"/>
            <a:ext cx="14335560" cy="833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Warmstarting of Model-Based Algorithm Configuration</a:t>
            </a: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, Marius Lindauer, Frank Hutter,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Conference on Artificial Intelligence (AAAI-18)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479960" y="2499480"/>
            <a:ext cx="6222600" cy="4373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6" name="TextShape 2"/>
          <p:cNvSpPr txBox="1"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The usual workflow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3650400" y="2869200"/>
            <a:ext cx="1811880" cy="832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Operation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5862960" y="3053160"/>
            <a:ext cx="1964160" cy="4680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Operation 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8227800" y="2871000"/>
            <a:ext cx="1811880" cy="832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Operation 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860040" y="2686680"/>
            <a:ext cx="2112480" cy="1198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Raw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10296360" y="2961720"/>
            <a:ext cx="230652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12778560" y="2693520"/>
            <a:ext cx="1700280" cy="1198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1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CustomShape 11"/>
          <p:cNvSpPr/>
          <p:nvPr/>
        </p:nvSpPr>
        <p:spPr>
          <a:xfrm>
            <a:off x="2972880" y="3285720"/>
            <a:ext cx="67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2"/>
          <p:cNvSpPr/>
          <p:nvPr/>
        </p:nvSpPr>
        <p:spPr>
          <a:xfrm>
            <a:off x="5462640" y="3285720"/>
            <a:ext cx="39996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3"/>
          <p:cNvSpPr/>
          <p:nvPr/>
        </p:nvSpPr>
        <p:spPr>
          <a:xfrm>
            <a:off x="7827480" y="3287520"/>
            <a:ext cx="39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4"/>
          <p:cNvSpPr/>
          <p:nvPr/>
        </p:nvSpPr>
        <p:spPr>
          <a:xfrm>
            <a:off x="10040040" y="3287520"/>
            <a:ext cx="43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5"/>
          <p:cNvSpPr/>
          <p:nvPr/>
        </p:nvSpPr>
        <p:spPr>
          <a:xfrm>
            <a:off x="12419640" y="3287520"/>
            <a:ext cx="35892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16"/>
          <p:cNvSpPr/>
          <p:nvPr/>
        </p:nvSpPr>
        <p:spPr>
          <a:xfrm>
            <a:off x="3311280" y="1386720"/>
            <a:ext cx="0" cy="6614280"/>
          </a:xfrm>
          <a:prstGeom prst="line">
            <a:avLst/>
          </a:prstGeom>
          <a:ln w="9360">
            <a:solidFill>
              <a:schemeClr val="dk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17"/>
          <p:cNvSpPr/>
          <p:nvPr/>
        </p:nvSpPr>
        <p:spPr>
          <a:xfrm>
            <a:off x="10260000" y="1386720"/>
            <a:ext cx="0" cy="6614280"/>
          </a:xfrm>
          <a:prstGeom prst="line">
            <a:avLst/>
          </a:prstGeom>
          <a:ln w="9360">
            <a:solidFill>
              <a:schemeClr val="dk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8"/>
          <p:cNvSpPr/>
          <p:nvPr/>
        </p:nvSpPr>
        <p:spPr>
          <a:xfrm>
            <a:off x="5198040" y="1500480"/>
            <a:ext cx="315072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Data pipeline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19"/>
          <p:cNvSpPr/>
          <p:nvPr/>
        </p:nvSpPr>
        <p:spPr>
          <a:xfrm>
            <a:off x="11331720" y="1500480"/>
            <a:ext cx="367488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CustomShape 20"/>
          <p:cNvSpPr/>
          <p:nvPr/>
        </p:nvSpPr>
        <p:spPr>
          <a:xfrm>
            <a:off x="-110520" y="1500480"/>
            <a:ext cx="353304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Data collection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21"/>
          <p:cNvSpPr/>
          <p:nvPr/>
        </p:nvSpPr>
        <p:spPr>
          <a:xfrm>
            <a:off x="12648600" y="3911760"/>
            <a:ext cx="196056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CustomShape 22"/>
          <p:cNvSpPr/>
          <p:nvPr/>
        </p:nvSpPr>
        <p:spPr>
          <a:xfrm>
            <a:off x="12648600" y="4856400"/>
            <a:ext cx="196056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3"/>
          <p:cNvSpPr/>
          <p:nvPr/>
        </p:nvSpPr>
        <p:spPr>
          <a:xfrm>
            <a:off x="12419640" y="3287520"/>
            <a:ext cx="358920" cy="94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4"/>
          <p:cNvSpPr/>
          <p:nvPr/>
        </p:nvSpPr>
        <p:spPr>
          <a:xfrm>
            <a:off x="12419640" y="3287520"/>
            <a:ext cx="358920" cy="18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5"/>
          <p:cNvSpPr/>
          <p:nvPr/>
        </p:nvSpPr>
        <p:spPr>
          <a:xfrm>
            <a:off x="14718240" y="3911760"/>
            <a:ext cx="170028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metric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6"/>
          <p:cNvSpPr/>
          <p:nvPr/>
        </p:nvSpPr>
        <p:spPr>
          <a:xfrm flipH="1">
            <a:off x="15564240" y="4565520"/>
            <a:ext cx="3240" cy="29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7"/>
          <p:cNvSpPr/>
          <p:nvPr/>
        </p:nvSpPr>
        <p:spPr>
          <a:xfrm>
            <a:off x="14479560" y="4237200"/>
            <a:ext cx="23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8"/>
          <p:cNvSpPr/>
          <p:nvPr/>
        </p:nvSpPr>
        <p:spPr>
          <a:xfrm>
            <a:off x="14479560" y="3292560"/>
            <a:ext cx="1089000" cy="6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9"/>
          <p:cNvSpPr/>
          <p:nvPr/>
        </p:nvSpPr>
        <p:spPr>
          <a:xfrm flipV="1">
            <a:off x="14479560" y="4565520"/>
            <a:ext cx="1089000" cy="6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0"/>
          <p:cNvSpPr/>
          <p:nvPr/>
        </p:nvSpPr>
        <p:spPr>
          <a:xfrm>
            <a:off x="14380920" y="7234200"/>
            <a:ext cx="2375280" cy="1198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best model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31"/>
          <p:cNvSpPr/>
          <p:nvPr/>
        </p:nvSpPr>
        <p:spPr>
          <a:xfrm>
            <a:off x="10235160" y="6208560"/>
            <a:ext cx="344484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metaoptimizer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6" name="CustomShape 32"/>
          <p:cNvSpPr/>
          <p:nvPr/>
        </p:nvSpPr>
        <p:spPr>
          <a:xfrm>
            <a:off x="10479960" y="2499480"/>
            <a:ext cx="6222600" cy="4373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7" name="CustomShape 33"/>
          <p:cNvSpPr/>
          <p:nvPr/>
        </p:nvSpPr>
        <p:spPr>
          <a:xfrm>
            <a:off x="10296360" y="2961720"/>
            <a:ext cx="230652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34"/>
          <p:cNvSpPr/>
          <p:nvPr/>
        </p:nvSpPr>
        <p:spPr>
          <a:xfrm>
            <a:off x="12778560" y="2693520"/>
            <a:ext cx="1700280" cy="1198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1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9" name="CustomShape 35"/>
          <p:cNvSpPr/>
          <p:nvPr/>
        </p:nvSpPr>
        <p:spPr>
          <a:xfrm>
            <a:off x="10040040" y="3287520"/>
            <a:ext cx="43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6"/>
          <p:cNvSpPr/>
          <p:nvPr/>
        </p:nvSpPr>
        <p:spPr>
          <a:xfrm>
            <a:off x="12419640" y="3287520"/>
            <a:ext cx="35892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37"/>
          <p:cNvSpPr/>
          <p:nvPr/>
        </p:nvSpPr>
        <p:spPr>
          <a:xfrm>
            <a:off x="10260000" y="1386720"/>
            <a:ext cx="0" cy="6614280"/>
          </a:xfrm>
          <a:prstGeom prst="line">
            <a:avLst/>
          </a:prstGeom>
          <a:ln w="9360">
            <a:solidFill>
              <a:schemeClr val="dk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8"/>
          <p:cNvSpPr/>
          <p:nvPr/>
        </p:nvSpPr>
        <p:spPr>
          <a:xfrm>
            <a:off x="11331720" y="1500480"/>
            <a:ext cx="367488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CustomShape 39"/>
          <p:cNvSpPr/>
          <p:nvPr/>
        </p:nvSpPr>
        <p:spPr>
          <a:xfrm>
            <a:off x="12648600" y="3911760"/>
            <a:ext cx="196056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4" name="CustomShape 40"/>
          <p:cNvSpPr/>
          <p:nvPr/>
        </p:nvSpPr>
        <p:spPr>
          <a:xfrm>
            <a:off x="12648600" y="4856400"/>
            <a:ext cx="196056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CustomShape 41"/>
          <p:cNvSpPr/>
          <p:nvPr/>
        </p:nvSpPr>
        <p:spPr>
          <a:xfrm>
            <a:off x="12419640" y="3287520"/>
            <a:ext cx="358920" cy="94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2"/>
          <p:cNvSpPr/>
          <p:nvPr/>
        </p:nvSpPr>
        <p:spPr>
          <a:xfrm>
            <a:off x="12419640" y="3287520"/>
            <a:ext cx="358920" cy="18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3"/>
          <p:cNvSpPr/>
          <p:nvPr/>
        </p:nvSpPr>
        <p:spPr>
          <a:xfrm>
            <a:off x="14718240" y="3911760"/>
            <a:ext cx="170028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metric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44"/>
          <p:cNvSpPr/>
          <p:nvPr/>
        </p:nvSpPr>
        <p:spPr>
          <a:xfrm flipH="1">
            <a:off x="15564240" y="4565520"/>
            <a:ext cx="3240" cy="29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5"/>
          <p:cNvSpPr/>
          <p:nvPr/>
        </p:nvSpPr>
        <p:spPr>
          <a:xfrm>
            <a:off x="14479560" y="4237200"/>
            <a:ext cx="23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6"/>
          <p:cNvSpPr/>
          <p:nvPr/>
        </p:nvSpPr>
        <p:spPr>
          <a:xfrm>
            <a:off x="14479560" y="3292560"/>
            <a:ext cx="1089000" cy="6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7"/>
          <p:cNvSpPr/>
          <p:nvPr/>
        </p:nvSpPr>
        <p:spPr>
          <a:xfrm flipV="1">
            <a:off x="14479560" y="4565520"/>
            <a:ext cx="1089000" cy="6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8"/>
          <p:cNvSpPr/>
          <p:nvPr/>
        </p:nvSpPr>
        <p:spPr>
          <a:xfrm>
            <a:off x="14380920" y="7234200"/>
            <a:ext cx="2375280" cy="1198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best model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3" name="CustomShape 49"/>
          <p:cNvSpPr/>
          <p:nvPr/>
        </p:nvSpPr>
        <p:spPr>
          <a:xfrm>
            <a:off x="10235160" y="6208560"/>
            <a:ext cx="344484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metaoptimizer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50"/>
          <p:cNvSpPr/>
          <p:nvPr/>
        </p:nvSpPr>
        <p:spPr>
          <a:xfrm>
            <a:off x="10938960" y="4929120"/>
            <a:ext cx="1018080" cy="103536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5" name="CustomShape 51"/>
          <p:cNvSpPr/>
          <p:nvPr/>
        </p:nvSpPr>
        <p:spPr>
          <a:xfrm>
            <a:off x="11275920" y="5076000"/>
            <a:ext cx="39060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6" name="CustomShape 52"/>
          <p:cNvSpPr/>
          <p:nvPr/>
        </p:nvSpPr>
        <p:spPr>
          <a:xfrm flipV="1">
            <a:off x="11448360" y="3614760"/>
            <a:ext cx="1080" cy="13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550320" y="2507040"/>
            <a:ext cx="4413600" cy="4373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0479960" y="2499480"/>
            <a:ext cx="6222600" cy="4373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9" name="TextShape 3"/>
          <p:cNvSpPr txBox="1"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Updated workflow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5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"/>
          <p:cNvSpPr/>
          <p:nvPr/>
        </p:nvSpPr>
        <p:spPr>
          <a:xfrm>
            <a:off x="3650400" y="3057480"/>
            <a:ext cx="733680" cy="4680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O11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8227800" y="2871000"/>
            <a:ext cx="1811880" cy="832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Best pipeline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860040" y="2686680"/>
            <a:ext cx="2112480" cy="1198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Raw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10296360" y="2961720"/>
            <a:ext cx="230652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CustomShape 10"/>
          <p:cNvSpPr/>
          <p:nvPr/>
        </p:nvSpPr>
        <p:spPr>
          <a:xfrm>
            <a:off x="12778560" y="2693520"/>
            <a:ext cx="1700280" cy="1198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1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2972880" y="3285720"/>
            <a:ext cx="67716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2"/>
          <p:cNvSpPr/>
          <p:nvPr/>
        </p:nvSpPr>
        <p:spPr>
          <a:xfrm>
            <a:off x="7827480" y="3287520"/>
            <a:ext cx="39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3"/>
          <p:cNvSpPr/>
          <p:nvPr/>
        </p:nvSpPr>
        <p:spPr>
          <a:xfrm>
            <a:off x="10040040" y="3287520"/>
            <a:ext cx="43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4"/>
          <p:cNvSpPr/>
          <p:nvPr/>
        </p:nvSpPr>
        <p:spPr>
          <a:xfrm>
            <a:off x="12419640" y="3287520"/>
            <a:ext cx="35892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15"/>
          <p:cNvSpPr/>
          <p:nvPr/>
        </p:nvSpPr>
        <p:spPr>
          <a:xfrm>
            <a:off x="3311280" y="1386720"/>
            <a:ext cx="0" cy="6614280"/>
          </a:xfrm>
          <a:prstGeom prst="line">
            <a:avLst/>
          </a:prstGeom>
          <a:ln w="9360">
            <a:solidFill>
              <a:schemeClr val="dk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6"/>
          <p:cNvSpPr/>
          <p:nvPr/>
        </p:nvSpPr>
        <p:spPr>
          <a:xfrm>
            <a:off x="10260000" y="1386720"/>
            <a:ext cx="0" cy="6614280"/>
          </a:xfrm>
          <a:prstGeom prst="line">
            <a:avLst/>
          </a:prstGeom>
          <a:ln w="9360">
            <a:solidFill>
              <a:schemeClr val="dk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7"/>
          <p:cNvSpPr/>
          <p:nvPr/>
        </p:nvSpPr>
        <p:spPr>
          <a:xfrm>
            <a:off x="5198040" y="1500480"/>
            <a:ext cx="315072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Data pipeline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" name="CustomShape 18"/>
          <p:cNvSpPr/>
          <p:nvPr/>
        </p:nvSpPr>
        <p:spPr>
          <a:xfrm>
            <a:off x="11331720" y="1500480"/>
            <a:ext cx="367488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5" name="CustomShape 19"/>
          <p:cNvSpPr/>
          <p:nvPr/>
        </p:nvSpPr>
        <p:spPr>
          <a:xfrm>
            <a:off x="-110520" y="1500480"/>
            <a:ext cx="353304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Data collection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CustomShape 20"/>
          <p:cNvSpPr/>
          <p:nvPr/>
        </p:nvSpPr>
        <p:spPr>
          <a:xfrm>
            <a:off x="12648600" y="3911760"/>
            <a:ext cx="196056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7" name="CustomShape 21"/>
          <p:cNvSpPr/>
          <p:nvPr/>
        </p:nvSpPr>
        <p:spPr>
          <a:xfrm>
            <a:off x="12648600" y="4856400"/>
            <a:ext cx="196056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22"/>
          <p:cNvSpPr/>
          <p:nvPr/>
        </p:nvSpPr>
        <p:spPr>
          <a:xfrm>
            <a:off x="12419640" y="3287520"/>
            <a:ext cx="358920" cy="94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3"/>
          <p:cNvSpPr/>
          <p:nvPr/>
        </p:nvSpPr>
        <p:spPr>
          <a:xfrm>
            <a:off x="12419640" y="3287520"/>
            <a:ext cx="358920" cy="18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4"/>
          <p:cNvSpPr/>
          <p:nvPr/>
        </p:nvSpPr>
        <p:spPr>
          <a:xfrm>
            <a:off x="14718240" y="3911760"/>
            <a:ext cx="170028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metric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" name="CustomShape 25"/>
          <p:cNvSpPr/>
          <p:nvPr/>
        </p:nvSpPr>
        <p:spPr>
          <a:xfrm flipH="1">
            <a:off x="15564240" y="4565520"/>
            <a:ext cx="3240" cy="29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6"/>
          <p:cNvSpPr/>
          <p:nvPr/>
        </p:nvSpPr>
        <p:spPr>
          <a:xfrm>
            <a:off x="14479560" y="4237200"/>
            <a:ext cx="23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7"/>
          <p:cNvSpPr/>
          <p:nvPr/>
        </p:nvSpPr>
        <p:spPr>
          <a:xfrm>
            <a:off x="14479560" y="3292560"/>
            <a:ext cx="1089000" cy="6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8"/>
          <p:cNvSpPr/>
          <p:nvPr/>
        </p:nvSpPr>
        <p:spPr>
          <a:xfrm flipV="1">
            <a:off x="14479560" y="4565520"/>
            <a:ext cx="1089000" cy="6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9"/>
          <p:cNvSpPr/>
          <p:nvPr/>
        </p:nvSpPr>
        <p:spPr>
          <a:xfrm>
            <a:off x="14380920" y="7234200"/>
            <a:ext cx="2375280" cy="1198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best model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6" name="CustomShape 30"/>
          <p:cNvSpPr/>
          <p:nvPr/>
        </p:nvSpPr>
        <p:spPr>
          <a:xfrm>
            <a:off x="10235160" y="6208560"/>
            <a:ext cx="344484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metaoptimizer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31"/>
          <p:cNvSpPr/>
          <p:nvPr/>
        </p:nvSpPr>
        <p:spPr>
          <a:xfrm>
            <a:off x="3377160" y="6222600"/>
            <a:ext cx="344484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metaoptimizer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8" name="CustomShape 32"/>
          <p:cNvSpPr/>
          <p:nvPr/>
        </p:nvSpPr>
        <p:spPr>
          <a:xfrm>
            <a:off x="4596480" y="2875320"/>
            <a:ext cx="712080" cy="832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O21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9" name="CustomShape 33"/>
          <p:cNvSpPr/>
          <p:nvPr/>
        </p:nvSpPr>
        <p:spPr>
          <a:xfrm>
            <a:off x="5491080" y="2867040"/>
            <a:ext cx="712080" cy="832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O22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0" name="CustomShape 34"/>
          <p:cNvSpPr/>
          <p:nvPr/>
        </p:nvSpPr>
        <p:spPr>
          <a:xfrm>
            <a:off x="2972880" y="3285720"/>
            <a:ext cx="699840" cy="72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5"/>
          <p:cNvSpPr/>
          <p:nvPr/>
        </p:nvSpPr>
        <p:spPr>
          <a:xfrm flipV="1">
            <a:off x="4407120" y="3291480"/>
            <a:ext cx="1890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6"/>
          <p:cNvSpPr/>
          <p:nvPr/>
        </p:nvSpPr>
        <p:spPr>
          <a:xfrm flipV="1">
            <a:off x="5308920" y="3283560"/>
            <a:ext cx="18180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7"/>
          <p:cNvSpPr/>
          <p:nvPr/>
        </p:nvSpPr>
        <p:spPr>
          <a:xfrm>
            <a:off x="4407120" y="4009680"/>
            <a:ext cx="21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8"/>
          <p:cNvSpPr/>
          <p:nvPr/>
        </p:nvSpPr>
        <p:spPr>
          <a:xfrm flipV="1">
            <a:off x="5331960" y="4001400"/>
            <a:ext cx="16596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9"/>
          <p:cNvSpPr/>
          <p:nvPr/>
        </p:nvSpPr>
        <p:spPr>
          <a:xfrm>
            <a:off x="10938960" y="4929120"/>
            <a:ext cx="1018080" cy="103536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36" name="CustomShape 40"/>
          <p:cNvSpPr/>
          <p:nvPr/>
        </p:nvSpPr>
        <p:spPr>
          <a:xfrm>
            <a:off x="11275920" y="5076000"/>
            <a:ext cx="39060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7" name="CustomShape 41"/>
          <p:cNvSpPr/>
          <p:nvPr/>
        </p:nvSpPr>
        <p:spPr>
          <a:xfrm>
            <a:off x="4474800" y="4938840"/>
            <a:ext cx="1018080" cy="103536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38" name="CustomShape 42"/>
          <p:cNvSpPr/>
          <p:nvPr/>
        </p:nvSpPr>
        <p:spPr>
          <a:xfrm>
            <a:off x="4814640" y="5101920"/>
            <a:ext cx="39060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9" name="CustomShape 43"/>
          <p:cNvSpPr/>
          <p:nvPr/>
        </p:nvSpPr>
        <p:spPr>
          <a:xfrm flipV="1">
            <a:off x="11448360" y="3614760"/>
            <a:ext cx="1080" cy="13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4"/>
          <p:cNvSpPr/>
          <p:nvPr/>
        </p:nvSpPr>
        <p:spPr>
          <a:xfrm flipH="1" flipV="1">
            <a:off x="4039920" y="4244760"/>
            <a:ext cx="943920" cy="69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5"/>
          <p:cNvSpPr/>
          <p:nvPr/>
        </p:nvSpPr>
        <p:spPr>
          <a:xfrm flipH="1" flipV="1">
            <a:off x="4974840" y="4245480"/>
            <a:ext cx="828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6"/>
          <p:cNvSpPr/>
          <p:nvPr/>
        </p:nvSpPr>
        <p:spPr>
          <a:xfrm flipH="1" flipV="1">
            <a:off x="4016160" y="3527640"/>
            <a:ext cx="966600" cy="14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7"/>
          <p:cNvSpPr/>
          <p:nvPr/>
        </p:nvSpPr>
        <p:spPr>
          <a:xfrm flipV="1">
            <a:off x="4984200" y="4244760"/>
            <a:ext cx="882720" cy="69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8"/>
          <p:cNvSpPr/>
          <p:nvPr/>
        </p:nvSpPr>
        <p:spPr>
          <a:xfrm flipH="1" flipV="1">
            <a:off x="4952520" y="3527640"/>
            <a:ext cx="30960" cy="14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9"/>
          <p:cNvSpPr/>
          <p:nvPr/>
        </p:nvSpPr>
        <p:spPr>
          <a:xfrm flipV="1">
            <a:off x="4984200" y="3527640"/>
            <a:ext cx="882720" cy="14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0"/>
          <p:cNvSpPr/>
          <p:nvPr/>
        </p:nvSpPr>
        <p:spPr>
          <a:xfrm>
            <a:off x="3673080" y="3775320"/>
            <a:ext cx="733680" cy="4680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O12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7" name="CustomShape 51"/>
          <p:cNvSpPr/>
          <p:nvPr/>
        </p:nvSpPr>
        <p:spPr>
          <a:xfrm>
            <a:off x="4619520" y="3593160"/>
            <a:ext cx="712080" cy="832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O22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" name="CustomShape 52"/>
          <p:cNvSpPr/>
          <p:nvPr/>
        </p:nvSpPr>
        <p:spPr>
          <a:xfrm>
            <a:off x="5498280" y="3585240"/>
            <a:ext cx="712080" cy="832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O23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9" name="CustomShape 53"/>
          <p:cNvSpPr/>
          <p:nvPr/>
        </p:nvSpPr>
        <p:spPr>
          <a:xfrm>
            <a:off x="6500520" y="2724840"/>
            <a:ext cx="1423080" cy="1075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metric?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CustomShape 54"/>
          <p:cNvSpPr/>
          <p:nvPr/>
        </p:nvSpPr>
        <p:spPr>
          <a:xfrm flipV="1">
            <a:off x="6210720" y="3290760"/>
            <a:ext cx="289440" cy="70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5"/>
          <p:cNvSpPr/>
          <p:nvPr/>
        </p:nvSpPr>
        <p:spPr>
          <a:xfrm flipV="1">
            <a:off x="6203520" y="3262680"/>
            <a:ext cx="296640" cy="2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550320" y="2507040"/>
            <a:ext cx="4413600" cy="4373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10479960" y="2499480"/>
            <a:ext cx="6222600" cy="4373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54" name="TextShape 3"/>
          <p:cNvSpPr txBox="1"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Updated workflow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"/>
          <p:cNvSpPr/>
          <p:nvPr/>
        </p:nvSpPr>
        <p:spPr>
          <a:xfrm>
            <a:off x="3650400" y="3057480"/>
            <a:ext cx="733680" cy="4680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O11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8227800" y="2871000"/>
            <a:ext cx="1811880" cy="832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Best pipeline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>
            <a:off x="860040" y="2686680"/>
            <a:ext cx="2112480" cy="1198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Raw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10296360" y="2961720"/>
            <a:ext cx="230652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1" name="CustomShape 10"/>
          <p:cNvSpPr/>
          <p:nvPr/>
        </p:nvSpPr>
        <p:spPr>
          <a:xfrm>
            <a:off x="12778560" y="2693520"/>
            <a:ext cx="1700280" cy="1198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1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2972880" y="3285720"/>
            <a:ext cx="67716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2"/>
          <p:cNvSpPr/>
          <p:nvPr/>
        </p:nvSpPr>
        <p:spPr>
          <a:xfrm>
            <a:off x="7827480" y="3287520"/>
            <a:ext cx="39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3"/>
          <p:cNvSpPr/>
          <p:nvPr/>
        </p:nvSpPr>
        <p:spPr>
          <a:xfrm>
            <a:off x="10040040" y="3287520"/>
            <a:ext cx="43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4"/>
          <p:cNvSpPr/>
          <p:nvPr/>
        </p:nvSpPr>
        <p:spPr>
          <a:xfrm>
            <a:off x="12419640" y="3287520"/>
            <a:ext cx="35892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5"/>
          <p:cNvSpPr/>
          <p:nvPr/>
        </p:nvSpPr>
        <p:spPr>
          <a:xfrm>
            <a:off x="3311280" y="1386720"/>
            <a:ext cx="0" cy="6614280"/>
          </a:xfrm>
          <a:prstGeom prst="line">
            <a:avLst/>
          </a:prstGeom>
          <a:ln w="9360">
            <a:solidFill>
              <a:schemeClr val="dk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6"/>
          <p:cNvSpPr/>
          <p:nvPr/>
        </p:nvSpPr>
        <p:spPr>
          <a:xfrm>
            <a:off x="10260000" y="1386720"/>
            <a:ext cx="0" cy="6614280"/>
          </a:xfrm>
          <a:prstGeom prst="line">
            <a:avLst/>
          </a:prstGeom>
          <a:ln w="9360">
            <a:solidFill>
              <a:schemeClr val="dk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7"/>
          <p:cNvSpPr/>
          <p:nvPr/>
        </p:nvSpPr>
        <p:spPr>
          <a:xfrm>
            <a:off x="5198040" y="1500480"/>
            <a:ext cx="315072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Data pipeline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9" name="CustomShape 18"/>
          <p:cNvSpPr/>
          <p:nvPr/>
        </p:nvSpPr>
        <p:spPr>
          <a:xfrm>
            <a:off x="11331720" y="1500480"/>
            <a:ext cx="367488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0" name="CustomShape 19"/>
          <p:cNvSpPr/>
          <p:nvPr/>
        </p:nvSpPr>
        <p:spPr>
          <a:xfrm>
            <a:off x="-110520" y="1500480"/>
            <a:ext cx="353304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Data collection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1" name="CustomShape 20"/>
          <p:cNvSpPr/>
          <p:nvPr/>
        </p:nvSpPr>
        <p:spPr>
          <a:xfrm>
            <a:off x="12648600" y="3911760"/>
            <a:ext cx="196056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2" name="CustomShape 21"/>
          <p:cNvSpPr/>
          <p:nvPr/>
        </p:nvSpPr>
        <p:spPr>
          <a:xfrm>
            <a:off x="12648600" y="4856400"/>
            <a:ext cx="196056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model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3" name="CustomShape 22"/>
          <p:cNvSpPr/>
          <p:nvPr/>
        </p:nvSpPr>
        <p:spPr>
          <a:xfrm>
            <a:off x="12419640" y="3287520"/>
            <a:ext cx="358920" cy="94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3"/>
          <p:cNvSpPr/>
          <p:nvPr/>
        </p:nvSpPr>
        <p:spPr>
          <a:xfrm>
            <a:off x="12419640" y="3287520"/>
            <a:ext cx="358920" cy="189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4"/>
          <p:cNvSpPr/>
          <p:nvPr/>
        </p:nvSpPr>
        <p:spPr>
          <a:xfrm>
            <a:off x="14718240" y="3911760"/>
            <a:ext cx="1700280" cy="650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metric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6" name="CustomShape 25"/>
          <p:cNvSpPr/>
          <p:nvPr/>
        </p:nvSpPr>
        <p:spPr>
          <a:xfrm flipH="1">
            <a:off x="15564240" y="4565520"/>
            <a:ext cx="3240" cy="29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6"/>
          <p:cNvSpPr/>
          <p:nvPr/>
        </p:nvSpPr>
        <p:spPr>
          <a:xfrm>
            <a:off x="14479560" y="4237200"/>
            <a:ext cx="23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7"/>
          <p:cNvSpPr/>
          <p:nvPr/>
        </p:nvSpPr>
        <p:spPr>
          <a:xfrm>
            <a:off x="14479560" y="3292560"/>
            <a:ext cx="1089000" cy="6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8"/>
          <p:cNvSpPr/>
          <p:nvPr/>
        </p:nvSpPr>
        <p:spPr>
          <a:xfrm flipV="1">
            <a:off x="14479560" y="4565520"/>
            <a:ext cx="1089000" cy="61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9"/>
          <p:cNvSpPr/>
          <p:nvPr/>
        </p:nvSpPr>
        <p:spPr>
          <a:xfrm>
            <a:off x="14380920" y="7234200"/>
            <a:ext cx="2375280" cy="1198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best model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1" name="CustomShape 30"/>
          <p:cNvSpPr/>
          <p:nvPr/>
        </p:nvSpPr>
        <p:spPr>
          <a:xfrm>
            <a:off x="10235160" y="6208560"/>
            <a:ext cx="344484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metaoptimizer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2" name="CustomShape 31"/>
          <p:cNvSpPr/>
          <p:nvPr/>
        </p:nvSpPr>
        <p:spPr>
          <a:xfrm>
            <a:off x="3377160" y="6222600"/>
            <a:ext cx="344484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metaoptimizer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3" name="CustomShape 32"/>
          <p:cNvSpPr/>
          <p:nvPr/>
        </p:nvSpPr>
        <p:spPr>
          <a:xfrm>
            <a:off x="4596480" y="2875320"/>
            <a:ext cx="712080" cy="832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O21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4" name="CustomShape 33"/>
          <p:cNvSpPr/>
          <p:nvPr/>
        </p:nvSpPr>
        <p:spPr>
          <a:xfrm>
            <a:off x="5491080" y="2867040"/>
            <a:ext cx="712080" cy="832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O22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5" name="CustomShape 34"/>
          <p:cNvSpPr/>
          <p:nvPr/>
        </p:nvSpPr>
        <p:spPr>
          <a:xfrm>
            <a:off x="2972880" y="3285720"/>
            <a:ext cx="699840" cy="72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5"/>
          <p:cNvSpPr/>
          <p:nvPr/>
        </p:nvSpPr>
        <p:spPr>
          <a:xfrm flipV="1">
            <a:off x="4407120" y="3291480"/>
            <a:ext cx="1890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6"/>
          <p:cNvSpPr/>
          <p:nvPr/>
        </p:nvSpPr>
        <p:spPr>
          <a:xfrm flipV="1">
            <a:off x="5308920" y="3283560"/>
            <a:ext cx="18180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7"/>
          <p:cNvSpPr/>
          <p:nvPr/>
        </p:nvSpPr>
        <p:spPr>
          <a:xfrm>
            <a:off x="4407120" y="4009680"/>
            <a:ext cx="21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8"/>
          <p:cNvSpPr/>
          <p:nvPr/>
        </p:nvSpPr>
        <p:spPr>
          <a:xfrm flipV="1">
            <a:off x="5331960" y="4001400"/>
            <a:ext cx="16596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9"/>
          <p:cNvSpPr/>
          <p:nvPr/>
        </p:nvSpPr>
        <p:spPr>
          <a:xfrm>
            <a:off x="10938960" y="4929120"/>
            <a:ext cx="1018080" cy="103536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91" name="CustomShape 40"/>
          <p:cNvSpPr/>
          <p:nvPr/>
        </p:nvSpPr>
        <p:spPr>
          <a:xfrm>
            <a:off x="11275920" y="5076000"/>
            <a:ext cx="39060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2" name="CustomShape 41"/>
          <p:cNvSpPr/>
          <p:nvPr/>
        </p:nvSpPr>
        <p:spPr>
          <a:xfrm>
            <a:off x="4474800" y="4938840"/>
            <a:ext cx="1018080" cy="103536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93" name="CustomShape 42"/>
          <p:cNvSpPr/>
          <p:nvPr/>
        </p:nvSpPr>
        <p:spPr>
          <a:xfrm>
            <a:off x="4814640" y="5101920"/>
            <a:ext cx="39060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4" name="CustomShape 43"/>
          <p:cNvSpPr/>
          <p:nvPr/>
        </p:nvSpPr>
        <p:spPr>
          <a:xfrm flipV="1">
            <a:off x="11448360" y="3614760"/>
            <a:ext cx="1080" cy="13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4"/>
          <p:cNvSpPr/>
          <p:nvPr/>
        </p:nvSpPr>
        <p:spPr>
          <a:xfrm flipH="1" flipV="1">
            <a:off x="4039920" y="4244760"/>
            <a:ext cx="943920" cy="69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5"/>
          <p:cNvSpPr/>
          <p:nvPr/>
        </p:nvSpPr>
        <p:spPr>
          <a:xfrm flipH="1" flipV="1">
            <a:off x="4974840" y="4245480"/>
            <a:ext cx="8280" cy="6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6"/>
          <p:cNvSpPr/>
          <p:nvPr/>
        </p:nvSpPr>
        <p:spPr>
          <a:xfrm flipH="1" flipV="1">
            <a:off x="4016160" y="3527640"/>
            <a:ext cx="966600" cy="14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7"/>
          <p:cNvSpPr/>
          <p:nvPr/>
        </p:nvSpPr>
        <p:spPr>
          <a:xfrm flipV="1">
            <a:off x="4984200" y="4244760"/>
            <a:ext cx="882720" cy="69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48"/>
          <p:cNvSpPr/>
          <p:nvPr/>
        </p:nvSpPr>
        <p:spPr>
          <a:xfrm flipH="1" flipV="1">
            <a:off x="4952520" y="3527640"/>
            <a:ext cx="30960" cy="14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9"/>
          <p:cNvSpPr/>
          <p:nvPr/>
        </p:nvSpPr>
        <p:spPr>
          <a:xfrm flipV="1">
            <a:off x="4984200" y="3527640"/>
            <a:ext cx="882720" cy="14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0"/>
          <p:cNvSpPr/>
          <p:nvPr/>
        </p:nvSpPr>
        <p:spPr>
          <a:xfrm>
            <a:off x="3673080" y="3775320"/>
            <a:ext cx="733680" cy="4680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O12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2" name="CustomShape 51"/>
          <p:cNvSpPr/>
          <p:nvPr/>
        </p:nvSpPr>
        <p:spPr>
          <a:xfrm>
            <a:off x="4619520" y="3593160"/>
            <a:ext cx="712080" cy="832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O22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3" name="CustomShape 52"/>
          <p:cNvSpPr/>
          <p:nvPr/>
        </p:nvSpPr>
        <p:spPr>
          <a:xfrm>
            <a:off x="5498280" y="3585240"/>
            <a:ext cx="712080" cy="832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O23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4" name="CustomShape 53"/>
          <p:cNvSpPr/>
          <p:nvPr/>
        </p:nvSpPr>
        <p:spPr>
          <a:xfrm>
            <a:off x="6500520" y="2967840"/>
            <a:ext cx="1423080" cy="58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metric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5" name="CustomShape 54"/>
          <p:cNvSpPr/>
          <p:nvPr/>
        </p:nvSpPr>
        <p:spPr>
          <a:xfrm flipV="1">
            <a:off x="6210720" y="3290760"/>
            <a:ext cx="289440" cy="70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5"/>
          <p:cNvSpPr/>
          <p:nvPr/>
        </p:nvSpPr>
        <p:spPr>
          <a:xfrm flipV="1">
            <a:off x="6203520" y="3262680"/>
            <a:ext cx="296640" cy="2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56"/>
          <p:cNvSpPr/>
          <p:nvPr/>
        </p:nvSpPr>
        <p:spPr>
          <a:xfrm rot="10800000">
            <a:off x="7212600" y="3560400"/>
            <a:ext cx="7168320" cy="4272480"/>
          </a:xfrm>
          <a:prstGeom prst="bentConnector2">
            <a:avLst/>
          </a:prstGeom>
          <a:noFill/>
          <a:ln w="38160">
            <a:solidFill>
              <a:schemeClr val="accent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57"/>
          <p:cNvSpPr/>
          <p:nvPr/>
        </p:nvSpPr>
        <p:spPr>
          <a:xfrm>
            <a:off x="7584840" y="7818120"/>
            <a:ext cx="227880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Feedback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Data Pipeline Optimization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Picture 5" descr=""/>
          <p:cNvPicPr/>
          <p:nvPr/>
        </p:nvPicPr>
        <p:blipFill>
          <a:blip r:embed="rId1"/>
          <a:stretch/>
        </p:blipFill>
        <p:spPr>
          <a:xfrm>
            <a:off x="812520" y="2345040"/>
            <a:ext cx="15715080" cy="8369280"/>
          </a:xfrm>
          <a:prstGeom prst="rect">
            <a:avLst/>
          </a:prstGeom>
          <a:ln>
            <a:noFill/>
          </a:ln>
        </p:spPr>
      </p:pic>
      <p:pic>
        <p:nvPicPr>
          <p:cNvPr id="313" name="Picture 7" descr=""/>
          <p:cNvPicPr/>
          <p:nvPr/>
        </p:nvPicPr>
        <p:blipFill>
          <a:blip r:embed="rId2"/>
          <a:stretch/>
        </p:blipFill>
        <p:spPr>
          <a:xfrm>
            <a:off x="698400" y="2417040"/>
            <a:ext cx="15951960" cy="42318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TextShape 3"/>
          <p:cNvSpPr txBox="1"/>
          <p:nvPr/>
        </p:nvSpPr>
        <p:spPr>
          <a:xfrm>
            <a:off x="2536200" y="216000"/>
            <a:ext cx="8768880" cy="3126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Helvetica Light"/>
                <a:ea typeface="Arial"/>
              </a:rPr>
              <a:t>Pipeline prototype</a:t>
            </a:r>
            <a:endParaRPr b="0" lang="en-US" sz="4400" spc="-1" strike="noStrike">
              <a:latin typeface="Helvetica Light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232344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5"/>
          <p:cNvSpPr/>
          <p:nvPr/>
        </p:nvSpPr>
        <p:spPr>
          <a:xfrm>
            <a:off x="0" y="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9" name="Picture 2" descr=""/>
          <p:cNvPicPr/>
          <p:nvPr/>
        </p:nvPicPr>
        <p:blipFill>
          <a:blip r:embed="rId1"/>
          <a:stretch/>
        </p:blipFill>
        <p:spPr>
          <a:xfrm>
            <a:off x="1675800" y="1247400"/>
            <a:ext cx="13988160" cy="5162760"/>
          </a:xfrm>
          <a:prstGeom prst="rect">
            <a:avLst/>
          </a:prstGeom>
          <a:ln>
            <a:noFill/>
          </a:ln>
        </p:spPr>
      </p:pic>
      <p:sp>
        <p:nvSpPr>
          <p:cNvPr id="320" name="CustomShape 6"/>
          <p:cNvSpPr/>
          <p:nvPr/>
        </p:nvSpPr>
        <p:spPr>
          <a:xfrm>
            <a:off x="-551880" y="6678360"/>
            <a:ext cx="10185480" cy="284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Rebalance: </a:t>
            </a: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4 operators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Normalize: </a:t>
            </a: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5 operators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Features: </a:t>
            </a: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4 operators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Configuration space: </a:t>
            </a: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4750 configurations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8697240" y="6663240"/>
            <a:ext cx="483768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Baseline: </a:t>
            </a: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(Id, Id, Id)</a:t>
            </a:r>
            <a:endParaRPr b="0" lang="en-US" sz="36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4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4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4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14157</TotalTime>
  <Application>LibreOffice/6.2.7.1$Linux_X86_64 LibreOffice_project/20$Build-1</Application>
  <Words>1148</Words>
  <Paragraphs>222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2018-11-14T18:28:24Z</dcterms:created>
  <dc:creator>ADMINIBM</dc:creator>
  <dc:description/>
  <dc:language>en-US</dc:language>
  <cp:lastModifiedBy/>
  <dcterms:modified xsi:type="dcterms:W3CDTF">2020-11-16T11:52:11Z</dcterms:modified>
  <cp:revision>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2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