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notesSlides/notesSlide13.xml" ContentType="application/vnd.openxmlformats-officedocument.presentationml.notesSlide+xml"/>
  <Override PartName="/ppt/notesSlides/notesSlide5.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_rels/notesSlide17.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7.xml.rels" ContentType="application/vnd.openxmlformats-package.relationships+xml"/>
  <Override PartName="/ppt/notesSlides/_rels/notesSlide1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39.xml" ContentType="application/vnd.openxmlformats-officedocument.presentationml.slideLayout+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37.xml" ContentType="application/vnd.openxmlformats-officedocument.presentationml.slideLayout+xml"/>
  <Override PartName="/ppt/slideLayouts/slideLayout7.xml" ContentType="application/vnd.openxmlformats-officedocument.presentationml.slideLayout+xml"/>
  <Override PartName="/ppt/slideLayouts/slideLayout38.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75.png" ContentType="image/png"/>
  <Override PartName="/ppt/media/image9.png" ContentType="image/png"/>
  <Override PartName="/ppt/media/image57.png" ContentType="image/png"/>
  <Override PartName="/ppt/media/image1.png" ContentType="image/png"/>
  <Override PartName="/ppt/media/image58.png" ContentType="image/png"/>
  <Override PartName="/ppt/media/image2.png" ContentType="image/png"/>
  <Override PartName="/ppt/media/image71.png" ContentType="image/png"/>
  <Override PartName="/ppt/media/image5.png" ContentType="image/png"/>
  <Override PartName="/ppt/media/image48.png" ContentType="image/png"/>
  <Override PartName="/ppt/media/image3.jpeg" ContentType="image/jpeg"/>
  <Override PartName="/ppt/media/image70.png" ContentType="image/png"/>
  <Override PartName="/ppt/media/image4.png" ContentType="image/png"/>
  <Override PartName="/ppt/media/image72.png" ContentType="image/png"/>
  <Override PartName="/ppt/media/image6.png" ContentType="image/png"/>
  <Override PartName="/ppt/media/image73.png" ContentType="image/png"/>
  <Override PartName="/ppt/media/image7.png" ContentType="image/png"/>
  <Override PartName="/ppt/media/image74.png" ContentType="image/png"/>
  <Override PartName="/ppt/media/image8.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9.png" ContentType="image/png"/>
  <Override PartName="/ppt/media/image50.png" ContentType="image/png"/>
  <Override PartName="/ppt/media/image51.png" ContentType="image/png"/>
  <Override PartName="/ppt/media/image52.png" ContentType="image/png"/>
  <Override PartName="/ppt/media/image53.png" ContentType="image/png"/>
  <Override PartName="/ppt/media/image54.png" ContentType="image/png"/>
  <Override PartName="/ppt/media/image55.png" ContentType="image/png"/>
  <Override PartName="/ppt/media/image56.png" ContentType="image/png"/>
  <Override PartName="/ppt/media/image59.png" ContentType="image/png"/>
  <Override PartName="/ppt/media/image60.png" ContentType="image/png"/>
  <Override PartName="/ppt/media/image61.png" ContentType="image/png"/>
  <Override PartName="/ppt/media/image62.png" ContentType="image/png"/>
  <Override PartName="/ppt/media/image63.png" ContentType="image/png"/>
  <Override PartName="/ppt/media/image64.png" ContentType="image/png"/>
  <Override PartName="/ppt/media/image65.png" ContentType="image/png"/>
  <Override PartName="/ppt/media/image66.png" ContentType="image/png"/>
  <Override PartName="/ppt/media/image67.png" ContentType="image/png"/>
  <Override PartName="/ppt/media/image68.png" ContentType="image/png"/>
  <Override PartName="/ppt/media/image69.png" ContentType="image/png"/>
  <Override PartName="/ppt/media/image76.png" ContentType="image/png"/>
  <Override PartName="/ppt/media/image77.png" ContentType="image/png"/>
  <Override PartName="/ppt/media/image78.png" ContentType="image/png"/>
  <Override PartName="/ppt/media/image79.png" ContentType="image/png"/>
  <Override PartName="/ppt/media/image80.png" ContentType="image/png"/>
  <Override PartName="/ppt/media/image81.png" ContentType="image/png"/>
  <Override PartName="/ppt/media/image82.png" ContentType="image/png"/>
  <Override PartName="/ppt/media/image83.png" ContentType="image/png"/>
  <Override PartName="/ppt/media/image84.png" ContentType="image/png"/>
  <Override PartName="/ppt/media/image85.png" ContentType="image/png"/>
  <Override PartName="/ppt/media/image86.png" ContentType="image/png"/>
  <Override PartName="/ppt/media/image87.png" ContentType="image/png"/>
  <Override PartName="/ppt/media/image88.png" ContentType="image/png"/>
  <Override PartName="/ppt/media/image89.png" ContentType="image/png"/>
  <Override PartName="/ppt/media/image90.png" ContentType="image/png"/>
  <Override PartName="/ppt/media/image91.png" ContentType="image/png"/>
  <Override PartName="/ppt/media/image92.jpeg" ContentType="image/jpeg"/>
  <Override PartName="/ppt/media/image93.png" ContentType="image/png"/>
  <Override PartName="/ppt/media/image9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7340262" cy="97536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fr-FR" sz="3600" spc="-1" strike="noStrike">
                <a:latin typeface="Helvetica Light"/>
              </a:rPr>
              <a:t>Cliquez pour déplacer la diapo</a:t>
            </a:r>
            <a:endParaRPr b="0" lang="fr-FR" sz="3600" spc="-1" strike="noStrike">
              <a:latin typeface="Helvetica Light"/>
            </a:endParaRPr>
          </a:p>
        </p:txBody>
      </p:sp>
      <p:sp>
        <p:nvSpPr>
          <p:cNvPr id="157" name="PlaceHolder 2"/>
          <p:cNvSpPr>
            <a:spLocks noGrp="1"/>
          </p:cNvSpPr>
          <p:nvPr>
            <p:ph type="body"/>
          </p:nvPr>
        </p:nvSpPr>
        <p:spPr>
          <a:xfrm>
            <a:off x="756000" y="5078520"/>
            <a:ext cx="6047640" cy="4811040"/>
          </a:xfrm>
          <a:prstGeom prst="rect">
            <a:avLst/>
          </a:prstGeom>
        </p:spPr>
        <p:txBody>
          <a:bodyPr lIns="0" rIns="0" tIns="0" bIns="0">
            <a:noAutofit/>
          </a:bodyPr>
          <a:p>
            <a:r>
              <a:rPr b="0" lang="fr-FR" sz="2000" spc="-1" strike="noStrike">
                <a:latin typeface="Arial"/>
              </a:rPr>
              <a:t>Cliquez pour modifier le format des notes</a:t>
            </a:r>
            <a:endParaRPr b="0" lang="fr-FR" sz="2000" spc="-1" strike="noStrike">
              <a:latin typeface="Arial"/>
            </a:endParaRPr>
          </a:p>
        </p:txBody>
      </p:sp>
      <p:sp>
        <p:nvSpPr>
          <p:cNvPr id="158" name="PlaceHolder 3"/>
          <p:cNvSpPr>
            <a:spLocks noGrp="1"/>
          </p:cNvSpPr>
          <p:nvPr>
            <p:ph type="hdr"/>
          </p:nvPr>
        </p:nvSpPr>
        <p:spPr>
          <a:xfrm>
            <a:off x="0" y="0"/>
            <a:ext cx="3280680" cy="534240"/>
          </a:xfrm>
          <a:prstGeom prst="rect">
            <a:avLst/>
          </a:prstGeom>
        </p:spPr>
        <p:txBody>
          <a:bodyPr lIns="0" rIns="0" tIns="0" bIns="0">
            <a:noAutofit/>
          </a:bodyPr>
          <a:p>
            <a:r>
              <a:rPr b="0" lang="fr-FR" sz="1400" spc="-1" strike="noStrike">
                <a:latin typeface="Times New Roman"/>
              </a:rPr>
              <a:t>&lt;en-tête&gt;</a:t>
            </a:r>
            <a:endParaRPr b="0" lang="fr-FR" sz="1400" spc="-1" strike="noStrike">
              <a:latin typeface="Times New Roman"/>
            </a:endParaRPr>
          </a:p>
        </p:txBody>
      </p:sp>
      <p:sp>
        <p:nvSpPr>
          <p:cNvPr id="159" name="PlaceHolder 4"/>
          <p:cNvSpPr>
            <a:spLocks noGrp="1"/>
          </p:cNvSpPr>
          <p:nvPr>
            <p:ph type="dt"/>
          </p:nvPr>
        </p:nvSpPr>
        <p:spPr>
          <a:xfrm>
            <a:off x="4278960" y="0"/>
            <a:ext cx="3280680" cy="534240"/>
          </a:xfrm>
          <a:prstGeom prst="rect">
            <a:avLst/>
          </a:prstGeom>
        </p:spPr>
        <p:txBody>
          <a:bodyPr lIns="0" rIns="0" tIns="0" bIns="0">
            <a:noAutofit/>
          </a:bodyPr>
          <a:p>
            <a:pPr algn="r"/>
            <a:r>
              <a:rPr b="0" lang="fr-FR" sz="1400" spc="-1" strike="noStrike">
                <a:latin typeface="Times New Roman"/>
              </a:rPr>
              <a:t>&lt;date/heure&gt;</a:t>
            </a:r>
            <a:endParaRPr b="0" lang="fr-FR" sz="1400" spc="-1" strike="noStrike">
              <a:latin typeface="Times New Roman"/>
            </a:endParaRPr>
          </a:p>
        </p:txBody>
      </p:sp>
      <p:sp>
        <p:nvSpPr>
          <p:cNvPr id="160" name="PlaceHolder 5"/>
          <p:cNvSpPr>
            <a:spLocks noGrp="1"/>
          </p:cNvSpPr>
          <p:nvPr>
            <p:ph type="ftr"/>
          </p:nvPr>
        </p:nvSpPr>
        <p:spPr>
          <a:xfrm>
            <a:off x="0" y="10157400"/>
            <a:ext cx="3280680" cy="534240"/>
          </a:xfrm>
          <a:prstGeom prst="rect">
            <a:avLst/>
          </a:prstGeom>
        </p:spPr>
        <p:txBody>
          <a:bodyPr lIns="0" rIns="0" tIns="0" bIns="0" anchor="b">
            <a:noAutofit/>
          </a:bodyPr>
          <a:p>
            <a:r>
              <a:rPr b="0" lang="fr-FR" sz="1400" spc="-1" strike="noStrike">
                <a:latin typeface="Times New Roman"/>
              </a:rPr>
              <a:t>&lt;pied de page&gt;</a:t>
            </a:r>
            <a:endParaRPr b="0" lang="fr-FR" sz="1400" spc="-1" strike="noStrike">
              <a:latin typeface="Times New Roman"/>
            </a:endParaRPr>
          </a:p>
        </p:txBody>
      </p:sp>
      <p:sp>
        <p:nvSpPr>
          <p:cNvPr id="161"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B8DB98D1-A6D6-4028-A299-70563B5D8FF3}"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380880" y="685800"/>
            <a:ext cx="6095520" cy="3428640"/>
          </a:xfrm>
          <a:prstGeom prst="rect">
            <a:avLst/>
          </a:prstGeom>
        </p:spPr>
      </p:sp>
      <p:sp>
        <p:nvSpPr>
          <p:cNvPr id="400"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 Advantage: no assumption on \mathbf F: works for incomplete systems, non-metric space, non-homogeneous space.</a:t>
            </a:r>
            <a:endParaRPr b="0" lang="fr-FR" sz="1600" spc="-1" strike="noStrike">
              <a:latin typeface="Arial"/>
            </a:endParaRPr>
          </a:p>
          <a:p>
            <a:pPr>
              <a:lnSpc>
                <a:spcPct val="125000"/>
              </a:lnSpc>
            </a:pPr>
            <a:r>
              <a:rPr b="0" lang="fr-FR" sz="1600" spc="-1" strike="noStrike">
                <a:latin typeface="Arial"/>
              </a:rPr>
              <a:t>One big hypothesis is that if two cases are not sharing any features, they are independant in the sense they cannot help to understand each other or support.</a:t>
            </a:r>
            <a:endParaRPr b="0" lang="fr-FR" sz="1600" spc="-1" strike="noStrike">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PlaceHolder 1"/>
          <p:cNvSpPr>
            <a:spLocks noGrp="1"/>
          </p:cNvSpPr>
          <p:nvPr>
            <p:ph type="sldImg"/>
          </p:nvPr>
        </p:nvSpPr>
        <p:spPr>
          <a:xfrm>
            <a:off x="380880" y="685800"/>
            <a:ext cx="6095520" cy="3428640"/>
          </a:xfrm>
          <a:prstGeom prst="rect">
            <a:avLst/>
          </a:prstGeom>
        </p:spPr>
      </p:sp>
      <p:sp>
        <p:nvSpPr>
          <p:cNvPr id="402"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 Advantage: no assumption on \mathbf F: works for incomplete systems, non-metric space, non-homogeneous space</a:t>
            </a:r>
            <a:endParaRPr b="0" lang="fr-FR" sz="1600" spc="-1" strike="noStrike">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Img"/>
          </p:nvPr>
        </p:nvSpPr>
        <p:spPr>
          <a:xfrm>
            <a:off x="380880" y="685800"/>
            <a:ext cx="6095520" cy="3428640"/>
          </a:xfrm>
          <a:prstGeom prst="rect">
            <a:avLst/>
          </a:prstGeom>
        </p:spPr>
      </p:sp>
      <p:sp>
        <p:nvSpPr>
          <p:cNvPr id="404"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But it is not enough. As the partition element represents some probabilities or likelihood, </a:t>
            </a:r>
            <a:endParaRPr b="0" lang="fr-FR" sz="1600" spc="-1" strike="noStrike">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380880" y="685800"/>
            <a:ext cx="6095520" cy="3428640"/>
          </a:xfrm>
          <a:prstGeom prst="rect">
            <a:avLst/>
          </a:prstGeom>
        </p:spPr>
      </p:sp>
      <p:sp>
        <p:nvSpPr>
          <p:cNvPr id="406"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But it is not enough. Brin As the partition element represents some probabilities or likelihood, </a:t>
            </a:r>
            <a:endParaRPr b="0" lang="fr-FR" sz="1600" spc="-1" strike="noStrike">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PlaceHolder 1"/>
          <p:cNvSpPr>
            <a:spLocks noGrp="1"/>
          </p:cNvSpPr>
          <p:nvPr>
            <p:ph type="sldImg"/>
          </p:nvPr>
        </p:nvSpPr>
        <p:spPr>
          <a:xfrm>
            <a:off x="380880" y="685800"/>
            <a:ext cx="6095520" cy="3428640"/>
          </a:xfrm>
          <a:prstGeom prst="rect">
            <a:avLst/>
          </a:prstGeom>
        </p:spPr>
      </p:sp>
      <p:sp>
        <p:nvSpPr>
          <p:cNvPr id="408"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The idea is to control how much evidence we need, either absolute quantity, or compared to the support toward the other class.</a:t>
            </a:r>
            <a:endParaRPr b="0" lang="fr-FR" sz="1600" spc="-1" strike="noStrike">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PlaceHolder 1"/>
          <p:cNvSpPr>
            <a:spLocks noGrp="1"/>
          </p:cNvSpPr>
          <p:nvPr>
            <p:ph type="sldImg"/>
          </p:nvPr>
        </p:nvSpPr>
        <p:spPr>
          <a:xfrm>
            <a:off x="380880" y="685800"/>
            <a:ext cx="6095520" cy="3428640"/>
          </a:xfrm>
          <a:prstGeom prst="rect">
            <a:avLst/>
          </a:prstGeom>
        </p:spPr>
      </p:sp>
      <p:sp>
        <p:nvSpPr>
          <p:cNvPr id="410"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The idea is to control how much evidence we need, either absolute quantity, or compared to the support toward the other class.</a:t>
            </a:r>
            <a:endParaRPr b="0" lang="fr-FR" sz="1600" spc="-1" strike="noStrike">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380880" y="685800"/>
            <a:ext cx="6095520" cy="3428640"/>
          </a:xfrm>
          <a:prstGeom prst="rect">
            <a:avLst/>
          </a:prstGeom>
        </p:spPr>
      </p:sp>
      <p:sp>
        <p:nvSpPr>
          <p:cNvPr id="412"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The idea is to control how much evidence we need, either absolute quantity, or compared to the support toward the other class.</a:t>
            </a:r>
            <a:endParaRPr b="0" lang="fr-FR" sz="1600" spc="-1" strike="noStrike">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Img"/>
          </p:nvPr>
        </p:nvSpPr>
        <p:spPr>
          <a:xfrm>
            <a:off x="380880" y="685800"/>
            <a:ext cx="6095520" cy="3428640"/>
          </a:xfrm>
          <a:prstGeom prst="rect">
            <a:avLst/>
          </a:prstGeom>
        </p:spPr>
      </p:sp>
      <p:sp>
        <p:nvSpPr>
          <p:cNvPr id="414"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 video is a temporal signal on a time interval</a:t>
            </a:r>
            <a:endParaRPr b="0" lang="fr-FR" sz="1600" spc="-1" strike="noStrike">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sldImg"/>
          </p:nvPr>
        </p:nvSpPr>
        <p:spPr>
          <a:xfrm>
            <a:off x="380880" y="685800"/>
            <a:ext cx="6095520" cy="3428640"/>
          </a:xfrm>
          <a:prstGeom prst="rect">
            <a:avLst/>
          </a:prstGeom>
        </p:spPr>
      </p:sp>
      <p:sp>
        <p:nvSpPr>
          <p:cNvPr id="416"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The case i is described by i, i+m such that each input vector is partitionned into m elements.</a:t>
            </a:r>
            <a:endParaRPr b="0" lang="fr-FR" sz="1600" spc="-1" strike="noStrike">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380880" y="685800"/>
            <a:ext cx="6095520" cy="3428640"/>
          </a:xfrm>
          <a:prstGeom prst="rect">
            <a:avLst/>
          </a:prstGeom>
        </p:spPr>
      </p:sp>
      <p:sp>
        <p:nvSpPr>
          <p:cNvPr id="418"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 video is a temporal signal on a time interval</a:t>
            </a:r>
            <a:endParaRPr b="0" lang="fr-FR" sz="1600" spc="-1" strike="noStrike">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PlaceHolder 1"/>
          <p:cNvSpPr>
            <a:spLocks noGrp="1"/>
          </p:cNvSpPr>
          <p:nvPr>
            <p:ph type="sldImg"/>
          </p:nvPr>
        </p:nvSpPr>
        <p:spPr>
          <a:xfrm>
            <a:off x="380880" y="685800"/>
            <a:ext cx="6095520" cy="3428640"/>
          </a:xfrm>
          <a:prstGeom prst="rect">
            <a:avLst/>
          </a:prstGeom>
        </p:spPr>
      </p:sp>
      <p:sp>
        <p:nvSpPr>
          <p:cNvPr id="420"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 video is a temporal signal on a time interval</a:t>
            </a:r>
            <a:endParaRPr b="0" lang="fr-FR" sz="1600" spc="-1" strike="noStrike">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PlaceHolder 1"/>
          <p:cNvSpPr>
            <a:spLocks noGrp="1"/>
          </p:cNvSpPr>
          <p:nvPr>
            <p:ph type="sldImg"/>
          </p:nvPr>
        </p:nvSpPr>
        <p:spPr>
          <a:xfrm>
            <a:off x="380880" y="685800"/>
            <a:ext cx="6095520" cy="3428640"/>
          </a:xfrm>
          <a:prstGeom prst="rect">
            <a:avLst/>
          </a:prstGeom>
        </p:spPr>
      </p:sp>
      <p:sp>
        <p:nvSpPr>
          <p:cNvPr id="422"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 video is a temporal signal on a time interval</a:t>
            </a:r>
            <a:endParaRPr b="0" lang="fr-FR" sz="1600" spc="-1" strike="noStrike">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380880" y="685800"/>
            <a:ext cx="6095520" cy="3428640"/>
          </a:xfrm>
          <a:prstGeom prst="rect">
            <a:avLst/>
          </a:prstGeom>
        </p:spPr>
      </p:sp>
      <p:sp>
        <p:nvSpPr>
          <p:cNvPr id="424"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Actually, maybe it does underfit for adult or heart to be honest.</a:t>
            </a:r>
            <a:endParaRPr b="0" lang="fr-FR" sz="16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type="sldImg"/>
          </p:nvPr>
        </p:nvSpPr>
        <p:spPr>
          <a:xfrm>
            <a:off x="380880" y="685800"/>
            <a:ext cx="6095520" cy="3428640"/>
          </a:xfrm>
          <a:prstGeom prst="rect">
            <a:avLst/>
          </a:prstGeom>
        </p:spPr>
      </p:sp>
      <p:sp>
        <p:nvSpPr>
          <p:cNvPr id="426"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Actually, maybe it does underfit for adult or heart to be honest.</a:t>
            </a:r>
            <a:endParaRPr b="0" lang="fr-FR" sz="16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Img"/>
          </p:nvPr>
        </p:nvSpPr>
        <p:spPr>
          <a:xfrm>
            <a:off x="380880" y="685800"/>
            <a:ext cx="6095520" cy="3428640"/>
          </a:xfrm>
          <a:prstGeom prst="rect">
            <a:avLst/>
          </a:prstGeom>
        </p:spPr>
      </p:sp>
      <p:sp>
        <p:nvSpPr>
          <p:cNvPr id="428"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Actually, maybe it does underfit for adult or heart to be honest.</a:t>
            </a:r>
            <a:endParaRPr b="0" lang="fr-FR" sz="16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380880" y="685800"/>
            <a:ext cx="6095520" cy="3428640"/>
          </a:xfrm>
          <a:prstGeom prst="rect">
            <a:avLst/>
          </a:prstGeom>
        </p:spPr>
      </p:sp>
      <p:sp>
        <p:nvSpPr>
          <p:cNvPr id="430"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a:t>
            </a:r>
            <a:br/>
            <a:r>
              <a:rPr b="0" lang="fr-FR" sz="1600" spc="-1" strike="noStrike">
                <a:latin typeface="Arial"/>
              </a:rPr>
              <a:t>It seems that what prevents HCBR to obtain good results on adult dataset for instance is the „expressivity” or „model complexity” we defined.</a:t>
            </a:r>
            <a:endParaRPr b="0" lang="fr-FR" sz="16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PlaceHolder 1"/>
          <p:cNvSpPr>
            <a:spLocks noGrp="1"/>
          </p:cNvSpPr>
          <p:nvPr>
            <p:ph type="sldImg"/>
          </p:nvPr>
        </p:nvSpPr>
        <p:spPr>
          <a:xfrm>
            <a:off x="380880" y="685800"/>
            <a:ext cx="6095520" cy="3428640"/>
          </a:xfrm>
          <a:prstGeom prst="rect">
            <a:avLst/>
          </a:prstGeom>
        </p:spPr>
      </p:sp>
      <p:sp>
        <p:nvSpPr>
          <p:cNvPr id="432"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It seems that what prevents HCBR to obtain good results on adult dataset for instance is the „expressivity” or „model complexity” we defined.</a:t>
            </a:r>
            <a:endParaRPr b="0" lang="fr-FR" sz="16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ldImg"/>
          </p:nvPr>
        </p:nvSpPr>
        <p:spPr>
          <a:xfrm>
            <a:off x="380880" y="685800"/>
            <a:ext cx="6095520" cy="3428640"/>
          </a:xfrm>
          <a:prstGeom prst="rect">
            <a:avLst/>
          </a:prstGeom>
        </p:spPr>
      </p:sp>
      <p:sp>
        <p:nvSpPr>
          <p:cNvPr id="434"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a:t>
            </a:r>
            <a:endParaRPr b="0" lang="fr-FR" sz="16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380880" y="685800"/>
            <a:ext cx="6095520" cy="3428640"/>
          </a:xfrm>
          <a:prstGeom prst="rect">
            <a:avLst/>
          </a:prstGeom>
        </p:spPr>
      </p:sp>
      <p:sp>
        <p:nvSpPr>
          <p:cNvPr id="436"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a:t>
            </a:r>
            <a:endParaRPr b="0" lang="fr-FR" sz="1600" spc="-1" strike="noStrike">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PlaceHolder 1"/>
          <p:cNvSpPr>
            <a:spLocks noGrp="1"/>
          </p:cNvSpPr>
          <p:nvPr>
            <p:ph type="sldImg"/>
          </p:nvPr>
        </p:nvSpPr>
        <p:spPr>
          <a:xfrm>
            <a:off x="380880" y="685800"/>
            <a:ext cx="6095520" cy="3428640"/>
          </a:xfrm>
          <a:prstGeom prst="rect">
            <a:avLst/>
          </a:prstGeom>
        </p:spPr>
      </p:sp>
      <p:sp>
        <p:nvSpPr>
          <p:cNvPr id="438"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rPr>
              <a:t>Well, very large model space, product of two functional spaces.</a:t>
            </a:r>
            <a:endParaRPr b="0" lang="fr-FR" sz="16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PlaceHolder 1"/>
          <p:cNvSpPr>
            <a:spLocks noGrp="1"/>
          </p:cNvSpPr>
          <p:nvPr>
            <p:ph type="sldImg"/>
          </p:nvPr>
        </p:nvSpPr>
        <p:spPr>
          <a:xfrm>
            <a:off x="380880" y="685800"/>
            <a:ext cx="6095520" cy="3428640"/>
          </a:xfrm>
          <a:prstGeom prst="rect">
            <a:avLst/>
          </a:prstGeom>
        </p:spPr>
      </p:sp>
      <p:sp>
        <p:nvSpPr>
          <p:cNvPr id="440" name="PlaceHolder 2"/>
          <p:cNvSpPr>
            <a:spLocks noGrp="1"/>
          </p:cNvSpPr>
          <p:nvPr>
            <p:ph type="body"/>
          </p:nvPr>
        </p:nvSpPr>
        <p:spPr>
          <a:xfrm>
            <a:off x="914400" y="4343400"/>
            <a:ext cx="5028840" cy="4114440"/>
          </a:xfrm>
          <a:prstGeom prst="rect">
            <a:avLst/>
          </a:prstGeom>
        </p:spPr>
        <p:txBody>
          <a:bodyPr lIns="90000" rIns="90000" tIns="45000" bIns="45000">
            <a:noAutofit/>
          </a:bodyPr>
          <a:p>
            <a:pPr marL="216000" indent="-216000">
              <a:lnSpc>
                <a:spcPct val="100000"/>
              </a:lnSpc>
            </a:pPr>
            <a:r>
              <a:rPr b="0" lang="fr-FR" sz="1600" spc="-1" strike="noStrike">
                <a:latin typeface="Arial"/>
              </a:rPr>
              <a:t>Within this demo session we will show how Node.js application can use and display data from previously created model for customer satisfaction prediction.</a:t>
            </a:r>
            <a:endParaRPr b="0" lang="fr-FR" sz="16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sldImg"/>
          </p:nvPr>
        </p:nvSpPr>
        <p:spPr>
          <a:xfrm>
            <a:off x="380880" y="685800"/>
            <a:ext cx="6095520" cy="3428640"/>
          </a:xfrm>
          <a:prstGeom prst="rect">
            <a:avLst/>
          </a:prstGeom>
        </p:spPr>
      </p:sp>
      <p:sp>
        <p:nvSpPr>
          <p:cNvPr id="396"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The abstract space can be a database, something not structured, well-structured, etc. It is not our matter here. Contrary to the initial formulation, the input vector space is not defined, can miss some elements, etc. You also do not need any metric or scalar product contrary to many other approach like SVM.</a:t>
            </a:r>
            <a:endParaRPr b="0" lang="fr-FR" sz="1600" spc="-1" strike="noStrike">
              <a:latin typeface="Arial"/>
            </a:endParaRPr>
          </a:p>
          <a:p>
            <a:pPr>
              <a:lnSpc>
                <a:spcPct val="125000"/>
              </a:lnSpc>
            </a:pPr>
            <a:r>
              <a:rPr b="0" lang="fr-FR" sz="1600" spc="-1" strike="noStrike">
                <a:latin typeface="Arial"/>
                <a:ea typeface="Arial"/>
              </a:rPr>
              <a:t>In practice, it is likely that only a subset of P may appear (e.g. Two contradictory proposition encoded by two elements of F)</a:t>
            </a:r>
            <a:endParaRPr b="0" lang="fr-FR" sz="1600" spc="-1" strike="noStrike">
              <a:latin typeface="Arial"/>
            </a:endParaRPr>
          </a:p>
          <a:p>
            <a:pPr>
              <a:lnSpc>
                <a:spcPct val="125000"/>
              </a:lnSpc>
            </a:pPr>
            <a:endParaRPr b="0" lang="fr-FR" sz="16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380880" y="685800"/>
            <a:ext cx="6095520" cy="3428640"/>
          </a:xfrm>
          <a:prstGeom prst="rect">
            <a:avLst/>
          </a:prstGeom>
        </p:spPr>
      </p:sp>
      <p:sp>
        <p:nvSpPr>
          <p:cNvPr id="398" name="PlaceHolder 2"/>
          <p:cNvSpPr>
            <a:spLocks noGrp="1"/>
          </p:cNvSpPr>
          <p:nvPr>
            <p:ph type="body"/>
          </p:nvPr>
        </p:nvSpPr>
        <p:spPr>
          <a:xfrm>
            <a:off x="914400" y="4343400"/>
            <a:ext cx="5028840" cy="4114440"/>
          </a:xfrm>
          <a:prstGeom prst="rect">
            <a:avLst/>
          </a:prstGeom>
        </p:spPr>
        <p:txBody>
          <a:bodyPr lIns="90000" rIns="90000" tIns="45000" bIns="45000">
            <a:noAutofit/>
          </a:bodyPr>
          <a:p>
            <a:pPr>
              <a:lnSpc>
                <a:spcPct val="125000"/>
              </a:lnSpc>
            </a:pPr>
            <a:r>
              <a:rPr b="0" lang="fr-FR" sz="1600" spc="-1" strike="noStrike">
                <a:latin typeface="Arial"/>
                <a:ea typeface="Arial"/>
              </a:rPr>
              <a:t>Hypergraph is a generalization of a graph (2 vertices per edge)</a:t>
            </a:r>
            <a:endParaRPr b="0" lang="fr-FR" sz="1600" spc="-1" strike="noStrike">
              <a:latin typeface="Arial"/>
            </a:endParaRPr>
          </a:p>
          <a:p>
            <a:pPr>
              <a:lnSpc>
                <a:spcPct val="125000"/>
              </a:lnSpc>
            </a:pPr>
            <a:r>
              <a:rPr b="0" lang="fr-FR" sz="1600" spc="-1" strike="noStrike">
                <a:latin typeface="Arial"/>
                <a:ea typeface="Arial"/>
              </a:rPr>
              <a:t>A subhypergraph is like a „windows” on the the hypergraph.</a:t>
            </a:r>
            <a:endParaRPr b="0" lang="fr-FR" sz="1600" spc="-1" strike="noStrike">
              <a:latin typeface="Arial"/>
            </a:endParaRPr>
          </a:p>
          <a:p>
            <a:pPr>
              <a:lnSpc>
                <a:spcPct val="125000"/>
              </a:lnSpc>
            </a:pPr>
            <a:r>
              <a:rPr b="0" lang="fr-FR" sz="1600" spc="-1" strike="noStrike">
                <a:latin typeface="Arial"/>
                <a:ea typeface="Arial"/>
              </a:rPr>
              <a:t>E is a partition of V_X and e is a set of features, not a single feature.</a:t>
            </a:r>
            <a:endParaRPr b="0" lang="fr-FR" sz="16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25" name="PlaceHolder 2"/>
          <p:cNvSpPr>
            <a:spLocks noGrp="1"/>
          </p:cNvSpPr>
          <p:nvPr>
            <p:ph type="body"/>
          </p:nvPr>
        </p:nvSpPr>
        <p:spPr>
          <a:xfrm>
            <a:off x="1693440" y="502920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26" name="PlaceHolder 3"/>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28"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29"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0"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1" name="PlaceHolder 5"/>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33" name="PlaceHolder 2"/>
          <p:cNvSpPr>
            <a:spLocks noGrp="1"/>
          </p:cNvSpPr>
          <p:nvPr>
            <p:ph type="body"/>
          </p:nvPr>
        </p:nvSpPr>
        <p:spPr>
          <a:xfrm>
            <a:off x="16934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4" name="PlaceHolder 3"/>
          <p:cNvSpPr>
            <a:spLocks noGrp="1"/>
          </p:cNvSpPr>
          <p:nvPr>
            <p:ph type="body"/>
          </p:nvPr>
        </p:nvSpPr>
        <p:spPr>
          <a:xfrm>
            <a:off x="64112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5" name="PlaceHolder 4"/>
          <p:cNvSpPr>
            <a:spLocks noGrp="1"/>
          </p:cNvSpPr>
          <p:nvPr>
            <p:ph type="body"/>
          </p:nvPr>
        </p:nvSpPr>
        <p:spPr>
          <a:xfrm>
            <a:off x="111290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6" name="PlaceHolder 5"/>
          <p:cNvSpPr>
            <a:spLocks noGrp="1"/>
          </p:cNvSpPr>
          <p:nvPr>
            <p:ph type="body"/>
          </p:nvPr>
        </p:nvSpPr>
        <p:spPr>
          <a:xfrm>
            <a:off x="16934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7" name="PlaceHolder 6"/>
          <p:cNvSpPr>
            <a:spLocks noGrp="1"/>
          </p:cNvSpPr>
          <p:nvPr>
            <p:ph type="body"/>
          </p:nvPr>
        </p:nvSpPr>
        <p:spPr>
          <a:xfrm>
            <a:off x="64112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38" name="PlaceHolder 7"/>
          <p:cNvSpPr>
            <a:spLocks noGrp="1"/>
          </p:cNvSpPr>
          <p:nvPr>
            <p:ph type="body"/>
          </p:nvPr>
        </p:nvSpPr>
        <p:spPr>
          <a:xfrm>
            <a:off x="111290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43" name="PlaceHolder 2"/>
          <p:cNvSpPr>
            <a:spLocks noGrp="1"/>
          </p:cNvSpPr>
          <p:nvPr>
            <p:ph type="subTitle"/>
          </p:nvPr>
        </p:nvSpPr>
        <p:spPr>
          <a:xfrm>
            <a:off x="1693440" y="5029200"/>
            <a:ext cx="13953240" cy="34621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45" name="PlaceHolder 2"/>
          <p:cNvSpPr>
            <a:spLocks noGrp="1"/>
          </p:cNvSpPr>
          <p:nvPr>
            <p:ph type="body"/>
          </p:nvPr>
        </p:nvSpPr>
        <p:spPr>
          <a:xfrm>
            <a:off x="1693440" y="5029200"/>
            <a:ext cx="139532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47"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48"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1693440" y="4324680"/>
            <a:ext cx="13953240" cy="2853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52"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53"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54"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4" name="PlaceHolder 2"/>
          <p:cNvSpPr>
            <a:spLocks noGrp="1"/>
          </p:cNvSpPr>
          <p:nvPr>
            <p:ph type="subTitle"/>
          </p:nvPr>
        </p:nvSpPr>
        <p:spPr>
          <a:xfrm>
            <a:off x="1693440" y="5029200"/>
            <a:ext cx="13953240" cy="34621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56"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57"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58" name="PlaceHolder 4"/>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60"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61"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62" name="PlaceHolder 4"/>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64" name="PlaceHolder 2"/>
          <p:cNvSpPr>
            <a:spLocks noGrp="1"/>
          </p:cNvSpPr>
          <p:nvPr>
            <p:ph type="body"/>
          </p:nvPr>
        </p:nvSpPr>
        <p:spPr>
          <a:xfrm>
            <a:off x="1693440" y="502920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65" name="PlaceHolder 3"/>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67"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68"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69"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0" name="PlaceHolder 5"/>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72" name="PlaceHolder 2"/>
          <p:cNvSpPr>
            <a:spLocks noGrp="1"/>
          </p:cNvSpPr>
          <p:nvPr>
            <p:ph type="body"/>
          </p:nvPr>
        </p:nvSpPr>
        <p:spPr>
          <a:xfrm>
            <a:off x="16934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3" name="PlaceHolder 3"/>
          <p:cNvSpPr>
            <a:spLocks noGrp="1"/>
          </p:cNvSpPr>
          <p:nvPr>
            <p:ph type="body"/>
          </p:nvPr>
        </p:nvSpPr>
        <p:spPr>
          <a:xfrm>
            <a:off x="64112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4" name="PlaceHolder 4"/>
          <p:cNvSpPr>
            <a:spLocks noGrp="1"/>
          </p:cNvSpPr>
          <p:nvPr>
            <p:ph type="body"/>
          </p:nvPr>
        </p:nvSpPr>
        <p:spPr>
          <a:xfrm>
            <a:off x="111290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5" name="PlaceHolder 5"/>
          <p:cNvSpPr>
            <a:spLocks noGrp="1"/>
          </p:cNvSpPr>
          <p:nvPr>
            <p:ph type="body"/>
          </p:nvPr>
        </p:nvSpPr>
        <p:spPr>
          <a:xfrm>
            <a:off x="16934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6" name="PlaceHolder 6"/>
          <p:cNvSpPr>
            <a:spLocks noGrp="1"/>
          </p:cNvSpPr>
          <p:nvPr>
            <p:ph type="body"/>
          </p:nvPr>
        </p:nvSpPr>
        <p:spPr>
          <a:xfrm>
            <a:off x="64112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77" name="PlaceHolder 7"/>
          <p:cNvSpPr>
            <a:spLocks noGrp="1"/>
          </p:cNvSpPr>
          <p:nvPr>
            <p:ph type="body"/>
          </p:nvPr>
        </p:nvSpPr>
        <p:spPr>
          <a:xfrm>
            <a:off x="111290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82" name="PlaceHolder 2"/>
          <p:cNvSpPr>
            <a:spLocks noGrp="1"/>
          </p:cNvSpPr>
          <p:nvPr>
            <p:ph type="subTitle"/>
          </p:nvPr>
        </p:nvSpPr>
        <p:spPr>
          <a:xfrm>
            <a:off x="1693440" y="5029200"/>
            <a:ext cx="13953240" cy="34621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84" name="PlaceHolder 2"/>
          <p:cNvSpPr>
            <a:spLocks noGrp="1"/>
          </p:cNvSpPr>
          <p:nvPr>
            <p:ph type="body"/>
          </p:nvPr>
        </p:nvSpPr>
        <p:spPr>
          <a:xfrm>
            <a:off x="1693440" y="5029200"/>
            <a:ext cx="139532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86"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87"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6" name="PlaceHolder 2"/>
          <p:cNvSpPr>
            <a:spLocks noGrp="1"/>
          </p:cNvSpPr>
          <p:nvPr>
            <p:ph type="body"/>
          </p:nvPr>
        </p:nvSpPr>
        <p:spPr>
          <a:xfrm>
            <a:off x="1693440" y="5029200"/>
            <a:ext cx="139532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1693440" y="4324680"/>
            <a:ext cx="13953240" cy="2853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91"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92"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93"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95"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96"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97" name="PlaceHolder 4"/>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99"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0"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1" name="PlaceHolder 4"/>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03" name="PlaceHolder 2"/>
          <p:cNvSpPr>
            <a:spLocks noGrp="1"/>
          </p:cNvSpPr>
          <p:nvPr>
            <p:ph type="body"/>
          </p:nvPr>
        </p:nvSpPr>
        <p:spPr>
          <a:xfrm>
            <a:off x="1693440" y="502920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4" name="PlaceHolder 3"/>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06"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7"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8"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09" name="PlaceHolder 5"/>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11" name="PlaceHolder 2"/>
          <p:cNvSpPr>
            <a:spLocks noGrp="1"/>
          </p:cNvSpPr>
          <p:nvPr>
            <p:ph type="body"/>
          </p:nvPr>
        </p:nvSpPr>
        <p:spPr>
          <a:xfrm>
            <a:off x="16934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12" name="PlaceHolder 3"/>
          <p:cNvSpPr>
            <a:spLocks noGrp="1"/>
          </p:cNvSpPr>
          <p:nvPr>
            <p:ph type="body"/>
          </p:nvPr>
        </p:nvSpPr>
        <p:spPr>
          <a:xfrm>
            <a:off x="64112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13" name="PlaceHolder 4"/>
          <p:cNvSpPr>
            <a:spLocks noGrp="1"/>
          </p:cNvSpPr>
          <p:nvPr>
            <p:ph type="body"/>
          </p:nvPr>
        </p:nvSpPr>
        <p:spPr>
          <a:xfrm>
            <a:off x="111290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14" name="PlaceHolder 5"/>
          <p:cNvSpPr>
            <a:spLocks noGrp="1"/>
          </p:cNvSpPr>
          <p:nvPr>
            <p:ph type="body"/>
          </p:nvPr>
        </p:nvSpPr>
        <p:spPr>
          <a:xfrm>
            <a:off x="16934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15" name="PlaceHolder 6"/>
          <p:cNvSpPr>
            <a:spLocks noGrp="1"/>
          </p:cNvSpPr>
          <p:nvPr>
            <p:ph type="body"/>
          </p:nvPr>
        </p:nvSpPr>
        <p:spPr>
          <a:xfrm>
            <a:off x="64112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16" name="PlaceHolder 7"/>
          <p:cNvSpPr>
            <a:spLocks noGrp="1"/>
          </p:cNvSpPr>
          <p:nvPr>
            <p:ph type="body"/>
          </p:nvPr>
        </p:nvSpPr>
        <p:spPr>
          <a:xfrm>
            <a:off x="111290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21" name="PlaceHolder 2"/>
          <p:cNvSpPr>
            <a:spLocks noGrp="1"/>
          </p:cNvSpPr>
          <p:nvPr>
            <p:ph type="subTitle"/>
          </p:nvPr>
        </p:nvSpPr>
        <p:spPr>
          <a:xfrm>
            <a:off x="1693440" y="5029200"/>
            <a:ext cx="13953240" cy="346212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23" name="PlaceHolder 2"/>
          <p:cNvSpPr>
            <a:spLocks noGrp="1"/>
          </p:cNvSpPr>
          <p:nvPr>
            <p:ph type="body"/>
          </p:nvPr>
        </p:nvSpPr>
        <p:spPr>
          <a:xfrm>
            <a:off x="1693440" y="5029200"/>
            <a:ext cx="139532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8"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9"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25"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126"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1693440" y="4324680"/>
            <a:ext cx="13953240" cy="2853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30"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31"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132"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34"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135"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36" name="PlaceHolder 4"/>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38"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39"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0" name="PlaceHolder 4"/>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42" name="PlaceHolder 2"/>
          <p:cNvSpPr>
            <a:spLocks noGrp="1"/>
          </p:cNvSpPr>
          <p:nvPr>
            <p:ph type="body"/>
          </p:nvPr>
        </p:nvSpPr>
        <p:spPr>
          <a:xfrm>
            <a:off x="1693440" y="502920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3" name="PlaceHolder 3"/>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45"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6"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7"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8" name="PlaceHolder 5"/>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50" name="PlaceHolder 2"/>
          <p:cNvSpPr>
            <a:spLocks noGrp="1"/>
          </p:cNvSpPr>
          <p:nvPr>
            <p:ph type="body"/>
          </p:nvPr>
        </p:nvSpPr>
        <p:spPr>
          <a:xfrm>
            <a:off x="16934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51" name="PlaceHolder 3"/>
          <p:cNvSpPr>
            <a:spLocks noGrp="1"/>
          </p:cNvSpPr>
          <p:nvPr>
            <p:ph type="body"/>
          </p:nvPr>
        </p:nvSpPr>
        <p:spPr>
          <a:xfrm>
            <a:off x="64112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52" name="PlaceHolder 4"/>
          <p:cNvSpPr>
            <a:spLocks noGrp="1"/>
          </p:cNvSpPr>
          <p:nvPr>
            <p:ph type="body"/>
          </p:nvPr>
        </p:nvSpPr>
        <p:spPr>
          <a:xfrm>
            <a:off x="11129040" y="502920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53" name="PlaceHolder 5"/>
          <p:cNvSpPr>
            <a:spLocks noGrp="1"/>
          </p:cNvSpPr>
          <p:nvPr>
            <p:ph type="body"/>
          </p:nvPr>
        </p:nvSpPr>
        <p:spPr>
          <a:xfrm>
            <a:off x="16934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54" name="PlaceHolder 6"/>
          <p:cNvSpPr>
            <a:spLocks noGrp="1"/>
          </p:cNvSpPr>
          <p:nvPr>
            <p:ph type="body"/>
          </p:nvPr>
        </p:nvSpPr>
        <p:spPr>
          <a:xfrm>
            <a:off x="64112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55" name="PlaceHolder 7"/>
          <p:cNvSpPr>
            <a:spLocks noGrp="1"/>
          </p:cNvSpPr>
          <p:nvPr>
            <p:ph type="body"/>
          </p:nvPr>
        </p:nvSpPr>
        <p:spPr>
          <a:xfrm>
            <a:off x="11129040" y="6837840"/>
            <a:ext cx="449280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693440" y="4324680"/>
            <a:ext cx="13953240" cy="2853360"/>
          </a:xfrm>
          <a:prstGeom prst="rect">
            <a:avLst/>
          </a:prstGeom>
        </p:spPr>
        <p:txBody>
          <a:bodyPr lIns="0" rIns="0" tIns="0" bIns="0" anchor="ctr">
            <a:spAutoFit/>
          </a:bodyPr>
          <a:p>
            <a:pPr algn="ct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3"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4" name="PlaceHolder 3"/>
          <p:cNvSpPr>
            <a:spLocks noGrp="1"/>
          </p:cNvSpPr>
          <p:nvPr>
            <p:ph type="body"/>
          </p:nvPr>
        </p:nvSpPr>
        <p:spPr>
          <a:xfrm>
            <a:off x="884340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15" name="PlaceHolder 4"/>
          <p:cNvSpPr>
            <a:spLocks noGrp="1"/>
          </p:cNvSpPr>
          <p:nvPr>
            <p:ph type="body"/>
          </p:nvPr>
        </p:nvSpPr>
        <p:spPr>
          <a:xfrm>
            <a:off x="169344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17" name="PlaceHolder 2"/>
          <p:cNvSpPr>
            <a:spLocks noGrp="1"/>
          </p:cNvSpPr>
          <p:nvPr>
            <p:ph type="body"/>
          </p:nvPr>
        </p:nvSpPr>
        <p:spPr>
          <a:xfrm>
            <a:off x="1693440" y="5029200"/>
            <a:ext cx="6809040" cy="3462120"/>
          </a:xfrm>
          <a:prstGeom prst="rect">
            <a:avLst/>
          </a:prstGeom>
        </p:spPr>
        <p:txBody>
          <a:bodyPr lIns="0" rIns="0" tIns="0" bIns="0">
            <a:normAutofit/>
          </a:bodyPr>
          <a:p>
            <a:endParaRPr b="0" lang="fr-FR" sz="3200" spc="-1" strike="noStrike">
              <a:solidFill>
                <a:srgbClr val="ffffff"/>
              </a:solidFill>
              <a:latin typeface="Arial"/>
            </a:endParaRPr>
          </a:p>
        </p:txBody>
      </p:sp>
      <p:sp>
        <p:nvSpPr>
          <p:cNvPr id="18"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19" name="PlaceHolder 4"/>
          <p:cNvSpPr>
            <a:spLocks noGrp="1"/>
          </p:cNvSpPr>
          <p:nvPr>
            <p:ph type="body"/>
          </p:nvPr>
        </p:nvSpPr>
        <p:spPr>
          <a:xfrm>
            <a:off x="8843400" y="683784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693440" y="4324680"/>
            <a:ext cx="13953240" cy="615240"/>
          </a:xfrm>
          <a:prstGeom prst="rect">
            <a:avLst/>
          </a:prstGeom>
        </p:spPr>
        <p:txBody>
          <a:bodyPr lIns="0" rIns="0" tIns="0" bIns="0" anchor="ctr">
            <a:spAutoFit/>
          </a:bodyPr>
          <a:p>
            <a:pPr algn="ctr"/>
            <a:endParaRPr b="0" lang="fr-FR" sz="3600" spc="-1" strike="noStrike">
              <a:solidFill>
                <a:srgbClr val="ffffff"/>
              </a:solidFill>
              <a:latin typeface="Arial"/>
            </a:endParaRPr>
          </a:p>
        </p:txBody>
      </p:sp>
      <p:sp>
        <p:nvSpPr>
          <p:cNvPr id="21" name="PlaceHolder 2"/>
          <p:cNvSpPr>
            <a:spLocks noGrp="1"/>
          </p:cNvSpPr>
          <p:nvPr>
            <p:ph type="body"/>
          </p:nvPr>
        </p:nvSpPr>
        <p:spPr>
          <a:xfrm>
            <a:off x="169344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22" name="PlaceHolder 3"/>
          <p:cNvSpPr>
            <a:spLocks noGrp="1"/>
          </p:cNvSpPr>
          <p:nvPr>
            <p:ph type="body"/>
          </p:nvPr>
        </p:nvSpPr>
        <p:spPr>
          <a:xfrm>
            <a:off x="8843400" y="5029200"/>
            <a:ext cx="6809040" cy="1651320"/>
          </a:xfrm>
          <a:prstGeom prst="rect">
            <a:avLst/>
          </a:prstGeom>
        </p:spPr>
        <p:txBody>
          <a:bodyPr lIns="0" rIns="0" tIns="0" bIns="0">
            <a:normAutofit/>
          </a:bodyPr>
          <a:p>
            <a:endParaRPr b="0" lang="fr-FR" sz="3200" spc="-1" strike="noStrike">
              <a:solidFill>
                <a:srgbClr val="ffffff"/>
              </a:solidFill>
              <a:latin typeface="Arial"/>
            </a:endParaRPr>
          </a:p>
        </p:txBody>
      </p:sp>
      <p:sp>
        <p:nvSpPr>
          <p:cNvPr id="23" name="PlaceHolder 4"/>
          <p:cNvSpPr>
            <a:spLocks noGrp="1"/>
          </p:cNvSpPr>
          <p:nvPr>
            <p:ph type="body"/>
          </p:nvPr>
        </p:nvSpPr>
        <p:spPr>
          <a:xfrm>
            <a:off x="1693440" y="6837840"/>
            <a:ext cx="13953240" cy="1651320"/>
          </a:xfrm>
          <a:prstGeom prst="rect">
            <a:avLst/>
          </a:prstGeom>
        </p:spPr>
        <p:txBody>
          <a:bodyPr lIns="0" rIns="0" tIns="0" bIns="0">
            <a:normAutofit/>
          </a:bodyPr>
          <a:p>
            <a:endParaRPr b="0" lang="fr-FR" sz="32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93440" y="1638360"/>
            <a:ext cx="13953240" cy="3301560"/>
          </a:xfrm>
          <a:prstGeom prst="rect">
            <a:avLst/>
          </a:prstGeom>
        </p:spPr>
        <p:txBody>
          <a:bodyPr lIns="0" rIns="0" tIns="0" bIns="0" anchor="b">
            <a:noAutofit/>
          </a:bodyPr>
          <a:p>
            <a:pPr>
              <a:lnSpc>
                <a:spcPct val="100000"/>
              </a:lnSpc>
            </a:pPr>
            <a:r>
              <a:rPr b="1" lang="fr-FR" sz="4000" spc="-1" strike="noStrike">
                <a:latin typeface="Helvetica Light"/>
                <a:ea typeface="Arial"/>
              </a:rPr>
              <a:t>Title Text</a:t>
            </a:r>
            <a:endParaRPr b="0" lang="fr-FR" sz="4000" spc="-1" strike="noStrike">
              <a:latin typeface="Helvetica Light"/>
            </a:endParaRPr>
          </a:p>
        </p:txBody>
      </p:sp>
      <p:sp>
        <p:nvSpPr>
          <p:cNvPr id="1" name="PlaceHolder 2"/>
          <p:cNvSpPr>
            <a:spLocks noGrp="1"/>
          </p:cNvSpPr>
          <p:nvPr>
            <p:ph type="body"/>
          </p:nvPr>
        </p:nvSpPr>
        <p:spPr>
          <a:xfrm>
            <a:off x="1693440" y="5029200"/>
            <a:ext cx="13953240" cy="1130040"/>
          </a:xfrm>
          <a:prstGeom prst="rect">
            <a:avLst/>
          </a:prstGeom>
        </p:spPr>
        <p:txBody>
          <a:bodyPr lIns="0" rIns="0" tIns="0" bIns="0">
            <a:noAutofit/>
          </a:bodyPr>
          <a:p>
            <a:pPr>
              <a:lnSpc>
                <a:spcPct val="100000"/>
              </a:lnSpc>
              <a:spcBef>
                <a:spcPts val="2401"/>
              </a:spcBef>
            </a:pPr>
            <a:r>
              <a:rPr b="0" lang="fr-FR" sz="2900" spc="-1" strike="noStrike">
                <a:latin typeface="Arial"/>
                <a:ea typeface="Arial"/>
              </a:rPr>
              <a:t>Body Level One</a:t>
            </a:r>
            <a:endParaRPr b="0" lang="fr-FR" sz="2900" spc="-1" strike="noStrike">
              <a:latin typeface="Helvetica Light"/>
            </a:endParaRPr>
          </a:p>
          <a:p>
            <a:pPr>
              <a:lnSpc>
                <a:spcPct val="100000"/>
              </a:lnSpc>
              <a:spcBef>
                <a:spcPts val="2401"/>
              </a:spcBef>
            </a:pPr>
            <a:r>
              <a:rPr b="0" lang="fr-FR" sz="2900" spc="-1" strike="noStrike">
                <a:latin typeface="Arial"/>
                <a:ea typeface="Arial"/>
              </a:rPr>
              <a:t>Body Level Two</a:t>
            </a:r>
            <a:endParaRPr b="0" lang="fr-FR" sz="2900" spc="-1" strike="noStrike">
              <a:latin typeface="Helvetica Light"/>
            </a:endParaRPr>
          </a:p>
          <a:p>
            <a:pPr>
              <a:lnSpc>
                <a:spcPct val="100000"/>
              </a:lnSpc>
              <a:spcBef>
                <a:spcPts val="2401"/>
              </a:spcBef>
            </a:pPr>
            <a:r>
              <a:rPr b="0" lang="fr-FR" sz="2900" spc="-1" strike="noStrike">
                <a:latin typeface="Arial"/>
                <a:ea typeface="Arial"/>
              </a:rPr>
              <a:t>Body Level Three</a:t>
            </a:r>
            <a:endParaRPr b="0" lang="fr-FR" sz="2900" spc="-1" strike="noStrike">
              <a:latin typeface="Helvetica Light"/>
            </a:endParaRPr>
          </a:p>
          <a:p>
            <a:pPr>
              <a:lnSpc>
                <a:spcPct val="100000"/>
              </a:lnSpc>
              <a:spcBef>
                <a:spcPts val="2401"/>
              </a:spcBef>
            </a:pPr>
            <a:r>
              <a:rPr b="0" lang="fr-FR" sz="2900" spc="-1" strike="noStrike">
                <a:latin typeface="Arial"/>
                <a:ea typeface="Arial"/>
              </a:rPr>
              <a:t>Body Level Four</a:t>
            </a:r>
            <a:endParaRPr b="0" lang="fr-FR" sz="2900" spc="-1" strike="noStrike">
              <a:latin typeface="Helvetica Light"/>
            </a:endParaRPr>
          </a:p>
          <a:p>
            <a:pPr>
              <a:lnSpc>
                <a:spcPct val="100000"/>
              </a:lnSpc>
              <a:spcBef>
                <a:spcPts val="2401"/>
              </a:spcBef>
            </a:pPr>
            <a:r>
              <a:rPr b="0" lang="fr-FR" sz="2900" spc="-1" strike="noStrike">
                <a:latin typeface="Arial"/>
                <a:ea typeface="Arial"/>
              </a:rPr>
              <a:t>Body Level Five</a:t>
            </a:r>
            <a:endParaRPr b="0" lang="fr-FR" sz="2900" spc="-1" strike="noStrike">
              <a:latin typeface="Helvetica Light"/>
            </a:endParaRPr>
          </a:p>
        </p:txBody>
      </p:sp>
      <p:sp>
        <p:nvSpPr>
          <p:cNvPr id="2" name="PlaceHolder 3"/>
          <p:cNvSpPr>
            <a:spLocks noGrp="1"/>
          </p:cNvSpPr>
          <p:nvPr>
            <p:ph type="sldNum"/>
          </p:nvPr>
        </p:nvSpPr>
        <p:spPr>
          <a:xfrm>
            <a:off x="145080" y="9321480"/>
            <a:ext cx="474120" cy="276480"/>
          </a:xfrm>
          <a:prstGeom prst="rect">
            <a:avLst/>
          </a:prstGeom>
        </p:spPr>
        <p:txBody>
          <a:bodyPr lIns="0" rIns="0" tIns="0" bIns="0">
            <a:noAutofit/>
          </a:bodyPr>
          <a:p>
            <a:pPr algn="ctr">
              <a:lnSpc>
                <a:spcPct val="100000"/>
              </a:lnSpc>
            </a:pPr>
            <a:fld id="{55DA02C1-FE0D-4261-A307-BF5F51D7EAAB}" type="slidenum">
              <a:rPr b="0" lang="fr-FR" sz="1800" spc="-1" strike="noStrike">
                <a:solidFill>
                  <a:srgbClr val="000000"/>
                </a:solidFill>
                <a:latin typeface="Arial"/>
                <a:ea typeface="Arial"/>
              </a:rPr>
              <a:t>&lt;numéro&gt;</a:t>
            </a:fld>
            <a:endParaRPr b="0" lang="fr-F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3649"/>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1124280" y="1128240"/>
            <a:ext cx="7513920" cy="1628640"/>
          </a:xfrm>
          <a:prstGeom prst="rect">
            <a:avLst/>
          </a:prstGeom>
        </p:spPr>
        <p:txBody>
          <a:bodyPr lIns="0" rIns="0" tIns="0" bIns="0">
            <a:spAutoFit/>
          </a:bodyPr>
          <a:p>
            <a:pPr>
              <a:lnSpc>
                <a:spcPts val="4779"/>
              </a:lnSpc>
            </a:pPr>
            <a:r>
              <a:rPr b="0" lang="fr-FR" sz="4500" spc="-1" strike="noStrike">
                <a:solidFill>
                  <a:srgbClr val="ffffff"/>
                </a:solidFill>
                <a:latin typeface="Arial"/>
              </a:rPr>
              <a:t>Click to edit Master title style</a:t>
            </a:r>
            <a:endParaRPr b="0" lang="fr-FR" sz="4500" spc="-1" strike="noStrike">
              <a:solidFill>
                <a:srgbClr val="ffffff"/>
              </a:solidFill>
              <a:latin typeface="Arial"/>
            </a:endParaRPr>
          </a:p>
        </p:txBody>
      </p:sp>
      <p:sp>
        <p:nvSpPr>
          <p:cNvPr id="40" name="PlaceHolder 2"/>
          <p:cNvSpPr>
            <a:spLocks noGrp="1"/>
          </p:cNvSpPr>
          <p:nvPr>
            <p:ph type="body"/>
          </p:nvPr>
        </p:nvSpPr>
        <p:spPr>
          <a:xfrm>
            <a:off x="9389520" y="1127160"/>
            <a:ext cx="6794280" cy="5656680"/>
          </a:xfrm>
          <a:prstGeom prst="rect">
            <a:avLst/>
          </a:prstGeom>
        </p:spPr>
        <p:txBody>
          <a:bodyPr lIns="0" rIns="0" tIns="0" bIns="0">
            <a:spAutoFit/>
          </a:bodyPr>
          <a:p>
            <a:pPr marL="363960" indent="-363600">
              <a:lnSpc>
                <a:spcPct val="100000"/>
              </a:lnSpc>
              <a:spcBef>
                <a:spcPts val="2866"/>
              </a:spcBef>
              <a:buClr>
                <a:srgbClr val="ffffff"/>
              </a:buClr>
              <a:buFont typeface="Arial"/>
              <a:buChar char="–"/>
            </a:pPr>
            <a:r>
              <a:rPr b="0" lang="fr-FR" sz="3200" spc="-1" strike="noStrike">
                <a:solidFill>
                  <a:srgbClr val="ffffff"/>
                </a:solidFill>
                <a:latin typeface="Arial"/>
              </a:rPr>
              <a:t>Click to edit Master text styles</a:t>
            </a:r>
            <a:endParaRPr b="0" lang="fr-FR" sz="3200" spc="-1" strike="noStrike">
              <a:solidFill>
                <a:srgbClr val="ffffff"/>
              </a:solidFill>
              <a:latin typeface="Arial"/>
            </a:endParaRPr>
          </a:p>
          <a:p>
            <a:pPr lvl="1" marL="993600" indent="-439560">
              <a:lnSpc>
                <a:spcPct val="100000"/>
              </a:lnSpc>
              <a:spcBef>
                <a:spcPts val="581"/>
              </a:spcBef>
              <a:buClr>
                <a:srgbClr val="ffffff"/>
              </a:buClr>
              <a:buFont typeface="Arial"/>
              <a:buChar char="•"/>
            </a:pPr>
            <a:r>
              <a:rPr b="0" lang="fr-FR" sz="2900" spc="-1" strike="noStrike">
                <a:solidFill>
                  <a:srgbClr val="ffffff"/>
                </a:solidFill>
                <a:latin typeface="Arial"/>
              </a:rPr>
              <a:t>Second level</a:t>
            </a:r>
            <a:endParaRPr b="0" lang="fr-FR" sz="2900" spc="-1" strike="noStrike">
              <a:solidFill>
                <a:srgbClr val="ffffff"/>
              </a:solidFill>
              <a:latin typeface="Arial"/>
            </a:endParaRPr>
          </a:p>
          <a:p>
            <a:pPr lvl="2" marL="1456560" indent="-462240">
              <a:lnSpc>
                <a:spcPct val="100000"/>
              </a:lnSpc>
              <a:spcBef>
                <a:spcPts val="499"/>
              </a:spcBef>
              <a:buClr>
                <a:srgbClr val="ffffff"/>
              </a:buClr>
              <a:buFont typeface="Arial"/>
              <a:buChar char="–"/>
            </a:pPr>
            <a:r>
              <a:rPr b="0" lang="fr-FR" sz="2500" spc="-1" strike="noStrike">
                <a:solidFill>
                  <a:srgbClr val="ffffff"/>
                </a:solidFill>
                <a:latin typeface="Arial"/>
              </a:rPr>
              <a:t>Third level</a:t>
            </a:r>
            <a:endParaRPr b="0" lang="fr-FR" sz="2500" spc="-1" strike="noStrike">
              <a:solidFill>
                <a:srgbClr val="ffffff"/>
              </a:solidFill>
              <a:latin typeface="Arial"/>
            </a:endParaRPr>
          </a:p>
          <a:p>
            <a:pPr lvl="3" marL="1825560" indent="-369000">
              <a:lnSpc>
                <a:spcPct val="100000"/>
              </a:lnSpc>
              <a:spcBef>
                <a:spcPts val="439"/>
              </a:spcBef>
              <a:buClr>
                <a:srgbClr val="ffffff"/>
              </a:buClr>
              <a:buFont typeface="Arial"/>
              <a:buChar char="–"/>
            </a:pPr>
            <a:r>
              <a:rPr b="0" lang="fr-FR" sz="2200" spc="-1" strike="noStrike">
                <a:solidFill>
                  <a:srgbClr val="ffffff"/>
                </a:solidFill>
                <a:latin typeface="Arial"/>
              </a:rPr>
              <a:t>Fourth level</a:t>
            </a:r>
            <a:endParaRPr b="0" lang="fr-FR" sz="2200" spc="-1" strike="noStrike">
              <a:solidFill>
                <a:srgbClr val="ffffff"/>
              </a:solidFill>
              <a:latin typeface="Arial"/>
            </a:endParaRPr>
          </a:p>
          <a:p>
            <a:pPr lvl="4" marL="2197440" indent="-371520">
              <a:lnSpc>
                <a:spcPct val="100000"/>
              </a:lnSpc>
              <a:spcBef>
                <a:spcPts val="439"/>
              </a:spcBef>
              <a:buClr>
                <a:srgbClr val="ffffff"/>
              </a:buClr>
              <a:buFont typeface="Arial"/>
              <a:buChar char="»"/>
            </a:pPr>
            <a:r>
              <a:rPr b="0" lang="fr-FR" sz="2200" spc="-1" strike="noStrike">
                <a:solidFill>
                  <a:srgbClr val="ffffff"/>
                </a:solidFill>
                <a:latin typeface="Arial"/>
              </a:rPr>
              <a:t>Fifth level</a:t>
            </a:r>
            <a:endParaRPr b="0" lang="fr-FR" sz="2200" spc="-1" strike="noStrike">
              <a:solidFill>
                <a:srgbClr val="ffffff"/>
              </a:solidFill>
              <a:latin typeface="Arial"/>
            </a:endParaRPr>
          </a:p>
        </p:txBody>
      </p:sp>
      <p:sp>
        <p:nvSpPr>
          <p:cNvPr id="41" name="CustomShape 3"/>
          <p:cNvSpPr/>
          <p:nvPr/>
        </p:nvSpPr>
        <p:spPr>
          <a:xfrm>
            <a:off x="1162800" y="9230400"/>
            <a:ext cx="2260440" cy="152640"/>
          </a:xfrm>
          <a:prstGeom prst="rect">
            <a:avLst/>
          </a:prstGeom>
          <a:noFill/>
          <a:ln>
            <a:noFill/>
          </a:ln>
        </p:spPr>
        <p:style>
          <a:lnRef idx="0"/>
          <a:fillRef idx="0"/>
          <a:effectRef idx="0"/>
          <a:fontRef idx="minor"/>
        </p:style>
        <p:txBody>
          <a:bodyPr lIns="0" rIns="0" tIns="0" bIns="0">
            <a:spAutoFit/>
          </a:bodyPr>
          <a:p>
            <a:pPr>
              <a:lnSpc>
                <a:spcPct val="100000"/>
              </a:lnSpc>
            </a:pPr>
            <a:r>
              <a:rPr b="0" lang="fr-FR" sz="1000" spc="-1" strike="noStrike">
                <a:solidFill>
                  <a:srgbClr val="ffffff"/>
                </a:solidFill>
                <a:latin typeface="Arial"/>
              </a:rPr>
              <a:t>© 2018 IBM Corporation</a:t>
            </a:r>
            <a:endParaRPr b="0" lang="fr-FR" sz="1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3649"/>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1693440" y="4324680"/>
            <a:ext cx="13953240" cy="615240"/>
          </a:xfrm>
          <a:prstGeom prst="rect">
            <a:avLst/>
          </a:prstGeom>
        </p:spPr>
        <p:txBody>
          <a:bodyPr lIns="0" rIns="0" tIns="0" bIns="0" anchor="b">
            <a:noAutofit/>
          </a:bodyPr>
          <a:p>
            <a:pPr>
              <a:lnSpc>
                <a:spcPct val="100000"/>
              </a:lnSpc>
            </a:pPr>
            <a:r>
              <a:rPr b="1" lang="fr-FR" sz="4000" spc="-1" strike="noStrike">
                <a:solidFill>
                  <a:srgbClr val="ffffff"/>
                </a:solidFill>
                <a:latin typeface="Arial"/>
              </a:rPr>
              <a:t>Title Text</a:t>
            </a:r>
            <a:endParaRPr b="0" lang="fr-FR" sz="4000" spc="-1" strike="noStrike">
              <a:solidFill>
                <a:srgbClr val="ffffff"/>
              </a:solidFill>
              <a:latin typeface="Arial"/>
            </a:endParaRPr>
          </a:p>
        </p:txBody>
      </p:sp>
      <p:sp>
        <p:nvSpPr>
          <p:cNvPr id="79" name="PlaceHolder 2"/>
          <p:cNvSpPr>
            <a:spLocks noGrp="1"/>
          </p:cNvSpPr>
          <p:nvPr>
            <p:ph type="body"/>
          </p:nvPr>
        </p:nvSpPr>
        <p:spPr>
          <a:xfrm>
            <a:off x="1693440" y="5029200"/>
            <a:ext cx="13953240" cy="3462120"/>
          </a:xfrm>
          <a:prstGeom prst="rect">
            <a:avLst/>
          </a:prstGeom>
        </p:spPr>
        <p:txBody>
          <a:bodyPr lIns="0" rIns="0" tIns="0" bIns="0">
            <a:noAutofit/>
          </a:bodyPr>
          <a:p>
            <a:pPr>
              <a:lnSpc>
                <a:spcPct val="100000"/>
              </a:lnSpc>
              <a:spcBef>
                <a:spcPts val="2401"/>
              </a:spcBef>
            </a:pPr>
            <a:r>
              <a:rPr b="0" lang="fr-FR" sz="2900" spc="-1" strike="noStrike">
                <a:solidFill>
                  <a:srgbClr val="ffffff"/>
                </a:solidFill>
                <a:latin typeface="Arial"/>
                <a:ea typeface="Arial"/>
              </a:rPr>
              <a:t>Body Level One</a:t>
            </a:r>
            <a:endParaRPr b="0" lang="fr-FR" sz="2900" spc="-1" strike="noStrike">
              <a:solidFill>
                <a:srgbClr val="ffffff"/>
              </a:solidFill>
              <a:latin typeface="Arial"/>
            </a:endParaRPr>
          </a:p>
          <a:p>
            <a:pPr>
              <a:lnSpc>
                <a:spcPct val="100000"/>
              </a:lnSpc>
              <a:spcBef>
                <a:spcPts val="2401"/>
              </a:spcBef>
            </a:pPr>
            <a:r>
              <a:rPr b="0" lang="fr-FR" sz="2900" spc="-1" strike="noStrike">
                <a:solidFill>
                  <a:srgbClr val="ffffff"/>
                </a:solidFill>
                <a:latin typeface="Arial"/>
                <a:ea typeface="Arial"/>
              </a:rPr>
              <a:t>Body Level Two</a:t>
            </a:r>
            <a:endParaRPr b="0" lang="fr-FR" sz="2900" spc="-1" strike="noStrike">
              <a:solidFill>
                <a:srgbClr val="ffffff"/>
              </a:solidFill>
              <a:latin typeface="Arial"/>
            </a:endParaRPr>
          </a:p>
          <a:p>
            <a:pPr>
              <a:lnSpc>
                <a:spcPct val="100000"/>
              </a:lnSpc>
              <a:spcBef>
                <a:spcPts val="2401"/>
              </a:spcBef>
            </a:pPr>
            <a:r>
              <a:rPr b="0" lang="fr-FR" sz="2900" spc="-1" strike="noStrike">
                <a:solidFill>
                  <a:srgbClr val="ffffff"/>
                </a:solidFill>
                <a:latin typeface="Arial"/>
                <a:ea typeface="Arial"/>
              </a:rPr>
              <a:t>Body Level Three</a:t>
            </a:r>
            <a:endParaRPr b="0" lang="fr-FR" sz="2900" spc="-1" strike="noStrike">
              <a:solidFill>
                <a:srgbClr val="ffffff"/>
              </a:solidFill>
              <a:latin typeface="Arial"/>
            </a:endParaRPr>
          </a:p>
          <a:p>
            <a:pPr>
              <a:lnSpc>
                <a:spcPct val="100000"/>
              </a:lnSpc>
              <a:spcBef>
                <a:spcPts val="2401"/>
              </a:spcBef>
            </a:pPr>
            <a:r>
              <a:rPr b="0" lang="fr-FR" sz="2900" spc="-1" strike="noStrike">
                <a:solidFill>
                  <a:srgbClr val="ffffff"/>
                </a:solidFill>
                <a:latin typeface="Arial"/>
                <a:ea typeface="Arial"/>
              </a:rPr>
              <a:t>Body Level Four</a:t>
            </a:r>
            <a:endParaRPr b="0" lang="fr-FR" sz="2900" spc="-1" strike="noStrike">
              <a:solidFill>
                <a:srgbClr val="ffffff"/>
              </a:solidFill>
              <a:latin typeface="Arial"/>
            </a:endParaRPr>
          </a:p>
          <a:p>
            <a:pPr>
              <a:lnSpc>
                <a:spcPct val="100000"/>
              </a:lnSpc>
              <a:spcBef>
                <a:spcPts val="2401"/>
              </a:spcBef>
            </a:pPr>
            <a:r>
              <a:rPr b="0" lang="fr-FR" sz="2900" spc="-1" strike="noStrike">
                <a:solidFill>
                  <a:srgbClr val="ffffff"/>
                </a:solidFill>
                <a:latin typeface="Arial"/>
                <a:ea typeface="Arial"/>
              </a:rPr>
              <a:t>Body Level Five</a:t>
            </a:r>
            <a:endParaRPr b="0" lang="fr-FR" sz="2900" spc="-1" strike="noStrike">
              <a:solidFill>
                <a:srgbClr val="ffffff"/>
              </a:solidFill>
              <a:latin typeface="Arial"/>
            </a:endParaRPr>
          </a:p>
        </p:txBody>
      </p:sp>
      <p:sp>
        <p:nvSpPr>
          <p:cNvPr id="80" name="PlaceHolder 3"/>
          <p:cNvSpPr>
            <a:spLocks noGrp="1"/>
          </p:cNvSpPr>
          <p:nvPr>
            <p:ph type="sldNum"/>
          </p:nvPr>
        </p:nvSpPr>
        <p:spPr>
          <a:xfrm>
            <a:off x="145080" y="9321480"/>
            <a:ext cx="474120" cy="380520"/>
          </a:xfrm>
          <a:prstGeom prst="rect">
            <a:avLst/>
          </a:prstGeom>
        </p:spPr>
        <p:txBody>
          <a:bodyPr lIns="90000" rIns="90000" tIns="45000" bIns="45000">
            <a:noAutofit/>
          </a:bodyPr>
          <a:p>
            <a:pPr algn="ctr">
              <a:lnSpc>
                <a:spcPct val="100000"/>
              </a:lnSpc>
            </a:pPr>
            <a:fld id="{A10DEF75-6A96-407E-A76F-90B9DCBC4D5B}" type="slidenum">
              <a:rPr b="0" lang="fr-FR" sz="3600" spc="-1" strike="noStrike">
                <a:solidFill>
                  <a:srgbClr val="000000"/>
                </a:solidFill>
                <a:latin typeface="Arial"/>
              </a:rPr>
              <a:t>&lt;numéro&gt;</a:t>
            </a:fld>
            <a:endParaRPr b="0" lang="fr-FR" sz="36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270080" y="444600"/>
            <a:ext cx="14799960" cy="2158560"/>
          </a:xfrm>
          <a:prstGeom prst="rect">
            <a:avLst/>
          </a:prstGeom>
        </p:spPr>
        <p:txBody>
          <a:bodyPr lIns="0" rIns="0" tIns="0" bIns="0" anchor="ctr">
            <a:noAutofit/>
          </a:bodyPr>
          <a:p>
            <a:pPr>
              <a:lnSpc>
                <a:spcPct val="100000"/>
              </a:lnSpc>
            </a:pPr>
            <a:r>
              <a:rPr b="1" lang="fr-FR" sz="4000" spc="-1" strike="noStrike">
                <a:latin typeface="Helvetica Light"/>
                <a:ea typeface="Arial"/>
              </a:rPr>
              <a:t>Title Text</a:t>
            </a:r>
            <a:endParaRPr b="0" lang="fr-FR" sz="4000" spc="-1" strike="noStrike">
              <a:latin typeface="Helvetica Light"/>
            </a:endParaRPr>
          </a:p>
        </p:txBody>
      </p:sp>
      <p:sp>
        <p:nvSpPr>
          <p:cNvPr id="118" name="PlaceHolder 2"/>
          <p:cNvSpPr>
            <a:spLocks noGrp="1"/>
          </p:cNvSpPr>
          <p:nvPr>
            <p:ph type="body"/>
          </p:nvPr>
        </p:nvSpPr>
        <p:spPr>
          <a:xfrm>
            <a:off x="1270080" y="2603520"/>
            <a:ext cx="14799960" cy="6286320"/>
          </a:xfrm>
          <a:prstGeom prst="rect">
            <a:avLst/>
          </a:prstGeom>
        </p:spPr>
        <p:txBody>
          <a:bodyPr lIns="0" rIns="0" tIns="0" bIns="0" anchor="ctr">
            <a:noAutofit/>
          </a:bodyPr>
          <a:p>
            <a:pPr marL="444600" indent="-444240">
              <a:lnSpc>
                <a:spcPct val="100000"/>
              </a:lnSpc>
              <a:spcBef>
                <a:spcPts val="4201"/>
              </a:spcBef>
              <a:buClr>
                <a:srgbClr val="000000"/>
              </a:buClr>
              <a:buSzPct val="75000"/>
              <a:buFont typeface="Symbol" charset="2"/>
              <a:buChar char=""/>
            </a:pPr>
            <a:r>
              <a:rPr b="0" lang="fr-FR" sz="3600" spc="-1" strike="noStrike">
                <a:latin typeface="Helvetica Light"/>
                <a:ea typeface="Arial"/>
              </a:rPr>
              <a:t>Body Level One</a:t>
            </a:r>
            <a:endParaRPr b="0" lang="fr-FR" sz="3600" spc="-1" strike="noStrike">
              <a:latin typeface="Helvetica Light"/>
            </a:endParaRPr>
          </a:p>
          <a:p>
            <a:pPr lvl="1" marL="889200" indent="-444240">
              <a:lnSpc>
                <a:spcPct val="100000"/>
              </a:lnSpc>
              <a:spcBef>
                <a:spcPts val="4201"/>
              </a:spcBef>
              <a:buClr>
                <a:srgbClr val="000000"/>
              </a:buClr>
              <a:buSzPct val="75000"/>
              <a:buFont typeface="Symbol" charset="2"/>
              <a:buChar char=""/>
            </a:pPr>
            <a:r>
              <a:rPr b="0" lang="fr-FR" sz="3600" spc="-1" strike="noStrike">
                <a:latin typeface="Helvetica Light"/>
                <a:ea typeface="Arial"/>
              </a:rPr>
              <a:t>Body Level Two</a:t>
            </a:r>
            <a:endParaRPr b="0" lang="fr-FR" sz="3600" spc="-1" strike="noStrike">
              <a:latin typeface="Helvetica Light"/>
            </a:endParaRPr>
          </a:p>
          <a:p>
            <a:pPr lvl="2" marL="1333440" indent="-444240">
              <a:lnSpc>
                <a:spcPct val="100000"/>
              </a:lnSpc>
              <a:spcBef>
                <a:spcPts val="4201"/>
              </a:spcBef>
              <a:buClr>
                <a:srgbClr val="000000"/>
              </a:buClr>
              <a:buSzPct val="75000"/>
              <a:buFont typeface="Symbol" charset="2"/>
              <a:buChar char=""/>
            </a:pPr>
            <a:r>
              <a:rPr b="0" lang="fr-FR" sz="3600" spc="-1" strike="noStrike">
                <a:latin typeface="Helvetica Light"/>
                <a:ea typeface="Arial"/>
              </a:rPr>
              <a:t>Body Level Three</a:t>
            </a:r>
            <a:endParaRPr b="0" lang="fr-FR" sz="3600" spc="-1" strike="noStrike">
              <a:latin typeface="Helvetica Light"/>
            </a:endParaRPr>
          </a:p>
          <a:p>
            <a:pPr lvl="3" marL="1778040" indent="-444240">
              <a:lnSpc>
                <a:spcPct val="100000"/>
              </a:lnSpc>
              <a:spcBef>
                <a:spcPts val="4201"/>
              </a:spcBef>
              <a:buClr>
                <a:srgbClr val="000000"/>
              </a:buClr>
              <a:buSzPct val="75000"/>
              <a:buFont typeface="Symbol" charset="2"/>
              <a:buChar char=""/>
            </a:pPr>
            <a:r>
              <a:rPr b="0" lang="fr-FR" sz="3600" spc="-1" strike="noStrike">
                <a:latin typeface="Helvetica Light"/>
                <a:ea typeface="Arial"/>
              </a:rPr>
              <a:t>Body Level Four</a:t>
            </a:r>
            <a:endParaRPr b="0" lang="fr-FR" sz="3600" spc="-1" strike="noStrike">
              <a:latin typeface="Helvetica Light"/>
            </a:endParaRPr>
          </a:p>
          <a:p>
            <a:pPr lvl="4" marL="2222640" indent="-444240">
              <a:lnSpc>
                <a:spcPct val="100000"/>
              </a:lnSpc>
              <a:spcBef>
                <a:spcPts val="4201"/>
              </a:spcBef>
              <a:buClr>
                <a:srgbClr val="000000"/>
              </a:buClr>
              <a:buSzPct val="75000"/>
              <a:buFont typeface="Symbol" charset="2"/>
              <a:buChar char=""/>
            </a:pPr>
            <a:r>
              <a:rPr b="0" lang="fr-FR" sz="3600" spc="-1" strike="noStrike">
                <a:latin typeface="Helvetica Light"/>
                <a:ea typeface="Arial"/>
              </a:rPr>
              <a:t>Body Level Five</a:t>
            </a:r>
            <a:endParaRPr b="0" lang="fr-FR" sz="3600" spc="-1" strike="noStrike">
              <a:latin typeface="Helvetica Light"/>
            </a:endParaRPr>
          </a:p>
        </p:txBody>
      </p:sp>
      <p:sp>
        <p:nvSpPr>
          <p:cNvPr id="119" name="PlaceHolder 3"/>
          <p:cNvSpPr>
            <a:spLocks noGrp="1"/>
          </p:cNvSpPr>
          <p:nvPr>
            <p:ph type="sldNum"/>
          </p:nvPr>
        </p:nvSpPr>
        <p:spPr>
          <a:xfrm>
            <a:off x="206640" y="9340200"/>
            <a:ext cx="281880" cy="276480"/>
          </a:xfrm>
          <a:prstGeom prst="rect">
            <a:avLst/>
          </a:prstGeom>
        </p:spPr>
        <p:txBody>
          <a:bodyPr lIns="0" rIns="0" tIns="0" bIns="0">
            <a:noAutofit/>
          </a:bodyPr>
          <a:p>
            <a:pPr algn="ctr">
              <a:lnSpc>
                <a:spcPct val="100000"/>
              </a:lnSpc>
            </a:pPr>
            <a:fld id="{9EEB5CCA-53B0-4593-9324-09385D5112E4}" type="slidenum">
              <a:rPr b="0" lang="fr-FR" sz="1800" spc="-1" strike="noStrike">
                <a:solidFill>
                  <a:srgbClr val="a6aaa9"/>
                </a:solidFill>
                <a:latin typeface="Arial"/>
                <a:ea typeface="Arial"/>
              </a:rPr>
              <a:t>&lt;numéro&gt;</a:t>
            </a:fld>
            <a:endParaRPr b="0" lang="fr-F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image" Target="../media/image4.png"/><Relationship Id="rId5"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image" Target="../media/image31.png"/><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34.png"/><Relationship Id="rId6" Type="http://schemas.openxmlformats.org/officeDocument/2006/relationships/slideLayout" Target="../slideLayouts/slideLayout39.xml"/><Relationship Id="rId7"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image" Target="../media/image37.png"/><Relationship Id="rId4" Type="http://schemas.openxmlformats.org/officeDocument/2006/relationships/slideLayout" Target="../slideLayouts/slideLayout39.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image" Target="../media/image41.png"/><Relationship Id="rId5" Type="http://schemas.openxmlformats.org/officeDocument/2006/relationships/image" Target="../media/image42.png"/><Relationship Id="rId6" Type="http://schemas.openxmlformats.org/officeDocument/2006/relationships/image" Target="../media/image43.png"/><Relationship Id="rId7" Type="http://schemas.openxmlformats.org/officeDocument/2006/relationships/slideLayout" Target="../slideLayouts/slideLayout39.xml"/>
</Relationships>
</file>

<file path=ppt/slides/_rels/slide1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image" Target="../media/image45.png"/><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slideLayout" Target="../slideLayouts/slideLayout39.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39.xml"/><Relationship Id="rId4"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39.xml"/><Relationship Id="rId7"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56.png"/><Relationship Id="rId2" Type="http://schemas.openxmlformats.org/officeDocument/2006/relationships/slideLayout" Target="../slideLayouts/slideLayout39.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7.png"/><Relationship Id="rId2" Type="http://schemas.openxmlformats.org/officeDocument/2006/relationships/image" Target="../media/image58.png"/><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slideLayout" Target="../slideLayouts/slideLayout39.xml"/><Relationship Id="rId6"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39.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39.xml"/><Relationship Id="rId4"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slideLayout" Target="../slideLayouts/slideLayout27.xml"/>
</Relationships>
</file>

<file path=ppt/slides/_rels/slide21.xml.rels><?xml version="1.0" encoding="UTF-8"?>
<Relationships xmlns="http://schemas.openxmlformats.org/package/2006/relationships"><Relationship Id="rId1" Type="http://schemas.openxmlformats.org/officeDocument/2006/relationships/image" Target="../media/image65.png"/><Relationship Id="rId2" Type="http://schemas.openxmlformats.org/officeDocument/2006/relationships/image" Target="../media/image66.png"/><Relationship Id="rId3" Type="http://schemas.openxmlformats.org/officeDocument/2006/relationships/slideLayout" Target="../slideLayouts/slideLayout39.xml"/>
</Relationships>
</file>

<file path=ppt/slides/_rels/slide22.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39.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68.png"/><Relationship Id="rId2" Type="http://schemas.openxmlformats.org/officeDocument/2006/relationships/slideLayout" Target="../slideLayouts/slideLayout39.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69.png"/><Relationship Id="rId2" Type="http://schemas.openxmlformats.org/officeDocument/2006/relationships/slideLayout" Target="../slideLayouts/slideLayout39.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70.png"/><Relationship Id="rId2" Type="http://schemas.openxmlformats.org/officeDocument/2006/relationships/slideLayout" Target="../slideLayouts/slideLayout3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slideLayout" Target="../slideLayouts/slideLayout39.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73.png"/><Relationship Id="rId2" Type="http://schemas.openxmlformats.org/officeDocument/2006/relationships/image" Target="../media/image74.png"/><Relationship Id="rId3" Type="http://schemas.openxmlformats.org/officeDocument/2006/relationships/image" Target="../media/image75.png"/><Relationship Id="rId4" Type="http://schemas.openxmlformats.org/officeDocument/2006/relationships/slideLayout" Target="../slideLayouts/slideLayout39.xml"/><Relationship Id="rId5"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76.png"/><Relationship Id="rId2" Type="http://schemas.openxmlformats.org/officeDocument/2006/relationships/slideLayout" Target="../slideLayouts/slideLayout2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7.xml"/>
</Relationships>
</file>

<file path=ppt/slides/_rels/slide30.xml.rels><?xml version="1.0" encoding="UTF-8"?>
<Relationships xmlns="http://schemas.openxmlformats.org/package/2006/relationships"><Relationship Id="rId1" Type="http://schemas.openxmlformats.org/officeDocument/2006/relationships/image" Target="../media/image77.png"/><Relationship Id="rId2" Type="http://schemas.openxmlformats.org/officeDocument/2006/relationships/image" Target="../media/image78.png"/><Relationship Id="rId3" Type="http://schemas.openxmlformats.org/officeDocument/2006/relationships/image" Target="../media/image79.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slideLayout" Target="../slideLayouts/slideLayout39.xml"/><Relationship Id="rId7"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82.png"/><Relationship Id="rId2" Type="http://schemas.openxmlformats.org/officeDocument/2006/relationships/image" Target="../media/image83.png"/><Relationship Id="rId3" Type="http://schemas.openxmlformats.org/officeDocument/2006/relationships/image" Target="../media/image84.png"/><Relationship Id="rId4" Type="http://schemas.openxmlformats.org/officeDocument/2006/relationships/image" Target="../media/image85.png"/><Relationship Id="rId5" Type="http://schemas.openxmlformats.org/officeDocument/2006/relationships/image" Target="../media/image86.png"/><Relationship Id="rId6" Type="http://schemas.openxmlformats.org/officeDocument/2006/relationships/image" Target="../media/image87.png"/><Relationship Id="rId7" Type="http://schemas.openxmlformats.org/officeDocument/2006/relationships/slideLayout" Target="../slideLayouts/slideLayout39.xml"/><Relationship Id="rId8"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88.png"/><Relationship Id="rId2" Type="http://schemas.openxmlformats.org/officeDocument/2006/relationships/image" Target="../media/image89.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slideLayout" Target="../slideLayouts/slideLayout39.xml"/><Relationship Id="rId6"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92.jpeg"/><Relationship Id="rId2" Type="http://schemas.openxmlformats.org/officeDocument/2006/relationships/image" Target="../media/image93.png"/><Relationship Id="rId3" Type="http://schemas.openxmlformats.org/officeDocument/2006/relationships/slideLayout" Target="../slideLayouts/slideLayout39.xml"/><Relationship Id="rId4"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94.png"/><Relationship Id="rId2" Type="http://schemas.openxmlformats.org/officeDocument/2006/relationships/slideLayout" Target="../slideLayouts/slideLayout27.xml"/><Relationship Id="rId3"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39.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7.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slideLayout" Target="../slideLayouts/slideLayout39.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slideLayout" Target="../slideLayouts/slideLayout39.xml"/>
</Relationships>
</file>

<file path=ppt/slides/_rels/slide9.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5343d"/>
        </a:solidFill>
      </p:bgPr>
    </p:bg>
    <p:spTree>
      <p:nvGrpSpPr>
        <p:cNvPr id="1" name=""/>
        <p:cNvGrpSpPr/>
        <p:nvPr/>
      </p:nvGrpSpPr>
      <p:grpSpPr>
        <a:xfrm>
          <a:off x="0" y="0"/>
          <a:ext cx="0" cy="0"/>
          <a:chOff x="0" y="0"/>
          <a:chExt cx="0" cy="0"/>
        </a:xfrm>
      </p:grpSpPr>
      <p:pic>
        <p:nvPicPr>
          <p:cNvPr id="162" name="droppedImage.pdf" descr=""/>
          <p:cNvPicPr/>
          <p:nvPr/>
        </p:nvPicPr>
        <p:blipFill>
          <a:blip r:embed="rId1"/>
          <a:stretch/>
        </p:blipFill>
        <p:spPr>
          <a:xfrm>
            <a:off x="13872600" y="9096840"/>
            <a:ext cx="875520" cy="343800"/>
          </a:xfrm>
          <a:prstGeom prst="rect">
            <a:avLst/>
          </a:prstGeom>
          <a:ln w="12600">
            <a:noFill/>
          </a:ln>
        </p:spPr>
      </p:pic>
      <p:sp>
        <p:nvSpPr>
          <p:cNvPr id="163" name="CustomShape 1"/>
          <p:cNvSpPr/>
          <p:nvPr/>
        </p:nvSpPr>
        <p:spPr>
          <a:xfrm>
            <a:off x="5849640" y="3050280"/>
            <a:ext cx="10732320" cy="2194200"/>
          </a:xfrm>
          <a:prstGeom prst="rect">
            <a:avLst/>
          </a:prstGeom>
          <a:noFill/>
          <a:ln w="12600">
            <a:noFill/>
          </a:ln>
        </p:spPr>
        <p:style>
          <a:lnRef idx="0"/>
          <a:fillRef idx="0"/>
          <a:effectRef idx="0"/>
          <a:fontRef idx="minor"/>
        </p:style>
        <p:txBody>
          <a:bodyPr lIns="0" rIns="0" tIns="0" bIns="0" anchor="ctr">
            <a:spAutoFit/>
          </a:bodyPr>
          <a:p>
            <a:pPr>
              <a:lnSpc>
                <a:spcPct val="100000"/>
              </a:lnSpc>
            </a:pPr>
            <a:r>
              <a:rPr b="1" lang="fr-FR" sz="4800" spc="-1" strike="noStrike">
                <a:solidFill>
                  <a:srgbClr val="ffffff"/>
                </a:solidFill>
                <a:latin typeface="Arial"/>
                <a:ea typeface="Arial"/>
              </a:rPr>
              <a:t>Binary Classification With Hypergraph Case-Based Reasoning</a:t>
            </a:r>
            <a:endParaRPr b="0" lang="fr-FR" sz="4800" spc="-1" strike="noStrike">
              <a:latin typeface="Arial"/>
            </a:endParaRPr>
          </a:p>
          <a:p>
            <a:pPr>
              <a:lnSpc>
                <a:spcPct val="100000"/>
              </a:lnSpc>
            </a:pPr>
            <a:r>
              <a:rPr b="0" lang="fr-FR" sz="4800" spc="-1" strike="noStrike">
                <a:solidFill>
                  <a:srgbClr val="ffffff"/>
                </a:solidFill>
                <a:latin typeface="Arial"/>
                <a:ea typeface="Arial"/>
              </a:rPr>
              <a:t>DOLAP 2018</a:t>
            </a:r>
            <a:endParaRPr b="0" lang="fr-FR" sz="4800" spc="-1" strike="noStrike">
              <a:latin typeface="Arial"/>
            </a:endParaRPr>
          </a:p>
        </p:txBody>
      </p:sp>
      <p:sp>
        <p:nvSpPr>
          <p:cNvPr id="164" name="CustomShape 2"/>
          <p:cNvSpPr/>
          <p:nvPr/>
        </p:nvSpPr>
        <p:spPr>
          <a:xfrm>
            <a:off x="10456920" y="6902640"/>
            <a:ext cx="6831360" cy="1748160"/>
          </a:xfrm>
          <a:prstGeom prst="rect">
            <a:avLst/>
          </a:prstGeom>
          <a:noFill/>
          <a:ln w="12600">
            <a:noFill/>
          </a:ln>
        </p:spPr>
        <p:style>
          <a:lnRef idx="0"/>
          <a:fillRef idx="0"/>
          <a:effectRef idx="0"/>
          <a:fontRef idx="minor"/>
        </p:style>
        <p:txBody>
          <a:bodyPr lIns="50760" rIns="50760" tIns="50760" bIns="50760" anchor="ctr">
            <a:spAutoFit/>
          </a:bodyPr>
          <a:p>
            <a:pPr>
              <a:lnSpc>
                <a:spcPct val="100000"/>
              </a:lnSpc>
            </a:pPr>
            <a:r>
              <a:rPr b="0" lang="fr-FR" sz="3600" spc="-1" strike="noStrike">
                <a:solidFill>
                  <a:srgbClr val="ffffff"/>
                </a:solidFill>
                <a:latin typeface="Helvetica Light"/>
                <a:ea typeface="Helvetica Light"/>
              </a:rPr>
              <a:t>Alexandre Quemy</a:t>
            </a:r>
            <a:endParaRPr b="0" lang="fr-FR" sz="3600" spc="-1" strike="noStrike">
              <a:latin typeface="Arial"/>
            </a:endParaRPr>
          </a:p>
          <a:p>
            <a:pPr>
              <a:lnSpc>
                <a:spcPct val="100000"/>
              </a:lnSpc>
            </a:pPr>
            <a:r>
              <a:rPr b="1" lang="fr-FR" sz="3600" spc="-1" strike="noStrike">
                <a:solidFill>
                  <a:srgbClr val="ffffff"/>
                </a:solidFill>
                <a:latin typeface="Helvetica Light"/>
                <a:ea typeface="Helvetica Light"/>
              </a:rPr>
              <a:t>IBM Analytics</a:t>
            </a:r>
            <a:endParaRPr b="0" lang="fr-FR" sz="3600" spc="-1" strike="noStrike">
              <a:latin typeface="Arial"/>
            </a:endParaRPr>
          </a:p>
          <a:p>
            <a:pPr>
              <a:lnSpc>
                <a:spcPct val="100000"/>
              </a:lnSpc>
            </a:pPr>
            <a:r>
              <a:rPr b="1" lang="fr-FR" sz="3600" spc="-1" strike="noStrike">
                <a:solidFill>
                  <a:srgbClr val="ffffff"/>
                </a:solidFill>
                <a:latin typeface="Helvetica Light"/>
                <a:ea typeface="Helvetica Light"/>
              </a:rPr>
              <a:t>Politechnika Poznańska</a:t>
            </a:r>
            <a:endParaRPr b="0" lang="fr-FR" sz="3600" spc="-1" strike="noStrike">
              <a:latin typeface="Arial"/>
            </a:endParaRPr>
          </a:p>
        </p:txBody>
      </p:sp>
      <p:pic>
        <p:nvPicPr>
          <p:cNvPr id="165" name="Picture 7" descr=""/>
          <p:cNvPicPr/>
          <p:nvPr/>
        </p:nvPicPr>
        <p:blipFill>
          <a:blip r:embed="rId2"/>
          <a:stretch/>
        </p:blipFill>
        <p:spPr>
          <a:xfrm>
            <a:off x="15972120" y="8137800"/>
            <a:ext cx="1039680" cy="1042200"/>
          </a:xfrm>
          <a:prstGeom prst="rect">
            <a:avLst/>
          </a:prstGeom>
          <a:ln>
            <a:noFill/>
          </a:ln>
        </p:spPr>
      </p:pic>
      <p:pic>
        <p:nvPicPr>
          <p:cNvPr id="166" name="Picture 9" descr=""/>
          <p:cNvPicPr/>
          <p:nvPr/>
        </p:nvPicPr>
        <p:blipFill>
          <a:blip r:embed="rId3"/>
          <a:stretch/>
        </p:blipFill>
        <p:spPr>
          <a:xfrm>
            <a:off x="15969600" y="6868800"/>
            <a:ext cx="1042200" cy="1042200"/>
          </a:xfrm>
          <a:prstGeom prst="rect">
            <a:avLst/>
          </a:prstGeom>
          <a:ln>
            <a:noFill/>
          </a:ln>
        </p:spPr>
      </p:pic>
      <p:pic>
        <p:nvPicPr>
          <p:cNvPr id="167" name="Graphic 4" descr=""/>
          <p:cNvPicPr/>
          <p:nvPr/>
        </p:nvPicPr>
        <p:blipFill>
          <a:blip r:embed="rId4"/>
          <a:stretch/>
        </p:blipFill>
        <p:spPr>
          <a:xfrm>
            <a:off x="210240" y="1724760"/>
            <a:ext cx="5290560" cy="5143680"/>
          </a:xfrm>
          <a:prstGeom prst="rect">
            <a:avLst/>
          </a:prstGeom>
          <a:ln>
            <a:noFill/>
          </a:ln>
        </p:spPr>
      </p:pic>
    </p:spTree>
  </p:cSld>
  <p:transition spd="slow">
    <p:push dir="u"/>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Model Space and Model Selection</a:t>
            </a:r>
            <a:endParaRPr b="0" lang="fr-FR" sz="4400" spc="-1" strike="noStrike">
              <a:latin typeface="Helvetica Light"/>
            </a:endParaRPr>
          </a:p>
        </p:txBody>
      </p:sp>
      <p:sp>
        <p:nvSpPr>
          <p:cNvPr id="215" name="CustomShape 2"/>
          <p:cNvSpPr/>
          <p:nvPr/>
        </p:nvSpPr>
        <p:spPr>
          <a:xfrm>
            <a:off x="2323440" y="-144360"/>
            <a:ext cx="304560" cy="304560"/>
          </a:xfrm>
          <a:prstGeom prst="rect">
            <a:avLst/>
          </a:prstGeom>
          <a:noFill/>
          <a:ln>
            <a:noFill/>
          </a:ln>
        </p:spPr>
        <p:style>
          <a:lnRef idx="0"/>
          <a:fillRef idx="0"/>
          <a:effectRef idx="0"/>
          <a:fontRef idx="minor"/>
        </p:style>
      </p:sp>
      <p:sp>
        <p:nvSpPr>
          <p:cNvPr id="216" name="CustomShape 3"/>
          <p:cNvSpPr/>
          <p:nvPr/>
        </p:nvSpPr>
        <p:spPr>
          <a:xfrm>
            <a:off x="0" y="0"/>
            <a:ext cx="304560" cy="304560"/>
          </a:xfrm>
          <a:prstGeom prst="rect">
            <a:avLst/>
          </a:prstGeom>
          <a:noFill/>
          <a:ln>
            <a:noFill/>
          </a:ln>
        </p:spPr>
        <p:style>
          <a:lnRef idx="0"/>
          <a:fillRef idx="0"/>
          <a:effectRef idx="0"/>
          <a:fontRef idx="minor"/>
        </p:style>
      </p:sp>
      <p:sp>
        <p:nvSpPr>
          <p:cNvPr id="217"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Model Space:</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218" name="Picture 3" descr=""/>
          <p:cNvPicPr/>
          <p:nvPr/>
        </p:nvPicPr>
        <p:blipFill>
          <a:blip r:embed="rId1"/>
          <a:stretch/>
        </p:blipFill>
        <p:spPr>
          <a:xfrm>
            <a:off x="2411280" y="2818440"/>
            <a:ext cx="5256360" cy="361800"/>
          </a:xfrm>
          <a:prstGeom prst="rect">
            <a:avLst/>
          </a:prstGeom>
          <a:ln>
            <a:noFill/>
          </a:ln>
        </p:spPr>
      </p:pic>
      <p:pic>
        <p:nvPicPr>
          <p:cNvPr id="219" name="Picture 16" descr=""/>
          <p:cNvPicPr/>
          <p:nvPr/>
        </p:nvPicPr>
        <p:blipFill>
          <a:blip r:embed="rId2"/>
          <a:stretch/>
        </p:blipFill>
        <p:spPr>
          <a:xfrm>
            <a:off x="3662640" y="4546800"/>
            <a:ext cx="5432040" cy="2414520"/>
          </a:xfrm>
          <a:prstGeom prst="rect">
            <a:avLst/>
          </a:prstGeom>
          <a:ln>
            <a:noFill/>
          </a:ln>
        </p:spPr>
      </p:pic>
      <p:pic>
        <p:nvPicPr>
          <p:cNvPr id="220" name="Picture 19" descr=""/>
          <p:cNvPicPr/>
          <p:nvPr/>
        </p:nvPicPr>
        <p:blipFill>
          <a:blip r:embed="rId3"/>
          <a:stretch/>
        </p:blipFill>
        <p:spPr>
          <a:xfrm>
            <a:off x="1318680" y="7610040"/>
            <a:ext cx="11648160" cy="1486800"/>
          </a:xfrm>
          <a:prstGeom prst="rect">
            <a:avLst/>
          </a:prstGeom>
          <a:ln>
            <a:noFill/>
          </a:ln>
        </p:spPr>
      </p:pic>
      <p:sp>
        <p:nvSpPr>
          <p:cNvPr id="221" name="CustomShape 5"/>
          <p:cNvSpPr/>
          <p:nvPr/>
        </p:nvSpPr>
        <p:spPr>
          <a:xfrm>
            <a:off x="672120" y="3925800"/>
            <a:ext cx="3953880" cy="1579320"/>
          </a:xfrm>
          <a:prstGeom prst="arc">
            <a:avLst>
              <a:gd name="adj1" fmla="val 16200000"/>
              <a:gd name="adj2" fmla="val 1"/>
            </a:avLst>
          </a:prstGeom>
          <a:noFill/>
          <a:ln w="25560">
            <a:miter/>
            <a:tailEnd len="med" type="triangle" w="med"/>
          </a:ln>
        </p:spPr>
        <p:style>
          <a:lnRef idx="0"/>
          <a:fillRef idx="0"/>
          <a:effectRef idx="0"/>
          <a:fontRef idx="minor"/>
        </p:style>
      </p:sp>
      <p:sp>
        <p:nvSpPr>
          <p:cNvPr id="222" name="CustomShape 6"/>
          <p:cNvSpPr/>
          <p:nvPr/>
        </p:nvSpPr>
        <p:spPr>
          <a:xfrm>
            <a:off x="1253520" y="3578760"/>
            <a:ext cx="1460520" cy="52884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1" lang="fr-FR" sz="2800" spc="-1" strike="noStrike">
                <a:solidFill>
                  <a:srgbClr val="000000"/>
                </a:solidFill>
                <a:latin typeface="Helvetica Light"/>
                <a:ea typeface="Helvetica Light"/>
              </a:rPr>
              <a:t>Support</a:t>
            </a:r>
            <a:endParaRPr b="0" lang="fr-FR" sz="2800" spc="-1" strike="noStrike">
              <a:latin typeface="Arial"/>
            </a:endParaRPr>
          </a:p>
        </p:txBody>
      </p:sp>
      <p:sp>
        <p:nvSpPr>
          <p:cNvPr id="223" name="CustomShape 7"/>
          <p:cNvSpPr/>
          <p:nvPr/>
        </p:nvSpPr>
        <p:spPr>
          <a:xfrm rot="16200000">
            <a:off x="9689040" y="1897200"/>
            <a:ext cx="1870920" cy="5636880"/>
          </a:xfrm>
          <a:prstGeom prst="arc">
            <a:avLst>
              <a:gd name="adj1" fmla="val 16200000"/>
              <a:gd name="adj2" fmla="val 21254556"/>
            </a:avLst>
          </a:prstGeom>
          <a:noFill/>
          <a:ln w="25560">
            <a:miter/>
            <a:headEnd len="med" type="triangle" w="med"/>
          </a:ln>
        </p:spPr>
        <p:style>
          <a:lnRef idx="0"/>
          <a:fillRef idx="0"/>
          <a:effectRef idx="0"/>
          <a:fontRef idx="minor"/>
        </p:style>
      </p:sp>
      <p:sp>
        <p:nvSpPr>
          <p:cNvPr id="224" name="CustomShape 8"/>
          <p:cNvSpPr/>
          <p:nvPr/>
        </p:nvSpPr>
        <p:spPr>
          <a:xfrm>
            <a:off x="10279800" y="4548960"/>
            <a:ext cx="4990320" cy="52884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1" lang="fr-FR" sz="2800" spc="-1" strike="noStrike">
                <a:solidFill>
                  <a:srgbClr val="000000"/>
                </a:solidFill>
                <a:latin typeface="Helvetica Light"/>
                <a:ea typeface="Helvetica Light"/>
              </a:rPr>
              <a:t>Intrinsic strength of e w.r.t. H</a:t>
            </a:r>
            <a:endParaRPr b="0" lang="fr-FR" sz="2800" spc="-1" strike="noStrike">
              <a:latin typeface="Arial"/>
            </a:endParaRPr>
          </a:p>
        </p:txBody>
      </p:sp>
      <p:sp>
        <p:nvSpPr>
          <p:cNvPr id="225" name="CustomShape 9"/>
          <p:cNvSpPr/>
          <p:nvPr/>
        </p:nvSpPr>
        <p:spPr>
          <a:xfrm flipH="1">
            <a:off x="9215280" y="4900680"/>
            <a:ext cx="1332720" cy="360"/>
          </a:xfrm>
          <a:custGeom>
            <a:avLst/>
            <a:gdLst/>
            <a:ahLst/>
            <a:rect l="l" t="t" r="r" b="b"/>
            <a:pathLst>
              <a:path w="21600" h="21600">
                <a:moveTo>
                  <a:pt x="0" y="0"/>
                </a:moveTo>
                <a:lnTo>
                  <a:pt x="21600" y="21600"/>
                </a:lnTo>
              </a:path>
            </a:pathLst>
          </a:custGeom>
          <a:noFill/>
          <a:ln w="25560">
            <a:miter/>
            <a:tailEnd len="med" type="triangle" w="med"/>
          </a:ln>
        </p:spPr>
        <p:style>
          <a:lnRef idx="0"/>
          <a:fillRef idx="0"/>
          <a:effectRef idx="0"/>
          <a:fontRef idx="minor"/>
        </p:style>
      </p:sp>
      <p:sp>
        <p:nvSpPr>
          <p:cNvPr id="226" name="CustomShape 10"/>
          <p:cNvSpPr/>
          <p:nvPr/>
        </p:nvSpPr>
        <p:spPr>
          <a:xfrm>
            <a:off x="10388160" y="3414600"/>
            <a:ext cx="3459960" cy="52884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1" lang="fr-FR" sz="2800" spc="-1" strike="noStrike">
                <a:solidFill>
                  <a:srgbClr val="000000"/>
                </a:solidFill>
                <a:latin typeface="Helvetica Light"/>
                <a:ea typeface="Helvetica Light"/>
              </a:rPr>
              <a:t>Importance of e in x</a:t>
            </a:r>
            <a:endParaRPr b="0" lang="fr-FR" sz="2800" spc="-1" strike="noStrike">
              <a:latin typeface="Arial"/>
            </a:endParaRPr>
          </a:p>
        </p:txBody>
      </p:sp>
      <p:pic>
        <p:nvPicPr>
          <p:cNvPr id="227" name="Picture 6" descr=""/>
          <p:cNvPicPr/>
          <p:nvPr/>
        </p:nvPicPr>
        <p:blipFill>
          <a:blip r:embed="rId4"/>
          <a:stretch/>
        </p:blipFill>
        <p:spPr>
          <a:xfrm>
            <a:off x="9724680" y="6294600"/>
            <a:ext cx="4078080" cy="379800"/>
          </a:xfrm>
          <a:prstGeom prst="rect">
            <a:avLst/>
          </a:prstGeom>
          <a:ln>
            <a:noFill/>
          </a:ln>
        </p:spPr>
      </p:pic>
      <p:pic>
        <p:nvPicPr>
          <p:cNvPr id="228" name="Picture 27" descr=""/>
          <p:cNvPicPr/>
          <p:nvPr/>
        </p:nvPicPr>
        <p:blipFill>
          <a:blip r:embed="rId5"/>
          <a:stretch/>
        </p:blipFill>
        <p:spPr>
          <a:xfrm>
            <a:off x="10912320" y="2522160"/>
            <a:ext cx="2775960" cy="836280"/>
          </a:xfrm>
          <a:prstGeom prst="rect">
            <a:avLst/>
          </a:prstGeom>
          <a:ln>
            <a:noFill/>
          </a:ln>
        </p:spPr>
      </p:pic>
    </p:spTree>
  </p:cSld>
  <p:transition spd="slow">
    <p:push dir="u"/>
  </p:transition>
  <p:timing>
    <p:tnLst>
      <p:par>
        <p:cTn id="21" dur="indefinite" restart="never" nodeType="tmRoot">
          <p:childTnLst>
            <p:seq>
              <p:cTn id="22" dur="indefinite" nodeType="mainSeq">
                <p:childTnLst>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Model Space and Model Selection</a:t>
            </a:r>
            <a:endParaRPr b="0" lang="fr-FR" sz="4400" spc="-1" strike="noStrike">
              <a:latin typeface="Helvetica Light"/>
            </a:endParaRPr>
          </a:p>
        </p:txBody>
      </p:sp>
      <p:sp>
        <p:nvSpPr>
          <p:cNvPr id="230" name="CustomShape 2"/>
          <p:cNvSpPr/>
          <p:nvPr/>
        </p:nvSpPr>
        <p:spPr>
          <a:xfrm>
            <a:off x="2323440" y="-144360"/>
            <a:ext cx="304560" cy="304560"/>
          </a:xfrm>
          <a:prstGeom prst="rect">
            <a:avLst/>
          </a:prstGeom>
          <a:noFill/>
          <a:ln>
            <a:noFill/>
          </a:ln>
        </p:spPr>
        <p:style>
          <a:lnRef idx="0"/>
          <a:fillRef idx="0"/>
          <a:effectRef idx="0"/>
          <a:fontRef idx="minor"/>
        </p:style>
      </p:sp>
      <p:sp>
        <p:nvSpPr>
          <p:cNvPr id="231" name="CustomShape 3"/>
          <p:cNvSpPr/>
          <p:nvPr/>
        </p:nvSpPr>
        <p:spPr>
          <a:xfrm>
            <a:off x="0" y="0"/>
            <a:ext cx="304560" cy="304560"/>
          </a:xfrm>
          <a:prstGeom prst="rect">
            <a:avLst/>
          </a:prstGeom>
          <a:noFill/>
          <a:ln>
            <a:noFill/>
          </a:ln>
        </p:spPr>
        <p:style>
          <a:lnRef idx="0"/>
          <a:fillRef idx="0"/>
          <a:effectRef idx="0"/>
          <a:fontRef idx="minor"/>
        </p:style>
      </p:sp>
      <p:sp>
        <p:nvSpPr>
          <p:cNvPr id="232"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Hypergraph Case-Based Reasoning:</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233" name="Picture 1" descr=""/>
          <p:cNvPicPr/>
          <p:nvPr/>
        </p:nvPicPr>
        <p:blipFill>
          <a:blip r:embed="rId1"/>
          <a:stretch/>
        </p:blipFill>
        <p:spPr>
          <a:xfrm>
            <a:off x="510480" y="3546720"/>
            <a:ext cx="10686600" cy="4971240"/>
          </a:xfrm>
          <a:prstGeom prst="rect">
            <a:avLst/>
          </a:prstGeom>
          <a:ln>
            <a:noFill/>
          </a:ln>
        </p:spPr>
      </p:pic>
      <p:pic>
        <p:nvPicPr>
          <p:cNvPr id="234" name="Picture 8" descr=""/>
          <p:cNvPicPr/>
          <p:nvPr/>
        </p:nvPicPr>
        <p:blipFill>
          <a:blip r:embed="rId2"/>
          <a:stretch/>
        </p:blipFill>
        <p:spPr>
          <a:xfrm>
            <a:off x="11678760" y="1510920"/>
            <a:ext cx="5426640" cy="3365280"/>
          </a:xfrm>
          <a:prstGeom prst="rect">
            <a:avLst/>
          </a:prstGeom>
          <a:ln>
            <a:noFill/>
          </a:ln>
        </p:spPr>
      </p:pic>
      <p:pic>
        <p:nvPicPr>
          <p:cNvPr id="235" name="Picture 9" descr=""/>
          <p:cNvPicPr/>
          <p:nvPr/>
        </p:nvPicPr>
        <p:blipFill>
          <a:blip r:embed="rId3"/>
          <a:stretch/>
        </p:blipFill>
        <p:spPr>
          <a:xfrm>
            <a:off x="11988360" y="5186160"/>
            <a:ext cx="5810040" cy="3970800"/>
          </a:xfrm>
          <a:prstGeom prst="rect">
            <a:avLst/>
          </a:prstGeom>
          <a:ln>
            <a:noFill/>
          </a:ln>
        </p:spPr>
      </p:pic>
      <p:sp>
        <p:nvSpPr>
          <p:cNvPr id="236" name="CustomShape 5"/>
          <p:cNvSpPr/>
          <p:nvPr/>
        </p:nvSpPr>
        <p:spPr>
          <a:xfrm>
            <a:off x="6737760" y="5374080"/>
            <a:ext cx="3721320" cy="625320"/>
          </a:xfrm>
          <a:prstGeom prst="rect">
            <a:avLst/>
          </a:prstGeom>
          <a:ln>
            <a:noFill/>
          </a:ln>
        </p:spPr>
        <p:style>
          <a:lnRef idx="2">
            <a:schemeClr val="dk1"/>
          </a:lnRef>
          <a:fillRef idx="1">
            <a:schemeClr val="lt1"/>
          </a:fillRef>
          <a:effectRef idx="0">
            <a:schemeClr val="dk1"/>
          </a:effectRef>
          <a:fontRef idx="minor"/>
        </p:style>
      </p:sp>
    </p:spTree>
  </p:cSld>
  <p:transition spd="slow">
    <p:push dir="u"/>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Model Space and Model Selection</a:t>
            </a:r>
            <a:endParaRPr b="0" lang="fr-FR" sz="4400" spc="-1" strike="noStrike">
              <a:latin typeface="Helvetica Light"/>
            </a:endParaRPr>
          </a:p>
        </p:txBody>
      </p:sp>
      <p:sp>
        <p:nvSpPr>
          <p:cNvPr id="238" name="CustomShape 2"/>
          <p:cNvSpPr/>
          <p:nvPr/>
        </p:nvSpPr>
        <p:spPr>
          <a:xfrm>
            <a:off x="2323440" y="-144360"/>
            <a:ext cx="304560" cy="304560"/>
          </a:xfrm>
          <a:prstGeom prst="rect">
            <a:avLst/>
          </a:prstGeom>
          <a:noFill/>
          <a:ln>
            <a:noFill/>
          </a:ln>
        </p:spPr>
        <p:style>
          <a:lnRef idx="0"/>
          <a:fillRef idx="0"/>
          <a:effectRef idx="0"/>
          <a:fontRef idx="minor"/>
        </p:style>
      </p:sp>
      <p:sp>
        <p:nvSpPr>
          <p:cNvPr id="239" name="CustomShape 3"/>
          <p:cNvSpPr/>
          <p:nvPr/>
        </p:nvSpPr>
        <p:spPr>
          <a:xfrm>
            <a:off x="0" y="0"/>
            <a:ext cx="304560" cy="304560"/>
          </a:xfrm>
          <a:prstGeom prst="rect">
            <a:avLst/>
          </a:prstGeom>
          <a:noFill/>
          <a:ln>
            <a:noFill/>
          </a:ln>
        </p:spPr>
        <p:style>
          <a:lnRef idx="0"/>
          <a:fillRef idx="0"/>
          <a:effectRef idx="0"/>
          <a:fontRef idx="minor"/>
        </p:style>
      </p:sp>
      <p:sp>
        <p:nvSpPr>
          <p:cNvPr id="240"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Model Selection:</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241" name="Picture 18" descr=""/>
          <p:cNvPicPr/>
          <p:nvPr/>
        </p:nvPicPr>
        <p:blipFill>
          <a:blip r:embed="rId1"/>
          <a:stretch/>
        </p:blipFill>
        <p:spPr>
          <a:xfrm>
            <a:off x="396720" y="2682360"/>
            <a:ext cx="8839440" cy="2106720"/>
          </a:xfrm>
          <a:prstGeom prst="rect">
            <a:avLst/>
          </a:prstGeom>
          <a:ln>
            <a:noFill/>
          </a:ln>
        </p:spPr>
      </p:pic>
      <p:pic>
        <p:nvPicPr>
          <p:cNvPr id="242" name="Picture 16" descr=""/>
          <p:cNvPicPr/>
          <p:nvPr/>
        </p:nvPicPr>
        <p:blipFill>
          <a:blip r:embed="rId2"/>
          <a:stretch/>
        </p:blipFill>
        <p:spPr>
          <a:xfrm>
            <a:off x="304920" y="4980600"/>
            <a:ext cx="8861040" cy="1769040"/>
          </a:xfrm>
          <a:prstGeom prst="rect">
            <a:avLst/>
          </a:prstGeom>
          <a:ln>
            <a:noFill/>
          </a:ln>
        </p:spPr>
      </p:pic>
      <p:pic>
        <p:nvPicPr>
          <p:cNvPr id="243" name="Picture 21" descr=""/>
          <p:cNvPicPr/>
          <p:nvPr/>
        </p:nvPicPr>
        <p:blipFill>
          <a:blip r:embed="rId3"/>
          <a:stretch/>
        </p:blipFill>
        <p:spPr>
          <a:xfrm>
            <a:off x="672120" y="7267320"/>
            <a:ext cx="5088240" cy="1140840"/>
          </a:xfrm>
          <a:prstGeom prst="rect">
            <a:avLst/>
          </a:prstGeom>
          <a:ln>
            <a:noFill/>
          </a:ln>
        </p:spPr>
      </p:pic>
      <p:pic>
        <p:nvPicPr>
          <p:cNvPr id="244" name="Picture 22" descr=""/>
          <p:cNvPicPr/>
          <p:nvPr/>
        </p:nvPicPr>
        <p:blipFill>
          <a:blip r:embed="rId4"/>
          <a:stretch/>
        </p:blipFill>
        <p:spPr>
          <a:xfrm>
            <a:off x="672120" y="8735040"/>
            <a:ext cx="3585600" cy="422280"/>
          </a:xfrm>
          <a:prstGeom prst="rect">
            <a:avLst/>
          </a:prstGeom>
          <a:ln>
            <a:noFill/>
          </a:ln>
        </p:spPr>
      </p:pic>
      <p:pic>
        <p:nvPicPr>
          <p:cNvPr id="245" name="Picture 96" descr=""/>
          <p:cNvPicPr/>
          <p:nvPr/>
        </p:nvPicPr>
        <p:blipFill>
          <a:blip r:embed="rId5"/>
          <a:stretch/>
        </p:blipFill>
        <p:spPr>
          <a:xfrm>
            <a:off x="10465200" y="3884400"/>
            <a:ext cx="5398560" cy="317520"/>
          </a:xfrm>
          <a:prstGeom prst="rect">
            <a:avLst/>
          </a:prstGeom>
          <a:ln>
            <a:noFill/>
          </a:ln>
        </p:spPr>
      </p:pic>
      <p:pic>
        <p:nvPicPr>
          <p:cNvPr id="246" name="Picture 98" descr=""/>
          <p:cNvPicPr/>
          <p:nvPr/>
        </p:nvPicPr>
        <p:blipFill>
          <a:blip r:embed="rId6"/>
          <a:stretch/>
        </p:blipFill>
        <p:spPr>
          <a:xfrm>
            <a:off x="10465200" y="7678800"/>
            <a:ext cx="5756760" cy="317520"/>
          </a:xfrm>
          <a:prstGeom prst="rect">
            <a:avLst/>
          </a:prstGeom>
          <a:ln>
            <a:noFill/>
          </a:ln>
        </p:spPr>
      </p:pic>
    </p:spTree>
  </p:cSld>
  <p:transition spd="slow">
    <p:push dir="u"/>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Model Training</a:t>
            </a:r>
            <a:endParaRPr b="0" lang="fr-FR" sz="4400" spc="-1" strike="noStrike">
              <a:latin typeface="Helvetica Light"/>
            </a:endParaRPr>
          </a:p>
        </p:txBody>
      </p:sp>
      <p:sp>
        <p:nvSpPr>
          <p:cNvPr id="248" name="CustomShape 2"/>
          <p:cNvSpPr/>
          <p:nvPr/>
        </p:nvSpPr>
        <p:spPr>
          <a:xfrm>
            <a:off x="2323440" y="-144360"/>
            <a:ext cx="304560" cy="304560"/>
          </a:xfrm>
          <a:prstGeom prst="rect">
            <a:avLst/>
          </a:prstGeom>
          <a:noFill/>
          <a:ln>
            <a:noFill/>
          </a:ln>
        </p:spPr>
        <p:style>
          <a:lnRef idx="0"/>
          <a:fillRef idx="0"/>
          <a:effectRef idx="0"/>
          <a:fontRef idx="minor"/>
        </p:style>
      </p:sp>
      <p:sp>
        <p:nvSpPr>
          <p:cNvPr id="249" name="CustomShape 3"/>
          <p:cNvSpPr/>
          <p:nvPr/>
        </p:nvSpPr>
        <p:spPr>
          <a:xfrm>
            <a:off x="0" y="0"/>
            <a:ext cx="304560" cy="304560"/>
          </a:xfrm>
          <a:prstGeom prst="rect">
            <a:avLst/>
          </a:prstGeom>
          <a:noFill/>
          <a:ln>
            <a:noFill/>
          </a:ln>
        </p:spPr>
        <p:style>
          <a:lnRef idx="0"/>
          <a:fillRef idx="0"/>
          <a:effectRef idx="0"/>
          <a:fontRef idx="minor"/>
        </p:style>
      </p:sp>
      <p:sp>
        <p:nvSpPr>
          <p:cNvPr id="250"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251" name="Picture 3" descr=""/>
          <p:cNvPicPr/>
          <p:nvPr/>
        </p:nvPicPr>
        <p:blipFill>
          <a:blip r:embed="rId1"/>
          <a:stretch/>
        </p:blipFill>
        <p:spPr>
          <a:xfrm>
            <a:off x="152280" y="2956680"/>
            <a:ext cx="7173720" cy="6783120"/>
          </a:xfrm>
          <a:prstGeom prst="rect">
            <a:avLst/>
          </a:prstGeom>
          <a:ln>
            <a:noFill/>
          </a:ln>
        </p:spPr>
      </p:pic>
      <p:sp>
        <p:nvSpPr>
          <p:cNvPr id="252" name="CustomShape 5"/>
          <p:cNvSpPr/>
          <p:nvPr/>
        </p:nvSpPr>
        <p:spPr>
          <a:xfrm>
            <a:off x="2475720" y="1829520"/>
            <a:ext cx="112226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200" spc="-1" strike="noStrike">
                <a:solidFill>
                  <a:srgbClr val="595959"/>
                </a:solidFill>
                <a:latin typeface="Helvetica Light"/>
                <a:ea typeface="Helvetica Neue Medium"/>
              </a:rPr>
              <a:t>Objective: </a:t>
            </a:r>
            <a:r>
              <a:rPr b="0" lang="fr-FR" sz="3200" spc="-1" strike="noStrike">
                <a:solidFill>
                  <a:srgbClr val="595959"/>
                </a:solidFill>
                <a:latin typeface="Helvetica Light"/>
                <a:ea typeface="Helvetica Neue Medium"/>
              </a:rPr>
              <a:t>Minimizing a sort of Hinge-loss</a:t>
            </a:r>
            <a:endParaRPr b="0" lang="fr-FR" sz="3200" spc="-1" strike="noStrike">
              <a:latin typeface="Arial"/>
            </a:endParaRPr>
          </a:p>
        </p:txBody>
      </p:sp>
      <p:pic>
        <p:nvPicPr>
          <p:cNvPr id="253" name="Picture 13" descr=""/>
          <p:cNvPicPr/>
          <p:nvPr/>
        </p:nvPicPr>
        <p:blipFill>
          <a:blip r:embed="rId2"/>
          <a:stretch/>
        </p:blipFill>
        <p:spPr>
          <a:xfrm>
            <a:off x="7705800" y="2970000"/>
            <a:ext cx="8583120" cy="1873080"/>
          </a:xfrm>
          <a:prstGeom prst="rect">
            <a:avLst/>
          </a:prstGeom>
          <a:ln>
            <a:noFill/>
          </a:ln>
        </p:spPr>
      </p:pic>
      <p:pic>
        <p:nvPicPr>
          <p:cNvPr id="254" name="Picture 24" descr=""/>
          <p:cNvPicPr/>
          <p:nvPr/>
        </p:nvPicPr>
        <p:blipFill>
          <a:blip r:embed="rId3"/>
          <a:stretch/>
        </p:blipFill>
        <p:spPr>
          <a:xfrm>
            <a:off x="7705800" y="5364360"/>
            <a:ext cx="6537600" cy="752760"/>
          </a:xfrm>
          <a:prstGeom prst="rect">
            <a:avLst/>
          </a:prstGeom>
          <a:ln>
            <a:noFill/>
          </a:ln>
        </p:spPr>
      </p:pic>
      <p:pic>
        <p:nvPicPr>
          <p:cNvPr id="255" name="Picture 26" descr=""/>
          <p:cNvPicPr/>
          <p:nvPr/>
        </p:nvPicPr>
        <p:blipFill>
          <a:blip r:embed="rId4"/>
          <a:stretch/>
        </p:blipFill>
        <p:spPr>
          <a:xfrm>
            <a:off x="7694280" y="6525720"/>
            <a:ext cx="8453520" cy="326880"/>
          </a:xfrm>
          <a:prstGeom prst="rect">
            <a:avLst/>
          </a:prstGeom>
          <a:ln>
            <a:noFill/>
          </a:ln>
        </p:spPr>
      </p:pic>
      <p:pic>
        <p:nvPicPr>
          <p:cNvPr id="256" name="Picture 30" descr=""/>
          <p:cNvPicPr/>
          <p:nvPr/>
        </p:nvPicPr>
        <p:blipFill>
          <a:blip r:embed="rId5"/>
          <a:stretch/>
        </p:blipFill>
        <p:spPr>
          <a:xfrm>
            <a:off x="15617880" y="-1019160"/>
            <a:ext cx="2946960" cy="695520"/>
          </a:xfrm>
          <a:prstGeom prst="rect">
            <a:avLst/>
          </a:prstGeom>
          <a:ln>
            <a:noFill/>
          </a:ln>
        </p:spPr>
      </p:pic>
    </p:spTree>
  </p:cSld>
  <p:transition spd="slow">
    <p:push dir="u"/>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Model Training</a:t>
            </a:r>
            <a:endParaRPr b="0" lang="fr-FR" sz="4400" spc="-1" strike="noStrike">
              <a:latin typeface="Helvetica Light"/>
            </a:endParaRPr>
          </a:p>
        </p:txBody>
      </p:sp>
      <p:sp>
        <p:nvSpPr>
          <p:cNvPr id="258" name="CustomShape 2"/>
          <p:cNvSpPr/>
          <p:nvPr/>
        </p:nvSpPr>
        <p:spPr>
          <a:xfrm>
            <a:off x="2323440" y="-144360"/>
            <a:ext cx="304560" cy="304560"/>
          </a:xfrm>
          <a:prstGeom prst="rect">
            <a:avLst/>
          </a:prstGeom>
          <a:noFill/>
          <a:ln>
            <a:noFill/>
          </a:ln>
        </p:spPr>
        <p:style>
          <a:lnRef idx="0"/>
          <a:fillRef idx="0"/>
          <a:effectRef idx="0"/>
          <a:fontRef idx="minor"/>
        </p:style>
      </p:sp>
      <p:sp>
        <p:nvSpPr>
          <p:cNvPr id="259" name="CustomShape 3"/>
          <p:cNvSpPr/>
          <p:nvPr/>
        </p:nvSpPr>
        <p:spPr>
          <a:xfrm>
            <a:off x="0" y="0"/>
            <a:ext cx="304560" cy="304560"/>
          </a:xfrm>
          <a:prstGeom prst="rect">
            <a:avLst/>
          </a:prstGeom>
          <a:noFill/>
          <a:ln>
            <a:noFill/>
          </a:ln>
        </p:spPr>
        <p:style>
          <a:lnRef idx="0"/>
          <a:fillRef idx="0"/>
          <a:effectRef idx="0"/>
          <a:fontRef idx="minor"/>
        </p:style>
      </p:sp>
      <p:sp>
        <p:nvSpPr>
          <p:cNvPr id="260"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261" name="Picture 4" descr=""/>
          <p:cNvPicPr/>
          <p:nvPr/>
        </p:nvPicPr>
        <p:blipFill>
          <a:blip r:embed="rId1"/>
          <a:stretch/>
        </p:blipFill>
        <p:spPr>
          <a:xfrm>
            <a:off x="672120" y="1591560"/>
            <a:ext cx="7957440" cy="6135480"/>
          </a:xfrm>
          <a:prstGeom prst="rect">
            <a:avLst/>
          </a:prstGeom>
          <a:ln>
            <a:noFill/>
          </a:ln>
        </p:spPr>
      </p:pic>
      <p:pic>
        <p:nvPicPr>
          <p:cNvPr id="262" name="Picture 5" descr=""/>
          <p:cNvPicPr/>
          <p:nvPr/>
        </p:nvPicPr>
        <p:blipFill>
          <a:blip r:embed="rId2"/>
          <a:stretch/>
        </p:blipFill>
        <p:spPr>
          <a:xfrm>
            <a:off x="8955720" y="1616040"/>
            <a:ext cx="7957440" cy="6086880"/>
          </a:xfrm>
          <a:prstGeom prst="rect">
            <a:avLst/>
          </a:prstGeom>
          <a:ln>
            <a:noFill/>
          </a:ln>
        </p:spPr>
      </p:pic>
      <p:sp>
        <p:nvSpPr>
          <p:cNvPr id="263" name="CustomShape 5"/>
          <p:cNvSpPr/>
          <p:nvPr/>
        </p:nvSpPr>
        <p:spPr>
          <a:xfrm>
            <a:off x="6920640" y="8187840"/>
            <a:ext cx="11222640" cy="577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200" spc="-1" strike="noStrike">
                <a:solidFill>
                  <a:srgbClr val="595959"/>
                </a:solidFill>
                <a:latin typeface="Helvetica Light"/>
                <a:ea typeface="Helvetica Neue Medium"/>
              </a:rPr>
              <a:t>Text classification</a:t>
            </a:r>
            <a:endParaRPr b="0" lang="fr-FR" sz="3200" spc="-1" strike="noStrike">
              <a:latin typeface="Arial"/>
            </a:endParaRPr>
          </a:p>
        </p:txBody>
      </p:sp>
    </p:spTree>
  </p:cSld>
  <p:transition spd="slow">
    <p:push dir="u"/>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Prediction</a:t>
            </a:r>
            <a:endParaRPr b="0" lang="fr-FR" sz="4400" spc="-1" strike="noStrike">
              <a:latin typeface="Helvetica Light"/>
            </a:endParaRPr>
          </a:p>
        </p:txBody>
      </p:sp>
      <p:sp>
        <p:nvSpPr>
          <p:cNvPr id="265" name="CustomShape 2"/>
          <p:cNvSpPr/>
          <p:nvPr/>
        </p:nvSpPr>
        <p:spPr>
          <a:xfrm>
            <a:off x="2323440" y="-144360"/>
            <a:ext cx="304560" cy="304560"/>
          </a:xfrm>
          <a:prstGeom prst="rect">
            <a:avLst/>
          </a:prstGeom>
          <a:noFill/>
          <a:ln>
            <a:noFill/>
          </a:ln>
        </p:spPr>
        <p:style>
          <a:lnRef idx="0"/>
          <a:fillRef idx="0"/>
          <a:effectRef idx="0"/>
          <a:fontRef idx="minor"/>
        </p:style>
      </p:sp>
      <p:sp>
        <p:nvSpPr>
          <p:cNvPr id="266" name="CustomShape 3"/>
          <p:cNvSpPr/>
          <p:nvPr/>
        </p:nvSpPr>
        <p:spPr>
          <a:xfrm>
            <a:off x="0" y="0"/>
            <a:ext cx="304560" cy="304560"/>
          </a:xfrm>
          <a:prstGeom prst="rect">
            <a:avLst/>
          </a:prstGeom>
          <a:noFill/>
          <a:ln>
            <a:noFill/>
          </a:ln>
        </p:spPr>
        <p:style>
          <a:lnRef idx="0"/>
          <a:fillRef idx="0"/>
          <a:effectRef idx="0"/>
          <a:fontRef idx="minor"/>
        </p:style>
      </p:sp>
      <p:sp>
        <p:nvSpPr>
          <p:cNvPr id="267"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Updated classification rule:</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268" name="Picture 1" descr=""/>
          <p:cNvPicPr/>
          <p:nvPr/>
        </p:nvPicPr>
        <p:blipFill>
          <a:blip r:embed="rId1"/>
          <a:stretch/>
        </p:blipFill>
        <p:spPr>
          <a:xfrm>
            <a:off x="7779240" y="4953960"/>
            <a:ext cx="9365400" cy="4368600"/>
          </a:xfrm>
          <a:prstGeom prst="rect">
            <a:avLst/>
          </a:prstGeom>
          <a:ln>
            <a:noFill/>
          </a:ln>
        </p:spPr>
      </p:pic>
      <p:pic>
        <p:nvPicPr>
          <p:cNvPr id="269" name="Picture 16" descr=""/>
          <p:cNvPicPr/>
          <p:nvPr/>
        </p:nvPicPr>
        <p:blipFill>
          <a:blip r:embed="rId2"/>
          <a:stretch/>
        </p:blipFill>
        <p:spPr>
          <a:xfrm>
            <a:off x="8436600" y="1469520"/>
            <a:ext cx="7187760" cy="1568880"/>
          </a:xfrm>
          <a:prstGeom prst="rect">
            <a:avLst/>
          </a:prstGeom>
          <a:ln>
            <a:noFill/>
          </a:ln>
        </p:spPr>
      </p:pic>
      <p:pic>
        <p:nvPicPr>
          <p:cNvPr id="270" name="Picture 11" descr=""/>
          <p:cNvPicPr/>
          <p:nvPr/>
        </p:nvPicPr>
        <p:blipFill>
          <a:blip r:embed="rId3"/>
          <a:stretch/>
        </p:blipFill>
        <p:spPr>
          <a:xfrm>
            <a:off x="-1902960" y="3467160"/>
            <a:ext cx="12164760" cy="2121480"/>
          </a:xfrm>
          <a:prstGeom prst="rect">
            <a:avLst/>
          </a:prstGeom>
          <a:ln>
            <a:noFill/>
          </a:ln>
        </p:spPr>
      </p:pic>
      <p:pic>
        <p:nvPicPr>
          <p:cNvPr id="271" name="Picture 14" descr=""/>
          <p:cNvPicPr/>
          <p:nvPr/>
        </p:nvPicPr>
        <p:blipFill>
          <a:blip r:embed="rId4"/>
          <a:stretch/>
        </p:blipFill>
        <p:spPr>
          <a:xfrm>
            <a:off x="1329120" y="5550840"/>
            <a:ext cx="4476600" cy="368640"/>
          </a:xfrm>
          <a:prstGeom prst="rect">
            <a:avLst/>
          </a:prstGeom>
          <a:ln>
            <a:noFill/>
          </a:ln>
        </p:spPr>
      </p:pic>
      <p:pic>
        <p:nvPicPr>
          <p:cNvPr id="272" name="Picture 21" descr=""/>
          <p:cNvPicPr/>
          <p:nvPr/>
        </p:nvPicPr>
        <p:blipFill>
          <a:blip r:embed="rId5"/>
          <a:stretch/>
        </p:blipFill>
        <p:spPr>
          <a:xfrm>
            <a:off x="1349280" y="6989040"/>
            <a:ext cx="5673960" cy="1698480"/>
          </a:xfrm>
          <a:prstGeom prst="rect">
            <a:avLst/>
          </a:prstGeom>
          <a:ln>
            <a:noFill/>
          </a:ln>
        </p:spPr>
      </p:pic>
    </p:spTree>
  </p:cSld>
  <p:transition spd="slow">
    <p:push dir="u"/>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Prediction</a:t>
            </a:r>
            <a:endParaRPr b="0" lang="fr-FR" sz="4400" spc="-1" strike="noStrike">
              <a:latin typeface="Helvetica Light"/>
            </a:endParaRPr>
          </a:p>
        </p:txBody>
      </p:sp>
      <p:sp>
        <p:nvSpPr>
          <p:cNvPr id="274" name="CustomShape 2"/>
          <p:cNvSpPr/>
          <p:nvPr/>
        </p:nvSpPr>
        <p:spPr>
          <a:xfrm>
            <a:off x="2323440" y="-144360"/>
            <a:ext cx="304560" cy="304560"/>
          </a:xfrm>
          <a:prstGeom prst="rect">
            <a:avLst/>
          </a:prstGeom>
          <a:noFill/>
          <a:ln>
            <a:noFill/>
          </a:ln>
        </p:spPr>
        <p:style>
          <a:lnRef idx="0"/>
          <a:fillRef idx="0"/>
          <a:effectRef idx="0"/>
          <a:fontRef idx="minor"/>
        </p:style>
      </p:sp>
      <p:sp>
        <p:nvSpPr>
          <p:cNvPr id="275" name="CustomShape 3"/>
          <p:cNvSpPr/>
          <p:nvPr/>
        </p:nvSpPr>
        <p:spPr>
          <a:xfrm>
            <a:off x="0" y="0"/>
            <a:ext cx="304560" cy="304560"/>
          </a:xfrm>
          <a:prstGeom prst="rect">
            <a:avLst/>
          </a:prstGeom>
          <a:noFill/>
          <a:ln>
            <a:noFill/>
          </a:ln>
        </p:spPr>
        <p:style>
          <a:lnRef idx="0"/>
          <a:fillRef idx="0"/>
          <a:effectRef idx="0"/>
          <a:fontRef idx="minor"/>
        </p:style>
      </p:sp>
      <p:sp>
        <p:nvSpPr>
          <p:cNvPr id="27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277" name="Picture 3" descr=""/>
          <p:cNvPicPr/>
          <p:nvPr/>
        </p:nvPicPr>
        <p:blipFill>
          <a:blip r:embed="rId1"/>
          <a:stretch/>
        </p:blipFill>
        <p:spPr>
          <a:xfrm>
            <a:off x="2781000" y="1274760"/>
            <a:ext cx="11644200" cy="8308080"/>
          </a:xfrm>
          <a:prstGeom prst="rect">
            <a:avLst/>
          </a:prstGeom>
          <a:ln>
            <a:noFill/>
          </a:ln>
        </p:spPr>
      </p:pic>
      <p:sp>
        <p:nvSpPr>
          <p:cNvPr id="278" name="Line 5"/>
          <p:cNvSpPr/>
          <p:nvPr/>
        </p:nvSpPr>
        <p:spPr>
          <a:xfrm flipV="1">
            <a:off x="9091440" y="1397520"/>
            <a:ext cx="0" cy="7223760"/>
          </a:xfrm>
          <a:prstGeom prst="line">
            <a:avLst/>
          </a:prstGeom>
          <a:ln w="25560">
            <a:miter/>
          </a:ln>
        </p:spPr>
        <p:style>
          <a:lnRef idx="0"/>
          <a:fillRef idx="0"/>
          <a:effectRef idx="0"/>
          <a:fontRef idx="minor"/>
        </p:style>
      </p:sp>
      <p:sp>
        <p:nvSpPr>
          <p:cNvPr id="279" name="Line 6"/>
          <p:cNvSpPr/>
          <p:nvPr/>
        </p:nvSpPr>
        <p:spPr>
          <a:xfrm flipH="1">
            <a:off x="3762000" y="7968240"/>
            <a:ext cx="5329440" cy="0"/>
          </a:xfrm>
          <a:prstGeom prst="line">
            <a:avLst/>
          </a:prstGeom>
          <a:ln w="25560">
            <a:miter/>
          </a:ln>
        </p:spPr>
        <p:style>
          <a:lnRef idx="0"/>
          <a:fillRef idx="0"/>
          <a:effectRef idx="0"/>
          <a:fontRef idx="minor"/>
        </p:style>
      </p:sp>
      <p:sp>
        <p:nvSpPr>
          <p:cNvPr id="280" name="Line 7"/>
          <p:cNvSpPr/>
          <p:nvPr/>
        </p:nvSpPr>
        <p:spPr>
          <a:xfrm>
            <a:off x="9091440" y="8464680"/>
            <a:ext cx="5055480" cy="0"/>
          </a:xfrm>
          <a:prstGeom prst="line">
            <a:avLst/>
          </a:prstGeom>
          <a:ln w="25560">
            <a:miter/>
          </a:ln>
        </p:spPr>
        <p:style>
          <a:lnRef idx="0"/>
          <a:fillRef idx="0"/>
          <a:effectRef idx="0"/>
          <a:fontRef idx="minor"/>
        </p:style>
      </p:sp>
      <p:sp>
        <p:nvSpPr>
          <p:cNvPr id="281" name="CustomShape 8"/>
          <p:cNvSpPr/>
          <p:nvPr/>
        </p:nvSpPr>
        <p:spPr>
          <a:xfrm>
            <a:off x="5888880" y="3557520"/>
            <a:ext cx="357120" cy="65088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0" lang="fr-FR" sz="3600" spc="-1" strike="noStrike">
                <a:solidFill>
                  <a:srgbClr val="000000"/>
                </a:solidFill>
                <a:latin typeface="Helvetica Light"/>
                <a:ea typeface="Helvetica Light"/>
              </a:rPr>
              <a:t>0</a:t>
            </a:r>
            <a:endParaRPr b="0" lang="fr-FR" sz="3600" spc="-1" strike="noStrike">
              <a:latin typeface="Arial"/>
            </a:endParaRPr>
          </a:p>
        </p:txBody>
      </p:sp>
      <p:sp>
        <p:nvSpPr>
          <p:cNvPr id="282" name="CustomShape 9"/>
          <p:cNvSpPr/>
          <p:nvPr/>
        </p:nvSpPr>
        <p:spPr>
          <a:xfrm>
            <a:off x="11799720" y="3557520"/>
            <a:ext cx="357120" cy="65088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0" lang="fr-FR" sz="3600" spc="-1" strike="noStrike">
                <a:solidFill>
                  <a:srgbClr val="000000"/>
                </a:solidFill>
                <a:latin typeface="Helvetica Light"/>
                <a:ea typeface="Helvetica Light"/>
              </a:rPr>
              <a:t>1</a:t>
            </a:r>
            <a:endParaRPr b="0" lang="fr-FR" sz="3600" spc="-1" strike="noStrike">
              <a:latin typeface="Arial"/>
            </a:endParaRPr>
          </a:p>
        </p:txBody>
      </p:sp>
      <p:sp>
        <p:nvSpPr>
          <p:cNvPr id="283" name="CustomShape 10"/>
          <p:cNvSpPr/>
          <p:nvPr/>
        </p:nvSpPr>
        <p:spPr>
          <a:xfrm>
            <a:off x="5861880" y="8021520"/>
            <a:ext cx="357120" cy="65088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0" lang="fr-FR" sz="3600" spc="-1" strike="noStrike">
                <a:solidFill>
                  <a:srgbClr val="000000"/>
                </a:solidFill>
                <a:latin typeface="Helvetica Light"/>
                <a:ea typeface="Helvetica Light"/>
              </a:rPr>
              <a:t>1</a:t>
            </a:r>
            <a:endParaRPr b="0" lang="fr-FR" sz="3600" spc="-1" strike="noStrike">
              <a:latin typeface="Arial"/>
            </a:endParaRPr>
          </a:p>
        </p:txBody>
      </p:sp>
      <p:sp>
        <p:nvSpPr>
          <p:cNvPr id="284" name="CustomShape 11"/>
          <p:cNvSpPr/>
          <p:nvPr/>
        </p:nvSpPr>
        <p:spPr>
          <a:xfrm>
            <a:off x="11455920" y="8388000"/>
            <a:ext cx="357120" cy="650880"/>
          </a:xfrm>
          <a:prstGeom prst="rect">
            <a:avLst/>
          </a:prstGeom>
          <a:noFill/>
          <a:ln w="12600">
            <a:noFill/>
          </a:ln>
        </p:spPr>
        <p:style>
          <a:lnRef idx="0"/>
          <a:fillRef idx="0"/>
          <a:effectRef idx="0"/>
          <a:fontRef idx="minor"/>
        </p:style>
        <p:txBody>
          <a:bodyPr wrap="none" lIns="50760" rIns="50760" tIns="50760" bIns="50760" anchor="ctr">
            <a:spAutoFit/>
          </a:bodyPr>
          <a:p>
            <a:pPr algn="ctr">
              <a:lnSpc>
                <a:spcPct val="100000"/>
              </a:lnSpc>
            </a:pPr>
            <a:r>
              <a:rPr b="0" lang="fr-FR" sz="3600" spc="-1" strike="noStrike">
                <a:solidFill>
                  <a:srgbClr val="000000"/>
                </a:solidFill>
                <a:latin typeface="Helvetica Light"/>
                <a:ea typeface="Helvetica Light"/>
              </a:rPr>
              <a:t>0</a:t>
            </a:r>
            <a:endParaRPr b="0" lang="fr-FR" sz="3600" spc="-1" strike="noStrike">
              <a:latin typeface="Arial"/>
            </a:endParaRPr>
          </a:p>
        </p:txBody>
      </p:sp>
    </p:spTree>
  </p:cSld>
  <p:transition spd="slow">
    <p:push dir="u"/>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Prediction</a:t>
            </a:r>
            <a:endParaRPr b="0" lang="fr-FR" sz="4400" spc="-1" strike="noStrike">
              <a:latin typeface="Helvetica Light"/>
            </a:endParaRPr>
          </a:p>
        </p:txBody>
      </p:sp>
      <p:sp>
        <p:nvSpPr>
          <p:cNvPr id="286" name="CustomShape 2"/>
          <p:cNvSpPr/>
          <p:nvPr/>
        </p:nvSpPr>
        <p:spPr>
          <a:xfrm>
            <a:off x="2323440" y="-144360"/>
            <a:ext cx="304560" cy="304560"/>
          </a:xfrm>
          <a:prstGeom prst="rect">
            <a:avLst/>
          </a:prstGeom>
          <a:noFill/>
          <a:ln>
            <a:noFill/>
          </a:ln>
        </p:spPr>
        <p:style>
          <a:lnRef idx="0"/>
          <a:fillRef idx="0"/>
          <a:effectRef idx="0"/>
          <a:fontRef idx="minor"/>
        </p:style>
      </p:sp>
      <p:sp>
        <p:nvSpPr>
          <p:cNvPr id="287" name="CustomShape 3"/>
          <p:cNvSpPr/>
          <p:nvPr/>
        </p:nvSpPr>
        <p:spPr>
          <a:xfrm>
            <a:off x="0" y="0"/>
            <a:ext cx="304560" cy="304560"/>
          </a:xfrm>
          <a:prstGeom prst="rect">
            <a:avLst/>
          </a:prstGeom>
          <a:noFill/>
          <a:ln>
            <a:noFill/>
          </a:ln>
        </p:spPr>
        <p:style>
          <a:lnRef idx="0"/>
          <a:fillRef idx="0"/>
          <a:effectRef idx="0"/>
          <a:fontRef idx="minor"/>
        </p:style>
      </p:sp>
      <p:sp>
        <p:nvSpPr>
          <p:cNvPr id="288"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289" name="Picture 1" descr=""/>
          <p:cNvPicPr/>
          <p:nvPr/>
        </p:nvPicPr>
        <p:blipFill>
          <a:blip r:embed="rId1"/>
          <a:stretch/>
        </p:blipFill>
        <p:spPr>
          <a:xfrm>
            <a:off x="672120" y="2351880"/>
            <a:ext cx="7215840" cy="5435280"/>
          </a:xfrm>
          <a:prstGeom prst="rect">
            <a:avLst/>
          </a:prstGeom>
          <a:ln>
            <a:noFill/>
          </a:ln>
        </p:spPr>
      </p:pic>
      <p:pic>
        <p:nvPicPr>
          <p:cNvPr id="290" name="Picture 4" descr=""/>
          <p:cNvPicPr/>
          <p:nvPr/>
        </p:nvPicPr>
        <p:blipFill>
          <a:blip r:embed="rId2"/>
          <a:stretch/>
        </p:blipFill>
        <p:spPr>
          <a:xfrm>
            <a:off x="9451800" y="2308680"/>
            <a:ext cx="7215840" cy="5478120"/>
          </a:xfrm>
          <a:prstGeom prst="rect">
            <a:avLst/>
          </a:prstGeom>
          <a:ln>
            <a:noFill/>
          </a:ln>
        </p:spPr>
      </p:pic>
      <p:pic>
        <p:nvPicPr>
          <p:cNvPr id="291" name="Picture 5" descr=""/>
          <p:cNvPicPr/>
          <p:nvPr/>
        </p:nvPicPr>
        <p:blipFill>
          <a:blip r:embed="rId3"/>
          <a:stretch/>
        </p:blipFill>
        <p:spPr>
          <a:xfrm>
            <a:off x="682200" y="1832040"/>
            <a:ext cx="7739640" cy="6033960"/>
          </a:xfrm>
          <a:prstGeom prst="rect">
            <a:avLst/>
          </a:prstGeom>
          <a:ln>
            <a:noFill/>
          </a:ln>
        </p:spPr>
      </p:pic>
      <p:pic>
        <p:nvPicPr>
          <p:cNvPr id="292" name="Picture 7" descr=""/>
          <p:cNvPicPr/>
          <p:nvPr/>
        </p:nvPicPr>
        <p:blipFill>
          <a:blip r:embed="rId4"/>
          <a:stretch/>
        </p:blipFill>
        <p:spPr>
          <a:xfrm>
            <a:off x="8918280" y="1832040"/>
            <a:ext cx="7635600" cy="6010560"/>
          </a:xfrm>
          <a:prstGeom prst="rect">
            <a:avLst/>
          </a:prstGeom>
          <a:ln>
            <a:noFill/>
          </a:ln>
        </p:spPr>
      </p:pic>
    </p:spTree>
  </p:cSld>
  <p:transition spd="slow">
    <p:push dir="u"/>
  </p:transition>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291"/>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Complexity</a:t>
            </a:r>
            <a:endParaRPr b="0" lang="fr-FR" sz="4400" spc="-1" strike="noStrike">
              <a:latin typeface="Helvetica Light"/>
            </a:endParaRPr>
          </a:p>
        </p:txBody>
      </p:sp>
      <p:sp>
        <p:nvSpPr>
          <p:cNvPr id="294" name="CustomShape 2"/>
          <p:cNvSpPr/>
          <p:nvPr/>
        </p:nvSpPr>
        <p:spPr>
          <a:xfrm>
            <a:off x="2323440" y="-144360"/>
            <a:ext cx="304560" cy="304560"/>
          </a:xfrm>
          <a:prstGeom prst="rect">
            <a:avLst/>
          </a:prstGeom>
          <a:noFill/>
          <a:ln>
            <a:noFill/>
          </a:ln>
        </p:spPr>
        <p:style>
          <a:lnRef idx="0"/>
          <a:fillRef idx="0"/>
          <a:effectRef idx="0"/>
          <a:fontRef idx="minor"/>
        </p:style>
      </p:sp>
      <p:sp>
        <p:nvSpPr>
          <p:cNvPr id="295" name="CustomShape 3"/>
          <p:cNvSpPr/>
          <p:nvPr/>
        </p:nvSpPr>
        <p:spPr>
          <a:xfrm>
            <a:off x="0" y="0"/>
            <a:ext cx="304560" cy="304560"/>
          </a:xfrm>
          <a:prstGeom prst="rect">
            <a:avLst/>
          </a:prstGeom>
          <a:noFill/>
          <a:ln>
            <a:noFill/>
          </a:ln>
        </p:spPr>
        <p:style>
          <a:lnRef idx="0"/>
          <a:fillRef idx="0"/>
          <a:effectRef idx="0"/>
          <a:fontRef idx="minor"/>
        </p:style>
      </p:sp>
      <p:sp>
        <p:nvSpPr>
          <p:cNvPr id="29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297" name="Picture 3" descr=""/>
          <p:cNvPicPr/>
          <p:nvPr/>
        </p:nvPicPr>
        <p:blipFill>
          <a:blip r:embed="rId1"/>
          <a:stretch/>
        </p:blipFill>
        <p:spPr>
          <a:xfrm>
            <a:off x="3544200" y="1795680"/>
            <a:ext cx="9824040" cy="7499520"/>
          </a:xfrm>
          <a:prstGeom prst="rect">
            <a:avLst/>
          </a:prstGeom>
          <a:ln>
            <a:noFill/>
          </a:ln>
        </p:spPr>
      </p:pic>
    </p:spTree>
  </p:cSld>
  <p:transition spd="slow">
    <p:push dir="u"/>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Complexity</a:t>
            </a:r>
            <a:endParaRPr b="0" lang="fr-FR" sz="4400" spc="-1" strike="noStrike">
              <a:latin typeface="Helvetica Light"/>
            </a:endParaRPr>
          </a:p>
        </p:txBody>
      </p:sp>
      <p:sp>
        <p:nvSpPr>
          <p:cNvPr id="299" name="CustomShape 2"/>
          <p:cNvSpPr/>
          <p:nvPr/>
        </p:nvSpPr>
        <p:spPr>
          <a:xfrm>
            <a:off x="2323440" y="-144360"/>
            <a:ext cx="304560" cy="304560"/>
          </a:xfrm>
          <a:prstGeom prst="rect">
            <a:avLst/>
          </a:prstGeom>
          <a:noFill/>
          <a:ln>
            <a:noFill/>
          </a:ln>
        </p:spPr>
        <p:style>
          <a:lnRef idx="0"/>
          <a:fillRef idx="0"/>
          <a:effectRef idx="0"/>
          <a:fontRef idx="minor"/>
        </p:style>
      </p:sp>
      <p:sp>
        <p:nvSpPr>
          <p:cNvPr id="300" name="CustomShape 3"/>
          <p:cNvSpPr/>
          <p:nvPr/>
        </p:nvSpPr>
        <p:spPr>
          <a:xfrm>
            <a:off x="0" y="0"/>
            <a:ext cx="304560" cy="304560"/>
          </a:xfrm>
          <a:prstGeom prst="rect">
            <a:avLst/>
          </a:prstGeom>
          <a:noFill/>
          <a:ln>
            <a:noFill/>
          </a:ln>
        </p:spPr>
        <p:style>
          <a:lnRef idx="0"/>
          <a:fillRef idx="0"/>
          <a:effectRef idx="0"/>
          <a:fontRef idx="minor"/>
        </p:style>
      </p:sp>
      <p:sp>
        <p:nvSpPr>
          <p:cNvPr id="301"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In practice:</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02" name="Picture 1" descr=""/>
          <p:cNvPicPr/>
          <p:nvPr/>
        </p:nvPicPr>
        <p:blipFill>
          <a:blip r:embed="rId1"/>
          <a:stretch/>
        </p:blipFill>
        <p:spPr>
          <a:xfrm>
            <a:off x="672120" y="2687760"/>
            <a:ext cx="6905160" cy="5933880"/>
          </a:xfrm>
          <a:prstGeom prst="rect">
            <a:avLst/>
          </a:prstGeom>
          <a:ln>
            <a:noFill/>
          </a:ln>
        </p:spPr>
      </p:pic>
      <p:pic>
        <p:nvPicPr>
          <p:cNvPr id="303" name="Picture 4" descr=""/>
          <p:cNvPicPr/>
          <p:nvPr/>
        </p:nvPicPr>
        <p:blipFill>
          <a:blip r:embed="rId2"/>
          <a:stretch/>
        </p:blipFill>
        <p:spPr>
          <a:xfrm>
            <a:off x="8898840" y="2802960"/>
            <a:ext cx="6584040" cy="5942160"/>
          </a:xfrm>
          <a:prstGeom prst="rect">
            <a:avLst/>
          </a:prstGeom>
          <a:ln>
            <a:noFill/>
          </a:ln>
        </p:spPr>
      </p:pic>
      <p:sp>
        <p:nvSpPr>
          <p:cNvPr id="304" name="CustomShape 5"/>
          <p:cNvSpPr/>
          <p:nvPr/>
        </p:nvSpPr>
        <p:spPr>
          <a:xfrm>
            <a:off x="1409400" y="8553240"/>
            <a:ext cx="8667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600" spc="-1" strike="noStrike">
                <a:latin typeface="LinLibertineTB"/>
                <a:ea typeface="Helvetica Light"/>
              </a:rPr>
              <a:t>Depending on </a:t>
            </a:r>
            <a:r>
              <a:rPr b="0" lang="fr-FR" sz="3600" spc="-1" strike="noStrike">
                <a:latin typeface="LinLibertineI"/>
                <a:ea typeface="Helvetica Light"/>
              </a:rPr>
              <a:t>n </a:t>
            </a:r>
            <a:r>
              <a:rPr b="0" lang="fr-FR" sz="3600" spc="-1" strike="noStrike">
                <a:latin typeface="LinLibertineTB"/>
                <a:ea typeface="Helvetica Light"/>
              </a:rPr>
              <a:t>(</a:t>
            </a:r>
            <a:r>
              <a:rPr b="0" lang="fr-FR" sz="3600" spc="-1" strike="noStrike">
                <a:latin typeface="LinLibertineI"/>
                <a:ea typeface="Helvetica Light"/>
              </a:rPr>
              <a:t>m </a:t>
            </a:r>
            <a:r>
              <a:rPr b="0" lang="fr-FR" sz="3600" spc="-1" strike="noStrike">
                <a:latin typeface="rtxr"/>
                <a:ea typeface="Helvetica Light"/>
              </a:rPr>
              <a:t>= </a:t>
            </a:r>
            <a:r>
              <a:rPr b="0" lang="fr-FR" sz="3600" spc="-1" strike="noStrike">
                <a:latin typeface="LinLibertineT"/>
                <a:ea typeface="Helvetica Light"/>
              </a:rPr>
              <a:t>10)</a:t>
            </a:r>
            <a:endParaRPr b="0" lang="fr-FR" sz="3600" spc="-1" strike="noStrike">
              <a:latin typeface="Arial"/>
            </a:endParaRPr>
          </a:p>
        </p:txBody>
      </p:sp>
      <p:sp>
        <p:nvSpPr>
          <p:cNvPr id="305" name="CustomShape 6"/>
          <p:cNvSpPr/>
          <p:nvPr/>
        </p:nvSpPr>
        <p:spPr>
          <a:xfrm>
            <a:off x="9724680" y="8628120"/>
            <a:ext cx="866736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fr-FR" sz="3600" spc="-1" strike="noStrike">
                <a:latin typeface="LinLibertineTB"/>
                <a:ea typeface="Helvetica Light"/>
              </a:rPr>
              <a:t>Depending on </a:t>
            </a:r>
            <a:r>
              <a:rPr b="0" lang="fr-FR" sz="3600" spc="-1" strike="noStrike">
                <a:latin typeface="LinLibertineI"/>
                <a:ea typeface="Helvetica Light"/>
              </a:rPr>
              <a:t>m </a:t>
            </a:r>
            <a:r>
              <a:rPr b="0" lang="fr-FR" sz="3600" spc="-1" strike="noStrike">
                <a:latin typeface="LinLibertineTB"/>
                <a:ea typeface="Helvetica Light"/>
              </a:rPr>
              <a:t>(</a:t>
            </a:r>
            <a:r>
              <a:rPr b="0" lang="fr-FR" sz="3600" spc="-1" strike="noStrike">
                <a:latin typeface="LinLibertineI"/>
                <a:ea typeface="Helvetica Light"/>
              </a:rPr>
              <a:t>n </a:t>
            </a:r>
            <a:r>
              <a:rPr b="0" lang="fr-FR" sz="3600" spc="-1" strike="noStrike">
                <a:latin typeface="rtxr"/>
                <a:ea typeface="Helvetica Light"/>
              </a:rPr>
              <a:t>= </a:t>
            </a:r>
            <a:r>
              <a:rPr b="0" lang="fr-FR" sz="3600" spc="-1" strike="noStrike">
                <a:latin typeface="LinLibertineT"/>
                <a:ea typeface="Helvetica Light"/>
              </a:rPr>
              <a:t>100) </a:t>
            </a:r>
            <a:endParaRPr b="0" lang="fr-FR" sz="3600" spc="-1" strike="noStrike">
              <a:latin typeface="Arial"/>
            </a:endParaRPr>
          </a:p>
        </p:txBody>
      </p:sp>
      <p:sp>
        <p:nvSpPr>
          <p:cNvPr id="306" name="CustomShape 7"/>
          <p:cNvSpPr/>
          <p:nvPr/>
        </p:nvSpPr>
        <p:spPr>
          <a:xfrm>
            <a:off x="6348960" y="2528280"/>
            <a:ext cx="8667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latin typeface="Helvetica Light"/>
                <a:ea typeface="Helvetica Light"/>
              </a:rPr>
              <a:t>Building</a:t>
            </a:r>
            <a:endParaRPr b="0" lang="fr-FR" sz="2000" spc="-1" strike="noStrike">
              <a:latin typeface="Arial"/>
            </a:endParaRPr>
          </a:p>
        </p:txBody>
      </p:sp>
      <p:sp>
        <p:nvSpPr>
          <p:cNvPr id="307" name="CustomShape 8"/>
          <p:cNvSpPr/>
          <p:nvPr/>
        </p:nvSpPr>
        <p:spPr>
          <a:xfrm>
            <a:off x="693720" y="2513880"/>
            <a:ext cx="8667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latin typeface="Helvetica Light"/>
                <a:ea typeface="Helvetica Light"/>
              </a:rPr>
              <a:t>Strength</a:t>
            </a:r>
            <a:endParaRPr b="0" lang="fr-FR" sz="2000" spc="-1" strike="noStrike">
              <a:latin typeface="Arial"/>
            </a:endParaRPr>
          </a:p>
        </p:txBody>
      </p:sp>
    </p:spTree>
  </p:cSld>
  <p:transition spd="slow">
    <p:push dir="u"/>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d3649"/>
        </a:solidFill>
      </p:bgPr>
    </p:bg>
    <p:spTree>
      <p:nvGrpSpPr>
        <p:cNvPr id="1" name=""/>
        <p:cNvGrpSpPr/>
        <p:nvPr/>
      </p:nvGrpSpPr>
      <p:grpSpPr>
        <a:xfrm>
          <a:off x="0" y="0"/>
          <a:ext cx="0" cy="0"/>
          <a:chOff x="0" y="0"/>
          <a:chExt cx="0" cy="0"/>
        </a:xfrm>
      </p:grpSpPr>
      <p:sp>
        <p:nvSpPr>
          <p:cNvPr id="168" name="TextShape 1"/>
          <p:cNvSpPr txBox="1"/>
          <p:nvPr/>
        </p:nvSpPr>
        <p:spPr>
          <a:xfrm>
            <a:off x="2727360" y="437400"/>
            <a:ext cx="10915560" cy="615240"/>
          </a:xfrm>
          <a:prstGeom prst="rect">
            <a:avLst/>
          </a:prstGeom>
          <a:noFill/>
          <a:ln>
            <a:noFill/>
          </a:ln>
        </p:spPr>
        <p:txBody>
          <a:bodyPr lIns="0" rIns="0" tIns="0" bIns="0">
            <a:noAutofit/>
          </a:bodyPr>
          <a:p>
            <a:pPr>
              <a:lnSpc>
                <a:spcPts val="4779"/>
              </a:lnSpc>
            </a:pPr>
            <a:r>
              <a:rPr b="0" lang="fr-FR" sz="4000" spc="-1" strike="noStrike">
                <a:solidFill>
                  <a:srgbClr val="f8f8f8"/>
                </a:solidFill>
                <a:latin typeface="Helvetica Light"/>
              </a:rPr>
              <a:t>AGENDA</a:t>
            </a:r>
            <a:endParaRPr b="0" lang="fr-FR" sz="4000" spc="-1" strike="noStrike">
              <a:solidFill>
                <a:srgbClr val="ffffff"/>
              </a:solidFill>
              <a:latin typeface="Arial"/>
            </a:endParaRPr>
          </a:p>
        </p:txBody>
      </p:sp>
      <p:sp>
        <p:nvSpPr>
          <p:cNvPr id="169" name="CustomShape 2"/>
          <p:cNvSpPr/>
          <p:nvPr/>
        </p:nvSpPr>
        <p:spPr>
          <a:xfrm>
            <a:off x="3585600" y="1642680"/>
            <a:ext cx="10959120" cy="5694840"/>
          </a:xfrm>
          <a:prstGeom prst="rect">
            <a:avLst/>
          </a:prstGeom>
          <a:noFill/>
          <a:ln w="12600">
            <a:noFill/>
          </a:ln>
          <a:effectLst>
            <a:outerShdw blurRad="88900" dir="2700000" dist="25455" rotWithShape="0">
              <a:srgbClr val="4f7d93">
                <a:alpha val="50000"/>
              </a:srgbClr>
            </a:outerShdw>
          </a:effectLst>
        </p:spPr>
        <p:style>
          <a:lnRef idx="0"/>
          <a:fillRef idx="0"/>
          <a:effectRef idx="0"/>
          <a:fontRef idx="minor"/>
        </p:style>
        <p:txBody>
          <a:bodyPr lIns="0" rIns="0" tIns="0" bIns="0">
            <a:spAutoFit/>
          </a:bodyPr>
          <a:p>
            <a:pPr>
              <a:lnSpc>
                <a:spcPct val="100000"/>
              </a:lnSpc>
            </a:pPr>
            <a:r>
              <a:rPr b="0" lang="fr-FR" sz="3400" spc="-1" strike="noStrike">
                <a:solidFill>
                  <a:srgbClr val="ffffff"/>
                </a:solidFill>
                <a:latin typeface="Helvetica Light"/>
                <a:ea typeface="Arial"/>
              </a:rPr>
              <a:t>Binary classification problem</a:t>
            </a:r>
            <a:br/>
            <a:br/>
            <a:r>
              <a:rPr b="0" lang="fr-FR" sz="3400" spc="-1" strike="noStrike">
                <a:solidFill>
                  <a:srgbClr val="ffffff"/>
                </a:solidFill>
                <a:latin typeface="Helvetica Light"/>
                <a:ea typeface="Arial"/>
              </a:rPr>
              <a:t>Hypergraph representation</a:t>
            </a:r>
            <a:br/>
            <a:endParaRPr b="0" lang="fr-FR" sz="3400" spc="-1" strike="noStrike">
              <a:latin typeface="Arial"/>
            </a:endParaRPr>
          </a:p>
          <a:p>
            <a:pPr>
              <a:lnSpc>
                <a:spcPct val="100000"/>
              </a:lnSpc>
            </a:pPr>
            <a:r>
              <a:rPr b="0" lang="fr-FR" sz="3400" spc="-1" strike="noStrike">
                <a:solidFill>
                  <a:srgbClr val="ffffff"/>
                </a:solidFill>
                <a:latin typeface="Helvetica Light"/>
                <a:ea typeface="Arial"/>
              </a:rPr>
              <a:t>Model Space and Model Selection</a:t>
            </a:r>
            <a:endParaRPr b="0" lang="fr-FR" sz="3400" spc="-1" strike="noStrike">
              <a:latin typeface="Arial"/>
            </a:endParaRPr>
          </a:p>
          <a:p>
            <a:pPr>
              <a:lnSpc>
                <a:spcPct val="100000"/>
              </a:lnSpc>
            </a:pPr>
            <a:endParaRPr b="0" lang="fr-FR" sz="3400" spc="-1" strike="noStrike">
              <a:latin typeface="Arial"/>
            </a:endParaRPr>
          </a:p>
          <a:p>
            <a:pPr>
              <a:lnSpc>
                <a:spcPct val="100000"/>
              </a:lnSpc>
            </a:pPr>
            <a:r>
              <a:rPr b="0" lang="fr-FR" sz="3400" spc="-1" strike="noStrike">
                <a:solidFill>
                  <a:srgbClr val="ffffff"/>
                </a:solidFill>
                <a:latin typeface="Helvetica Light"/>
                <a:ea typeface="Arial"/>
              </a:rPr>
              <a:t>Experiments &amp; Results</a:t>
            </a:r>
            <a:endParaRPr b="0" lang="fr-FR" sz="3400" spc="-1" strike="noStrike">
              <a:latin typeface="Arial"/>
            </a:endParaRPr>
          </a:p>
          <a:p>
            <a:pPr>
              <a:lnSpc>
                <a:spcPct val="100000"/>
              </a:lnSpc>
            </a:pPr>
            <a:br/>
            <a:r>
              <a:rPr b="0" lang="fr-FR" sz="3400" spc="-1" strike="noStrike">
                <a:solidFill>
                  <a:srgbClr val="ffffff"/>
                </a:solidFill>
                <a:latin typeface="Helvetica Light"/>
                <a:ea typeface="Arial"/>
              </a:rPr>
              <a:t>Improvements, work in progress and future plans</a:t>
            </a:r>
            <a:endParaRPr b="0" lang="fr-FR" sz="3400" spc="-1" strike="noStrike">
              <a:latin typeface="Arial"/>
            </a:endParaRPr>
          </a:p>
          <a:p>
            <a:pPr>
              <a:lnSpc>
                <a:spcPct val="100000"/>
              </a:lnSpc>
            </a:pPr>
            <a:endParaRPr b="0" lang="fr-FR" sz="3400" spc="-1" strike="noStrike">
              <a:latin typeface="Arial"/>
            </a:endParaRPr>
          </a:p>
          <a:p>
            <a:pPr>
              <a:lnSpc>
                <a:spcPct val="100000"/>
              </a:lnSpc>
            </a:pPr>
            <a:endParaRPr b="0" lang="fr-FR" sz="3400" spc="-1" strike="noStrike">
              <a:latin typeface="Arial"/>
            </a:endParaRPr>
          </a:p>
        </p:txBody>
      </p:sp>
      <p:pic>
        <p:nvPicPr>
          <p:cNvPr id="170"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223280" y="4304880"/>
            <a:ext cx="14783760" cy="114372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Experiments </a:t>
            </a:r>
            <a:r>
              <a:rPr b="0" lang="fr-FR" sz="7200" spc="-1" strike="noStrike">
                <a:solidFill>
                  <a:srgbClr val="ffffff"/>
                </a:solidFill>
                <a:latin typeface="Arial"/>
                <a:ea typeface="Arial"/>
              </a:rPr>
              <a:t>and Results</a:t>
            </a:r>
            <a:endParaRPr b="0" lang="fr-FR" sz="7200" spc="-1" strike="noStrike">
              <a:latin typeface="Arial"/>
            </a:endParaRPr>
          </a:p>
        </p:txBody>
      </p:sp>
      <p:pic>
        <p:nvPicPr>
          <p:cNvPr id="309" name="droppedImage.pdf" descr=""/>
          <p:cNvPicPr/>
          <p:nvPr/>
        </p:nvPicPr>
        <p:blipFill>
          <a:blip r:embed="rId1"/>
          <a:stretch/>
        </p:blipFill>
        <p:spPr>
          <a:xfrm>
            <a:off x="13872600" y="9096840"/>
            <a:ext cx="875520" cy="343800"/>
          </a:xfrm>
          <a:prstGeom prst="rect">
            <a:avLst/>
          </a:prstGeom>
          <a:ln w="12600">
            <a:noFill/>
          </a:ln>
        </p:spPr>
      </p:pic>
      <p:sp>
        <p:nvSpPr>
          <p:cNvPr id="310" name="CustomShape 2"/>
          <p:cNvSpPr/>
          <p:nvPr/>
        </p:nvSpPr>
        <p:spPr>
          <a:xfrm>
            <a:off x="181800" y="8945640"/>
            <a:ext cx="9815760" cy="63900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0" lang="fr-FR" sz="3600" spc="-1" strike="noStrike">
                <a:solidFill>
                  <a:srgbClr val="e2e4e4"/>
                </a:solidFill>
                <a:latin typeface="Arial"/>
              </a:rPr>
              <a:t>Code and experiment: github.com/aquemy/hcbr</a:t>
            </a:r>
            <a:endParaRPr b="0" lang="fr-FR" sz="3600" spc="-1" strike="noStrike">
              <a:latin typeface="Arial"/>
            </a:endParaRPr>
          </a:p>
        </p:txBody>
      </p:sp>
    </p:spTree>
  </p:cSld>
  <p:transition spd="slow">
    <p:push dir="u"/>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Experiments and Results</a:t>
            </a:r>
            <a:endParaRPr b="0" lang="fr-FR" sz="4400" spc="-1" strike="noStrike">
              <a:latin typeface="Helvetica Light"/>
            </a:endParaRPr>
          </a:p>
        </p:txBody>
      </p:sp>
      <p:sp>
        <p:nvSpPr>
          <p:cNvPr id="312" name="CustomShape 2"/>
          <p:cNvSpPr/>
          <p:nvPr/>
        </p:nvSpPr>
        <p:spPr>
          <a:xfrm>
            <a:off x="2323440" y="-144360"/>
            <a:ext cx="304560" cy="304560"/>
          </a:xfrm>
          <a:prstGeom prst="rect">
            <a:avLst/>
          </a:prstGeom>
          <a:noFill/>
          <a:ln>
            <a:noFill/>
          </a:ln>
        </p:spPr>
        <p:style>
          <a:lnRef idx="0"/>
          <a:fillRef idx="0"/>
          <a:effectRef idx="0"/>
          <a:fontRef idx="minor"/>
        </p:style>
      </p:sp>
      <p:sp>
        <p:nvSpPr>
          <p:cNvPr id="313" name="CustomShape 3"/>
          <p:cNvSpPr/>
          <p:nvPr/>
        </p:nvSpPr>
        <p:spPr>
          <a:xfrm>
            <a:off x="0" y="0"/>
            <a:ext cx="304560" cy="304560"/>
          </a:xfrm>
          <a:prstGeom prst="rect">
            <a:avLst/>
          </a:prstGeom>
          <a:noFill/>
          <a:ln>
            <a:noFill/>
          </a:ln>
        </p:spPr>
        <p:style>
          <a:lnRef idx="0"/>
          <a:fillRef idx="0"/>
          <a:effectRef idx="0"/>
          <a:fontRef idx="minor"/>
        </p:style>
      </p:sp>
      <p:pic>
        <p:nvPicPr>
          <p:cNvPr id="314" name="Picture 9" descr=""/>
          <p:cNvPicPr/>
          <p:nvPr/>
        </p:nvPicPr>
        <p:blipFill>
          <a:blip r:embed="rId1"/>
          <a:stretch/>
        </p:blipFill>
        <p:spPr>
          <a:xfrm>
            <a:off x="417600" y="5731200"/>
            <a:ext cx="16504560" cy="3619440"/>
          </a:xfrm>
          <a:prstGeom prst="rect">
            <a:avLst/>
          </a:prstGeom>
          <a:ln>
            <a:noFill/>
          </a:ln>
        </p:spPr>
      </p:pic>
      <p:pic>
        <p:nvPicPr>
          <p:cNvPr id="315" name="Picture 7" descr=""/>
          <p:cNvPicPr/>
          <p:nvPr/>
        </p:nvPicPr>
        <p:blipFill>
          <a:blip r:embed="rId2"/>
          <a:stretch/>
        </p:blipFill>
        <p:spPr>
          <a:xfrm>
            <a:off x="4431600" y="1885680"/>
            <a:ext cx="12490920" cy="3596760"/>
          </a:xfrm>
          <a:prstGeom prst="rect">
            <a:avLst/>
          </a:prstGeom>
          <a:ln>
            <a:noFill/>
          </a:ln>
        </p:spPr>
      </p:pic>
    </p:spTree>
  </p:cSld>
  <p:transition spd="slow">
    <p:push dir="u"/>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Experiments and Results</a:t>
            </a:r>
            <a:endParaRPr b="0" lang="fr-FR" sz="4400" spc="-1" strike="noStrike">
              <a:latin typeface="Helvetica Light"/>
            </a:endParaRPr>
          </a:p>
        </p:txBody>
      </p:sp>
      <p:sp>
        <p:nvSpPr>
          <p:cNvPr id="317" name="CustomShape 2"/>
          <p:cNvSpPr/>
          <p:nvPr/>
        </p:nvSpPr>
        <p:spPr>
          <a:xfrm>
            <a:off x="2323440" y="-144360"/>
            <a:ext cx="304560" cy="304560"/>
          </a:xfrm>
          <a:prstGeom prst="rect">
            <a:avLst/>
          </a:prstGeom>
          <a:noFill/>
          <a:ln>
            <a:noFill/>
          </a:ln>
        </p:spPr>
        <p:style>
          <a:lnRef idx="0"/>
          <a:fillRef idx="0"/>
          <a:effectRef idx="0"/>
          <a:fontRef idx="minor"/>
        </p:style>
      </p:sp>
      <p:sp>
        <p:nvSpPr>
          <p:cNvPr id="318" name="CustomShape 3"/>
          <p:cNvSpPr/>
          <p:nvPr/>
        </p:nvSpPr>
        <p:spPr>
          <a:xfrm>
            <a:off x="0" y="0"/>
            <a:ext cx="304560" cy="304560"/>
          </a:xfrm>
          <a:prstGeom prst="rect">
            <a:avLst/>
          </a:prstGeom>
          <a:noFill/>
          <a:ln>
            <a:noFill/>
          </a:ln>
        </p:spPr>
        <p:style>
          <a:lnRef idx="0"/>
          <a:fillRef idx="0"/>
          <a:effectRef idx="0"/>
          <a:fontRef idx="minor"/>
        </p:style>
      </p:sp>
      <p:sp>
        <p:nvSpPr>
          <p:cNvPr id="319"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br/>
            <a:endParaRPr b="0" lang="fr-FR" sz="3600" spc="-1" strike="noStrike">
              <a:latin typeface="Helvetica Light"/>
            </a:endParaRPr>
          </a:p>
          <a:p>
            <a:pPr>
              <a:lnSpc>
                <a:spcPct val="100000"/>
              </a:lnSpc>
              <a:spcBef>
                <a:spcPts val="4201"/>
              </a:spcBef>
            </a:pPr>
            <a:endParaRPr b="0" lang="fr-FR" sz="3600" spc="-1" strike="noStrike">
              <a:latin typeface="Helvetica Light"/>
            </a:endParaRPr>
          </a:p>
        </p:txBody>
      </p:sp>
      <p:pic>
        <p:nvPicPr>
          <p:cNvPr id="320" name="Picture 3" descr=""/>
          <p:cNvPicPr/>
          <p:nvPr/>
        </p:nvPicPr>
        <p:blipFill>
          <a:blip r:embed="rId1"/>
          <a:stretch/>
        </p:blipFill>
        <p:spPr>
          <a:xfrm>
            <a:off x="10831680" y="12960"/>
            <a:ext cx="6309360" cy="9621720"/>
          </a:xfrm>
          <a:prstGeom prst="rect">
            <a:avLst/>
          </a:prstGeom>
          <a:ln>
            <a:noFill/>
          </a:ln>
        </p:spPr>
      </p:pic>
      <p:sp>
        <p:nvSpPr>
          <p:cNvPr id="321" name="CustomShape 5"/>
          <p:cNvSpPr/>
          <p:nvPr/>
        </p:nvSpPr>
        <p:spPr>
          <a:xfrm>
            <a:off x="896760" y="1936440"/>
            <a:ext cx="11222640" cy="106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200" spc="-1" strike="noStrike">
                <a:solidFill>
                  <a:srgbClr val="595959"/>
                </a:solidFill>
                <a:latin typeface="Helvetica Light"/>
                <a:ea typeface="Helvetica Neue Medium"/>
              </a:rPr>
              <a:t>Protocol: </a:t>
            </a:r>
            <a:r>
              <a:rPr b="0" lang="fr-FR" sz="3200" spc="-1" strike="noStrike">
                <a:solidFill>
                  <a:srgbClr val="595959"/>
                </a:solidFill>
                <a:latin typeface="Helvetica Light"/>
                <a:ea typeface="Helvetica Neue Medium"/>
              </a:rPr>
              <a:t>10 fold cross-validation, </a:t>
            </a:r>
            <a:br/>
            <a:r>
              <a:rPr b="0" lang="fr-FR" sz="3200" spc="-1" strike="noStrike">
                <a:solidFill>
                  <a:srgbClr val="595959"/>
                </a:solidFill>
                <a:latin typeface="Helvetica Light"/>
                <a:ea typeface="Helvetica Neue Medium"/>
              </a:rPr>
              <a:t>                 no metaparameter tuning (only training)</a:t>
            </a:r>
            <a:endParaRPr b="0" lang="fr-FR" sz="3200" spc="-1" strike="noStrike">
              <a:latin typeface="Arial"/>
            </a:endParaRPr>
          </a:p>
        </p:txBody>
      </p:sp>
      <p:sp>
        <p:nvSpPr>
          <p:cNvPr id="322" name="CustomShape 6"/>
          <p:cNvSpPr/>
          <p:nvPr/>
        </p:nvSpPr>
        <p:spPr>
          <a:xfrm>
            <a:off x="1194840" y="4790160"/>
            <a:ext cx="11222640" cy="106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3200" spc="-1" strike="noStrike">
                <a:solidFill>
                  <a:srgbClr val="595959"/>
                </a:solidFill>
                <a:latin typeface="Helvetica Light"/>
                <a:ea typeface="Helvetica Light"/>
              </a:rPr>
              <a:t>Contrary to the state-of-art, no assumption, no </a:t>
            </a:r>
            <a:endParaRPr b="0" lang="fr-FR" sz="3200" spc="-1" strike="noStrike">
              <a:latin typeface="Arial"/>
            </a:endParaRPr>
          </a:p>
          <a:p>
            <a:pPr>
              <a:lnSpc>
                <a:spcPct val="100000"/>
              </a:lnSpc>
            </a:pPr>
            <a:r>
              <a:rPr b="1" lang="fr-FR" sz="3200" spc="-1" strike="noStrike">
                <a:solidFill>
                  <a:srgbClr val="595959"/>
                </a:solidFill>
                <a:latin typeface="Helvetica Light"/>
                <a:ea typeface="Helvetica Light"/>
              </a:rPr>
              <a:t>ad-hoc feature selection or transformation.</a:t>
            </a:r>
            <a:endParaRPr b="0" lang="fr-FR" sz="3200" spc="-1" strike="noStrike">
              <a:latin typeface="Arial"/>
            </a:endParaRPr>
          </a:p>
        </p:txBody>
      </p:sp>
    </p:spTree>
  </p:cSld>
  <p:transition spd="slow">
    <p:push dir="u"/>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Experiments and Results</a:t>
            </a:r>
            <a:endParaRPr b="0" lang="fr-FR" sz="4400" spc="-1" strike="noStrike">
              <a:latin typeface="Helvetica Light"/>
            </a:endParaRPr>
          </a:p>
        </p:txBody>
      </p:sp>
      <p:sp>
        <p:nvSpPr>
          <p:cNvPr id="324" name="CustomShape 2"/>
          <p:cNvSpPr/>
          <p:nvPr/>
        </p:nvSpPr>
        <p:spPr>
          <a:xfrm>
            <a:off x="2323440" y="-144360"/>
            <a:ext cx="304560" cy="304560"/>
          </a:xfrm>
          <a:prstGeom prst="rect">
            <a:avLst/>
          </a:prstGeom>
          <a:noFill/>
          <a:ln>
            <a:noFill/>
          </a:ln>
        </p:spPr>
        <p:style>
          <a:lnRef idx="0"/>
          <a:fillRef idx="0"/>
          <a:effectRef idx="0"/>
          <a:fontRef idx="minor"/>
        </p:style>
      </p:sp>
      <p:sp>
        <p:nvSpPr>
          <p:cNvPr id="325" name="CustomShape 3"/>
          <p:cNvSpPr/>
          <p:nvPr/>
        </p:nvSpPr>
        <p:spPr>
          <a:xfrm>
            <a:off x="0" y="0"/>
            <a:ext cx="304560" cy="304560"/>
          </a:xfrm>
          <a:prstGeom prst="rect">
            <a:avLst/>
          </a:prstGeom>
          <a:noFill/>
          <a:ln>
            <a:noFill/>
          </a:ln>
        </p:spPr>
        <p:style>
          <a:lnRef idx="0"/>
          <a:fillRef idx="0"/>
          <a:effectRef idx="0"/>
          <a:fontRef idx="minor"/>
        </p:style>
      </p:sp>
      <p:sp>
        <p:nvSpPr>
          <p:cNvPr id="32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Stability of confusion matrix:</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27" name="Picture 3" descr=""/>
          <p:cNvPicPr/>
          <p:nvPr/>
        </p:nvPicPr>
        <p:blipFill>
          <a:blip r:embed="rId1"/>
          <a:stretch/>
        </p:blipFill>
        <p:spPr>
          <a:xfrm>
            <a:off x="3873960" y="2121120"/>
            <a:ext cx="8982720" cy="7632000"/>
          </a:xfrm>
          <a:prstGeom prst="rect">
            <a:avLst/>
          </a:prstGeom>
          <a:ln>
            <a:noFill/>
          </a:ln>
        </p:spPr>
      </p:pic>
    </p:spTree>
  </p:cSld>
  <p:transition spd="slow">
    <p:push dir="u"/>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Experiments and Results</a:t>
            </a:r>
            <a:endParaRPr b="0" lang="fr-FR" sz="4400" spc="-1" strike="noStrike">
              <a:latin typeface="Helvetica Light"/>
            </a:endParaRPr>
          </a:p>
        </p:txBody>
      </p:sp>
      <p:sp>
        <p:nvSpPr>
          <p:cNvPr id="329" name="CustomShape 2"/>
          <p:cNvSpPr/>
          <p:nvPr/>
        </p:nvSpPr>
        <p:spPr>
          <a:xfrm>
            <a:off x="2323440" y="-144360"/>
            <a:ext cx="304560" cy="304560"/>
          </a:xfrm>
          <a:prstGeom prst="rect">
            <a:avLst/>
          </a:prstGeom>
          <a:noFill/>
          <a:ln>
            <a:noFill/>
          </a:ln>
        </p:spPr>
        <p:style>
          <a:lnRef idx="0"/>
          <a:fillRef idx="0"/>
          <a:effectRef idx="0"/>
          <a:fontRef idx="minor"/>
        </p:style>
      </p:sp>
      <p:sp>
        <p:nvSpPr>
          <p:cNvPr id="330" name="CustomShape 3"/>
          <p:cNvSpPr/>
          <p:nvPr/>
        </p:nvSpPr>
        <p:spPr>
          <a:xfrm>
            <a:off x="0" y="0"/>
            <a:ext cx="304560" cy="304560"/>
          </a:xfrm>
          <a:prstGeom prst="rect">
            <a:avLst/>
          </a:prstGeom>
          <a:noFill/>
          <a:ln>
            <a:noFill/>
          </a:ln>
        </p:spPr>
        <p:style>
          <a:lnRef idx="0"/>
          <a:fillRef idx="0"/>
          <a:effectRef idx="0"/>
          <a:fontRef idx="minor"/>
        </p:style>
      </p:sp>
      <p:sp>
        <p:nvSpPr>
          <p:cNvPr id="331"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Confidence measure:</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32" name="Picture 1" descr=""/>
          <p:cNvPicPr/>
          <p:nvPr/>
        </p:nvPicPr>
        <p:blipFill>
          <a:blip r:embed="rId1"/>
          <a:stretch/>
        </p:blipFill>
        <p:spPr>
          <a:xfrm>
            <a:off x="4541040" y="2286000"/>
            <a:ext cx="8647920" cy="7251480"/>
          </a:xfrm>
          <a:prstGeom prst="rect">
            <a:avLst/>
          </a:prstGeom>
          <a:ln>
            <a:noFill/>
          </a:ln>
        </p:spPr>
      </p:pic>
    </p:spTree>
  </p:cSld>
  <p:transition spd="slow">
    <p:push dir="u"/>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Classification problem</a:t>
            </a:r>
            <a:endParaRPr b="0" lang="fr-FR" sz="4400" spc="-1" strike="noStrike">
              <a:latin typeface="Helvetica Light"/>
            </a:endParaRPr>
          </a:p>
        </p:txBody>
      </p:sp>
      <p:sp>
        <p:nvSpPr>
          <p:cNvPr id="334" name="CustomShape 2"/>
          <p:cNvSpPr/>
          <p:nvPr/>
        </p:nvSpPr>
        <p:spPr>
          <a:xfrm>
            <a:off x="2323440" y="-144360"/>
            <a:ext cx="304560" cy="304560"/>
          </a:xfrm>
          <a:prstGeom prst="rect">
            <a:avLst/>
          </a:prstGeom>
          <a:noFill/>
          <a:ln>
            <a:noFill/>
          </a:ln>
        </p:spPr>
        <p:style>
          <a:lnRef idx="0"/>
          <a:fillRef idx="0"/>
          <a:effectRef idx="0"/>
          <a:fontRef idx="minor"/>
        </p:style>
      </p:sp>
      <p:sp>
        <p:nvSpPr>
          <p:cNvPr id="335" name="CustomShape 3"/>
          <p:cNvSpPr/>
          <p:nvPr/>
        </p:nvSpPr>
        <p:spPr>
          <a:xfrm>
            <a:off x="0" y="0"/>
            <a:ext cx="304560" cy="304560"/>
          </a:xfrm>
          <a:prstGeom prst="rect">
            <a:avLst/>
          </a:prstGeom>
          <a:noFill/>
          <a:ln>
            <a:noFill/>
          </a:ln>
        </p:spPr>
        <p:style>
          <a:lnRef idx="0"/>
          <a:fillRef idx="0"/>
          <a:effectRef idx="0"/>
          <a:fontRef idx="minor"/>
        </p:style>
      </p:sp>
      <p:sp>
        <p:nvSpPr>
          <p:cNvPr id="33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Very few examples needed + does not overfit:</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37" name="Picture 3" descr=""/>
          <p:cNvPicPr/>
          <p:nvPr/>
        </p:nvPicPr>
        <p:blipFill>
          <a:blip r:embed="rId1"/>
          <a:stretch/>
        </p:blipFill>
        <p:spPr>
          <a:xfrm>
            <a:off x="4627440" y="2311920"/>
            <a:ext cx="8084880" cy="7225200"/>
          </a:xfrm>
          <a:prstGeom prst="rect">
            <a:avLst/>
          </a:prstGeom>
          <a:ln>
            <a:noFill/>
          </a:ln>
        </p:spPr>
      </p:pic>
      <p:sp>
        <p:nvSpPr>
          <p:cNvPr id="338" name="CustomShape 5"/>
          <p:cNvSpPr/>
          <p:nvPr/>
        </p:nvSpPr>
        <p:spPr>
          <a:xfrm>
            <a:off x="4627440" y="2193840"/>
            <a:ext cx="8667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latin typeface="Helvetica Light"/>
                <a:ea typeface="Helvetica Light"/>
              </a:rPr>
              <a:t>Accuracy</a:t>
            </a:r>
            <a:endParaRPr b="0" lang="fr-FR" sz="2000" spc="-1" strike="noStrike">
              <a:latin typeface="Arial"/>
            </a:endParaRPr>
          </a:p>
        </p:txBody>
      </p:sp>
      <p:sp>
        <p:nvSpPr>
          <p:cNvPr id="339" name="CustomShape 6"/>
          <p:cNvSpPr/>
          <p:nvPr/>
        </p:nvSpPr>
        <p:spPr>
          <a:xfrm>
            <a:off x="12579480" y="8876520"/>
            <a:ext cx="866736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fr-FR" sz="2000" spc="-1" strike="noStrike">
                <a:latin typeface="Helvetica Light"/>
                <a:ea typeface="Helvetica Light"/>
              </a:rPr>
              <a:t>Training set size (%)</a:t>
            </a:r>
            <a:endParaRPr b="0" lang="fr-FR" sz="2000" spc="-1" strike="noStrike">
              <a:latin typeface="Arial"/>
            </a:endParaRPr>
          </a:p>
        </p:txBody>
      </p:sp>
    </p:spTree>
  </p:cSld>
  <p:transition spd="slow">
    <p:push dir="u"/>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Classification problem</a:t>
            </a:r>
            <a:endParaRPr b="0" lang="fr-FR" sz="4400" spc="-1" strike="noStrike">
              <a:latin typeface="Helvetica Light"/>
            </a:endParaRPr>
          </a:p>
        </p:txBody>
      </p:sp>
      <p:sp>
        <p:nvSpPr>
          <p:cNvPr id="341" name="CustomShape 2"/>
          <p:cNvSpPr/>
          <p:nvPr/>
        </p:nvSpPr>
        <p:spPr>
          <a:xfrm>
            <a:off x="2323440" y="-144360"/>
            <a:ext cx="304560" cy="304560"/>
          </a:xfrm>
          <a:prstGeom prst="rect">
            <a:avLst/>
          </a:prstGeom>
          <a:noFill/>
          <a:ln>
            <a:noFill/>
          </a:ln>
        </p:spPr>
        <p:style>
          <a:lnRef idx="0"/>
          <a:fillRef idx="0"/>
          <a:effectRef idx="0"/>
          <a:fontRef idx="minor"/>
        </p:style>
      </p:sp>
      <p:sp>
        <p:nvSpPr>
          <p:cNvPr id="342" name="CustomShape 3"/>
          <p:cNvSpPr/>
          <p:nvPr/>
        </p:nvSpPr>
        <p:spPr>
          <a:xfrm>
            <a:off x="0" y="0"/>
            <a:ext cx="304560" cy="304560"/>
          </a:xfrm>
          <a:prstGeom prst="rect">
            <a:avLst/>
          </a:prstGeom>
          <a:noFill/>
          <a:ln>
            <a:noFill/>
          </a:ln>
        </p:spPr>
        <p:style>
          <a:lnRef idx="0"/>
          <a:fillRef idx="0"/>
          <a:effectRef idx="0"/>
          <a:fontRef idx="minor"/>
        </p:style>
      </p:sp>
      <p:sp>
        <p:nvSpPr>
          <p:cNvPr id="343"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Comparison to standard implementation with Scikit Learn:</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44" name="Picture 1" descr=""/>
          <p:cNvPicPr/>
          <p:nvPr/>
        </p:nvPicPr>
        <p:blipFill>
          <a:blip r:embed="rId1"/>
          <a:stretch/>
        </p:blipFill>
        <p:spPr>
          <a:xfrm>
            <a:off x="304920" y="2839320"/>
            <a:ext cx="7801200" cy="6700320"/>
          </a:xfrm>
          <a:prstGeom prst="rect">
            <a:avLst/>
          </a:prstGeom>
          <a:ln>
            <a:noFill/>
          </a:ln>
        </p:spPr>
      </p:pic>
      <p:pic>
        <p:nvPicPr>
          <p:cNvPr id="345" name="Picture 4" descr=""/>
          <p:cNvPicPr/>
          <p:nvPr/>
        </p:nvPicPr>
        <p:blipFill>
          <a:blip r:embed="rId2"/>
          <a:stretch/>
        </p:blipFill>
        <p:spPr>
          <a:xfrm>
            <a:off x="8351640" y="2514600"/>
            <a:ext cx="8282520" cy="7058520"/>
          </a:xfrm>
          <a:prstGeom prst="rect">
            <a:avLst/>
          </a:prstGeom>
          <a:ln>
            <a:noFill/>
          </a:ln>
        </p:spPr>
      </p:pic>
    </p:spTree>
  </p:cSld>
  <p:transition spd="slow">
    <p:push dir="u"/>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Classification problem</a:t>
            </a:r>
            <a:endParaRPr b="0" lang="fr-FR" sz="4400" spc="-1" strike="noStrike">
              <a:latin typeface="Helvetica Light"/>
            </a:endParaRPr>
          </a:p>
        </p:txBody>
      </p:sp>
      <p:sp>
        <p:nvSpPr>
          <p:cNvPr id="347" name="CustomShape 2"/>
          <p:cNvSpPr/>
          <p:nvPr/>
        </p:nvSpPr>
        <p:spPr>
          <a:xfrm>
            <a:off x="2323440" y="-144360"/>
            <a:ext cx="304560" cy="304560"/>
          </a:xfrm>
          <a:prstGeom prst="rect">
            <a:avLst/>
          </a:prstGeom>
          <a:noFill/>
          <a:ln>
            <a:noFill/>
          </a:ln>
        </p:spPr>
        <p:style>
          <a:lnRef idx="0"/>
          <a:fillRef idx="0"/>
          <a:effectRef idx="0"/>
          <a:fontRef idx="minor"/>
        </p:style>
      </p:sp>
      <p:sp>
        <p:nvSpPr>
          <p:cNvPr id="348" name="CustomShape 3"/>
          <p:cNvSpPr/>
          <p:nvPr/>
        </p:nvSpPr>
        <p:spPr>
          <a:xfrm>
            <a:off x="0" y="0"/>
            <a:ext cx="304560" cy="304560"/>
          </a:xfrm>
          <a:prstGeom prst="rect">
            <a:avLst/>
          </a:prstGeom>
          <a:noFill/>
          <a:ln>
            <a:noFill/>
          </a:ln>
        </p:spPr>
        <p:style>
          <a:lnRef idx="0"/>
          <a:fillRef idx="0"/>
          <a:effectRef idx="0"/>
          <a:fontRef idx="minor"/>
        </p:style>
      </p:sp>
      <p:pic>
        <p:nvPicPr>
          <p:cNvPr id="349" name="Picture 3" descr=""/>
          <p:cNvPicPr/>
          <p:nvPr/>
        </p:nvPicPr>
        <p:blipFill>
          <a:blip r:embed="rId1"/>
          <a:stretch/>
        </p:blipFill>
        <p:spPr>
          <a:xfrm>
            <a:off x="9256320" y="73080"/>
            <a:ext cx="8205120" cy="9680040"/>
          </a:xfrm>
          <a:prstGeom prst="rect">
            <a:avLst/>
          </a:prstGeom>
          <a:ln>
            <a:noFill/>
          </a:ln>
        </p:spPr>
      </p:pic>
      <p:pic>
        <p:nvPicPr>
          <p:cNvPr id="350" name="Graphic 8" descr=""/>
          <p:cNvPicPr/>
          <p:nvPr/>
        </p:nvPicPr>
        <p:blipFill>
          <a:blip r:embed="rId2"/>
          <a:stretch/>
        </p:blipFill>
        <p:spPr>
          <a:xfrm>
            <a:off x="712080" y="1670040"/>
            <a:ext cx="7957800" cy="874080"/>
          </a:xfrm>
          <a:prstGeom prst="rect">
            <a:avLst/>
          </a:prstGeom>
          <a:ln>
            <a:noFill/>
          </a:ln>
        </p:spPr>
      </p:pic>
      <p:pic>
        <p:nvPicPr>
          <p:cNvPr id="351" name="Picture 9" descr=""/>
          <p:cNvPicPr/>
          <p:nvPr/>
        </p:nvPicPr>
        <p:blipFill>
          <a:blip r:embed="rId3"/>
          <a:stretch/>
        </p:blipFill>
        <p:spPr>
          <a:xfrm>
            <a:off x="917640" y="2964240"/>
            <a:ext cx="7166160" cy="6572880"/>
          </a:xfrm>
          <a:prstGeom prst="rect">
            <a:avLst/>
          </a:prstGeom>
          <a:ln>
            <a:noFill/>
          </a:ln>
        </p:spPr>
      </p:pic>
    </p:spTree>
  </p:cSld>
  <p:transition spd="slow">
    <p:push dir="u"/>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223280" y="3733920"/>
            <a:ext cx="14783760" cy="228528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Improvements, </a:t>
            </a:r>
            <a:r>
              <a:rPr b="0" lang="fr-FR" sz="7200" spc="-1" strike="noStrike">
                <a:solidFill>
                  <a:srgbClr val="ffffff"/>
                </a:solidFill>
                <a:latin typeface="Arial"/>
                <a:ea typeface="Arial"/>
              </a:rPr>
              <a:t>WIP </a:t>
            </a:r>
            <a:endParaRPr b="0" lang="fr-FR" sz="7200" spc="-1" strike="noStrike">
              <a:latin typeface="Arial"/>
            </a:endParaRPr>
          </a:p>
          <a:p>
            <a:pPr>
              <a:lnSpc>
                <a:spcPts val="9000"/>
              </a:lnSpc>
            </a:pPr>
            <a:r>
              <a:rPr b="0" lang="fr-FR" sz="7200" spc="-1" strike="noStrike">
                <a:solidFill>
                  <a:srgbClr val="ffffff"/>
                </a:solidFill>
                <a:latin typeface="Arial"/>
                <a:ea typeface="Arial"/>
              </a:rPr>
              <a:t>  </a:t>
            </a:r>
            <a:r>
              <a:rPr b="0" lang="fr-FR" sz="7200" spc="-1" strike="noStrike">
                <a:solidFill>
                  <a:srgbClr val="ffffff"/>
                </a:solidFill>
                <a:latin typeface="Arial"/>
                <a:ea typeface="Arial"/>
              </a:rPr>
              <a:t>and Future plans</a:t>
            </a:r>
            <a:endParaRPr b="0" lang="fr-FR" sz="7200" spc="-1" strike="noStrike">
              <a:latin typeface="Arial"/>
            </a:endParaRPr>
          </a:p>
        </p:txBody>
      </p:sp>
      <p:pic>
        <p:nvPicPr>
          <p:cNvPr id="353"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Improvements, WIP and future work</a:t>
            </a:r>
            <a:endParaRPr b="0" lang="fr-FR" sz="4400" spc="-1" strike="noStrike">
              <a:latin typeface="Helvetica Light"/>
            </a:endParaRPr>
          </a:p>
        </p:txBody>
      </p:sp>
      <p:sp>
        <p:nvSpPr>
          <p:cNvPr id="355" name="CustomShape 2"/>
          <p:cNvSpPr/>
          <p:nvPr/>
        </p:nvSpPr>
        <p:spPr>
          <a:xfrm>
            <a:off x="2323440" y="-144360"/>
            <a:ext cx="304560" cy="304560"/>
          </a:xfrm>
          <a:prstGeom prst="rect">
            <a:avLst/>
          </a:prstGeom>
          <a:noFill/>
          <a:ln>
            <a:noFill/>
          </a:ln>
        </p:spPr>
        <p:style>
          <a:lnRef idx="0"/>
          <a:fillRef idx="0"/>
          <a:effectRef idx="0"/>
          <a:fontRef idx="minor"/>
        </p:style>
      </p:sp>
      <p:sp>
        <p:nvSpPr>
          <p:cNvPr id="356" name="CustomShape 3"/>
          <p:cNvSpPr/>
          <p:nvPr/>
        </p:nvSpPr>
        <p:spPr>
          <a:xfrm>
            <a:off x="0" y="0"/>
            <a:ext cx="304560" cy="304560"/>
          </a:xfrm>
          <a:prstGeom prst="rect">
            <a:avLst/>
          </a:prstGeom>
          <a:noFill/>
          <a:ln>
            <a:noFill/>
          </a:ln>
        </p:spPr>
        <p:style>
          <a:lnRef idx="0"/>
          <a:fillRef idx="0"/>
          <a:effectRef idx="0"/>
          <a:fontRef idx="minor"/>
        </p:style>
      </p:sp>
      <p:sp>
        <p:nvSpPr>
          <p:cNvPr id="357" name="TextShape 4"/>
          <p:cNvSpPr txBox="1"/>
          <p:nvPr/>
        </p:nvSpPr>
        <p:spPr>
          <a:xfrm>
            <a:off x="2781000" y="367740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Fully online and scalable version:</a:t>
            </a:r>
            <a:endParaRPr b="0" lang="fr-FR" sz="32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Online:</a:t>
            </a:r>
            <a:br/>
            <a:br/>
            <a:r>
              <a:rPr b="1" lang="fr-FR" sz="2800" spc="-1" strike="noStrike">
                <a:solidFill>
                  <a:srgbClr val="595959"/>
                </a:solidFill>
                <a:latin typeface="Helvetica Light"/>
                <a:ea typeface="Arial"/>
              </a:rPr>
              <a:t>Semi-online: </a:t>
            </a:r>
            <a:r>
              <a:rPr b="0" lang="fr-FR" sz="2800" spc="-1" strike="noStrike">
                <a:solidFill>
                  <a:srgbClr val="595959"/>
                </a:solidFill>
                <a:latin typeface="Helvetica Light"/>
                <a:ea typeface="Arial"/>
              </a:rPr>
              <a:t>training after each decision but the input vector not added to the hypergraph</a:t>
            </a:r>
            <a:br/>
            <a:r>
              <a:rPr b="1" lang="fr-FR" sz="2800" spc="-1" strike="noStrike">
                <a:solidFill>
                  <a:srgbClr val="595959"/>
                </a:solidFill>
                <a:latin typeface="Helvetica Light"/>
                <a:ea typeface="Arial"/>
              </a:rPr>
              <a:t>Fully online: </a:t>
            </a:r>
            <a:r>
              <a:rPr b="0" lang="fr-FR" sz="2800" spc="-1" strike="noStrike">
                <a:solidFill>
                  <a:srgbClr val="595959"/>
                </a:solidFill>
                <a:latin typeface="Helvetica Light"/>
                <a:ea typeface="Arial"/>
              </a:rPr>
              <a:t>new hyperedge, then weights adjustment</a:t>
            </a:r>
            <a:endParaRPr b="0" lang="fr-FR" sz="28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Vertical and horizontal scalability:</a:t>
            </a:r>
            <a:endParaRPr b="0" lang="fr-FR" sz="28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Vertical: </a:t>
            </a:r>
            <a:r>
              <a:rPr b="0" lang="fr-FR" sz="2800" spc="-1" strike="noStrike">
                <a:solidFill>
                  <a:srgbClr val="595959"/>
                </a:solidFill>
                <a:latin typeface="Helvetica Light"/>
                <a:ea typeface="Arial"/>
              </a:rPr>
              <a:t>adding more cases (i.e. fully online)</a:t>
            </a:r>
            <a:br/>
            <a:r>
              <a:rPr b="1" lang="fr-FR" sz="2800" spc="-1" strike="noStrike">
                <a:solidFill>
                  <a:srgbClr val="595959"/>
                </a:solidFill>
                <a:latin typeface="Helvetica Light"/>
                <a:ea typeface="Arial"/>
              </a:rPr>
              <a:t>Horizontal: </a:t>
            </a:r>
            <a:r>
              <a:rPr b="0" lang="fr-FR" sz="2800" spc="-1" strike="noStrike">
                <a:solidFill>
                  <a:srgbClr val="595959"/>
                </a:solidFill>
                <a:latin typeface="Helvetica Light"/>
                <a:ea typeface="Arial"/>
              </a:rPr>
              <a:t>add more atoms to some cases without starting from scratch</a:t>
            </a:r>
            <a:endParaRPr b="0" lang="fr-FR" sz="2800" spc="-1" strike="noStrike">
              <a:latin typeface="Helvetica Light"/>
            </a:endParaRPr>
          </a:p>
        </p:txBody>
      </p:sp>
      <p:sp>
        <p:nvSpPr>
          <p:cNvPr id="358" name="CustomShape 5"/>
          <p:cNvSpPr/>
          <p:nvPr/>
        </p:nvSpPr>
        <p:spPr>
          <a:xfrm>
            <a:off x="2781000" y="1616040"/>
            <a:ext cx="13886640" cy="7541280"/>
          </a:xfrm>
          <a:prstGeom prst="rect">
            <a:avLst/>
          </a:prstGeom>
          <a:noFill/>
          <a:ln w="12600">
            <a:noFill/>
          </a:ln>
        </p:spPr>
        <p:style>
          <a:lnRef idx="0"/>
          <a:fillRef idx="0"/>
          <a:effectRef idx="0"/>
          <a:fontRef idx="minor"/>
        </p:style>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Multiclass and multilabel support:</a:t>
            </a:r>
            <a:endParaRPr b="0" lang="fr-FR" sz="3200" spc="-1" strike="noStrike">
              <a:latin typeface="Arial"/>
            </a:endParaRPr>
          </a:p>
          <a:p>
            <a:pPr>
              <a:lnSpc>
                <a:spcPct val="100000"/>
              </a:lnSpc>
              <a:spcBef>
                <a:spcPts val="4201"/>
              </a:spcBef>
            </a:pPr>
            <a:r>
              <a:rPr b="0" lang="fr-FR" sz="2800" spc="-1" strike="noStrike">
                <a:solidFill>
                  <a:srgbClr val="595959"/>
                </a:solidFill>
                <a:latin typeface="Helvetica Light"/>
                <a:ea typeface="Arial"/>
              </a:rPr>
              <a:t>Straigthforward time-linear extension of mu</a:t>
            </a:r>
            <a:br/>
            <a:endParaRPr b="0" lang="fr-FR" sz="2800" spc="-1" strike="noStrike">
              <a:latin typeface="Arial"/>
            </a:endParaRPr>
          </a:p>
        </p:txBody>
      </p:sp>
    </p:spTree>
  </p:cSld>
  <p:transition spd="slow">
    <p:push dir="u"/>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223280" y="4305240"/>
            <a:ext cx="14783760" cy="114228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Binary </a:t>
            </a:r>
            <a:r>
              <a:rPr b="0" lang="fr-FR" sz="7200" spc="-1" strike="noStrike">
                <a:solidFill>
                  <a:srgbClr val="ffffff"/>
                </a:solidFill>
                <a:latin typeface="Arial"/>
                <a:ea typeface="Arial"/>
              </a:rPr>
              <a:t>classification problem</a:t>
            </a:r>
            <a:endParaRPr b="0" lang="fr-FR" sz="7200" spc="-1" strike="noStrike">
              <a:latin typeface="Arial"/>
            </a:endParaRPr>
          </a:p>
        </p:txBody>
      </p:sp>
      <p:pic>
        <p:nvPicPr>
          <p:cNvPr id="172"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Improvements, WIP and future work</a:t>
            </a:r>
            <a:endParaRPr b="0" lang="fr-FR" sz="4400" spc="-1" strike="noStrike">
              <a:latin typeface="Helvetica Light"/>
            </a:endParaRPr>
          </a:p>
        </p:txBody>
      </p:sp>
      <p:sp>
        <p:nvSpPr>
          <p:cNvPr id="360" name="CustomShape 2"/>
          <p:cNvSpPr/>
          <p:nvPr/>
        </p:nvSpPr>
        <p:spPr>
          <a:xfrm>
            <a:off x="2323440" y="-144360"/>
            <a:ext cx="304560" cy="304560"/>
          </a:xfrm>
          <a:prstGeom prst="rect">
            <a:avLst/>
          </a:prstGeom>
          <a:noFill/>
          <a:ln>
            <a:noFill/>
          </a:ln>
        </p:spPr>
        <p:style>
          <a:lnRef idx="0"/>
          <a:fillRef idx="0"/>
          <a:effectRef idx="0"/>
          <a:fontRef idx="minor"/>
        </p:style>
      </p:sp>
      <p:sp>
        <p:nvSpPr>
          <p:cNvPr id="361" name="CustomShape 3"/>
          <p:cNvSpPr/>
          <p:nvPr/>
        </p:nvSpPr>
        <p:spPr>
          <a:xfrm>
            <a:off x="0" y="0"/>
            <a:ext cx="304560" cy="304560"/>
          </a:xfrm>
          <a:prstGeom prst="rect">
            <a:avLst/>
          </a:prstGeom>
          <a:noFill/>
          <a:ln>
            <a:noFill/>
          </a:ln>
        </p:spPr>
        <p:style>
          <a:lnRef idx="0"/>
          <a:fillRef idx="0"/>
          <a:effectRef idx="0"/>
          <a:fontRef idx="minor"/>
        </p:style>
      </p:sp>
      <p:sp>
        <p:nvSpPr>
          <p:cNvPr id="362"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Model Space extension:</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363" name="Picture 3" descr=""/>
          <p:cNvPicPr/>
          <p:nvPr/>
        </p:nvPicPr>
        <p:blipFill>
          <a:blip r:embed="rId1"/>
          <a:stretch/>
        </p:blipFill>
        <p:spPr>
          <a:xfrm>
            <a:off x="2411280" y="2818440"/>
            <a:ext cx="5256360" cy="361800"/>
          </a:xfrm>
          <a:prstGeom prst="rect">
            <a:avLst/>
          </a:prstGeom>
          <a:ln>
            <a:noFill/>
          </a:ln>
        </p:spPr>
      </p:pic>
      <p:pic>
        <p:nvPicPr>
          <p:cNvPr id="364" name="Picture 97" descr=""/>
          <p:cNvPicPr/>
          <p:nvPr/>
        </p:nvPicPr>
        <p:blipFill>
          <a:blip r:embed="rId2"/>
          <a:stretch/>
        </p:blipFill>
        <p:spPr>
          <a:xfrm>
            <a:off x="2539440" y="3656880"/>
            <a:ext cx="6284520" cy="2562480"/>
          </a:xfrm>
          <a:prstGeom prst="rect">
            <a:avLst/>
          </a:prstGeom>
          <a:ln>
            <a:noFill/>
          </a:ln>
        </p:spPr>
      </p:pic>
      <p:pic>
        <p:nvPicPr>
          <p:cNvPr id="365" name="Picture 15" descr=""/>
          <p:cNvPicPr/>
          <p:nvPr/>
        </p:nvPicPr>
        <p:blipFill>
          <a:blip r:embed="rId3"/>
          <a:stretch/>
        </p:blipFill>
        <p:spPr>
          <a:xfrm>
            <a:off x="2781000" y="7280640"/>
            <a:ext cx="4078800" cy="371160"/>
          </a:xfrm>
          <a:prstGeom prst="rect">
            <a:avLst/>
          </a:prstGeom>
          <a:ln>
            <a:noFill/>
          </a:ln>
        </p:spPr>
      </p:pic>
      <p:sp>
        <p:nvSpPr>
          <p:cNvPr id="366" name="Line 5"/>
          <p:cNvSpPr/>
          <p:nvPr/>
        </p:nvSpPr>
        <p:spPr>
          <a:xfrm>
            <a:off x="2477160" y="7466040"/>
            <a:ext cx="4694760" cy="0"/>
          </a:xfrm>
          <a:prstGeom prst="line">
            <a:avLst/>
          </a:prstGeom>
          <a:ln w="25560">
            <a:miter/>
          </a:ln>
        </p:spPr>
        <p:style>
          <a:lnRef idx="0"/>
          <a:fillRef idx="0"/>
          <a:effectRef idx="0"/>
          <a:fontRef idx="minor"/>
        </p:style>
      </p:sp>
      <p:pic>
        <p:nvPicPr>
          <p:cNvPr id="367" name="Picture 10 2" descr=""/>
          <p:cNvPicPr/>
          <p:nvPr/>
        </p:nvPicPr>
        <p:blipFill>
          <a:blip r:embed="rId4"/>
          <a:stretch/>
        </p:blipFill>
        <p:spPr>
          <a:xfrm>
            <a:off x="2781000" y="7837560"/>
            <a:ext cx="5192640" cy="373320"/>
          </a:xfrm>
          <a:prstGeom prst="rect">
            <a:avLst/>
          </a:prstGeom>
          <a:ln>
            <a:noFill/>
          </a:ln>
        </p:spPr>
      </p:pic>
      <p:pic>
        <p:nvPicPr>
          <p:cNvPr id="368" name="Picture 98" descr=""/>
          <p:cNvPicPr/>
          <p:nvPr/>
        </p:nvPicPr>
        <p:blipFill>
          <a:blip r:embed="rId5"/>
          <a:stretch/>
        </p:blipFill>
        <p:spPr>
          <a:xfrm>
            <a:off x="10479960" y="3000600"/>
            <a:ext cx="5940360" cy="5308920"/>
          </a:xfrm>
          <a:prstGeom prst="rect">
            <a:avLst/>
          </a:prstGeom>
          <a:ln>
            <a:noFill/>
          </a:ln>
        </p:spPr>
      </p:pic>
    </p:spTree>
  </p:cSld>
  <p:transition spd="slow">
    <p:push dir="u"/>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Improvements, WIP and future work</a:t>
            </a:r>
            <a:endParaRPr b="0" lang="fr-FR" sz="4400" spc="-1" strike="noStrike">
              <a:latin typeface="Helvetica Light"/>
            </a:endParaRPr>
          </a:p>
        </p:txBody>
      </p:sp>
      <p:sp>
        <p:nvSpPr>
          <p:cNvPr id="370" name="CustomShape 2"/>
          <p:cNvSpPr/>
          <p:nvPr/>
        </p:nvSpPr>
        <p:spPr>
          <a:xfrm>
            <a:off x="2323440" y="-144360"/>
            <a:ext cx="304560" cy="304560"/>
          </a:xfrm>
          <a:prstGeom prst="rect">
            <a:avLst/>
          </a:prstGeom>
          <a:noFill/>
          <a:ln>
            <a:noFill/>
          </a:ln>
        </p:spPr>
        <p:style>
          <a:lnRef idx="0"/>
          <a:fillRef idx="0"/>
          <a:effectRef idx="0"/>
          <a:fontRef idx="minor"/>
        </p:style>
      </p:sp>
      <p:sp>
        <p:nvSpPr>
          <p:cNvPr id="371" name="CustomShape 3"/>
          <p:cNvSpPr/>
          <p:nvPr/>
        </p:nvSpPr>
        <p:spPr>
          <a:xfrm>
            <a:off x="0" y="0"/>
            <a:ext cx="304560" cy="304560"/>
          </a:xfrm>
          <a:prstGeom prst="rect">
            <a:avLst/>
          </a:prstGeom>
          <a:noFill/>
          <a:ln>
            <a:noFill/>
          </a:ln>
        </p:spPr>
        <p:style>
          <a:lnRef idx="0"/>
          <a:fillRef idx="0"/>
          <a:effectRef idx="0"/>
          <a:fontRef idx="minor"/>
        </p:style>
      </p:sp>
      <p:sp>
        <p:nvSpPr>
          <p:cNvPr id="372" name="TextShape 4"/>
          <p:cNvSpPr txBox="1"/>
          <p:nvPr/>
        </p:nvSpPr>
        <p:spPr>
          <a:xfrm>
            <a:off x="2781000" y="1616040"/>
            <a:ext cx="1508940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Handling continuous values in Hilbert space:</a:t>
            </a:r>
            <a:endParaRPr b="0" lang="fr-FR" sz="32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Discretization, estimation of the model + Laplacian</a:t>
            </a:r>
            <a:endParaRPr b="0" lang="fr-FR" sz="28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                                                                  </a:t>
            </a:r>
            <a:r>
              <a:rPr b="1" lang="fr-FR" sz="2800" spc="-1" strike="noStrike">
                <a:solidFill>
                  <a:srgbClr val="595959"/>
                </a:solidFill>
                <a:latin typeface="Helvetica Light"/>
                <a:ea typeface="Arial"/>
              </a:rPr>
              <a:t>+ initial conditions (Dirichlet? Neuman?)</a:t>
            </a:r>
            <a:endParaRPr b="0" lang="fr-FR" sz="28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                              </a:t>
            </a:r>
            <a:r>
              <a:rPr b="1" lang="fr-FR" sz="2800" spc="-1" strike="noStrike">
                <a:solidFill>
                  <a:srgbClr val="595959"/>
                </a:solidFill>
                <a:latin typeface="Helvetica Light"/>
                <a:ea typeface="Arial"/>
              </a:rPr>
              <a:t>(associated spectral problem)</a:t>
            </a:r>
            <a:br/>
            <a:br/>
            <a:r>
              <a:rPr b="1" lang="fr-FR" sz="2800" spc="-1" strike="noStrike">
                <a:solidFill>
                  <a:srgbClr val="595959"/>
                </a:solidFill>
                <a:latin typeface="Helvetica Light"/>
                <a:ea typeface="Arial"/>
              </a:rPr>
              <a:t>Some mathematical magic</a:t>
            </a:r>
            <a:r>
              <a:rPr b="0" lang="fr-FR" sz="2800" spc="-1" strike="noStrike">
                <a:solidFill>
                  <a:srgbClr val="595959"/>
                </a:solidFill>
                <a:latin typeface="Helvetica Light"/>
                <a:ea typeface="Arial"/>
              </a:rPr>
              <a:t> (canonical injection from Hilbert to Sobolov, Lax-Milgram-Lions on continuous bilinear symmetric coercive forms, Riesz-Fredholm spectral decomposition):</a:t>
            </a:r>
            <a:endParaRPr b="0" lang="fr-FR" sz="2800" spc="-1" strike="noStrike">
              <a:latin typeface="Helvetica Light"/>
            </a:endParaRPr>
          </a:p>
          <a:p>
            <a:pPr>
              <a:lnSpc>
                <a:spcPct val="100000"/>
              </a:lnSpc>
              <a:spcBef>
                <a:spcPts val="4201"/>
              </a:spcBef>
            </a:pPr>
            <a:r>
              <a:rPr b="0" lang="fr-FR" sz="2800" spc="-1" strike="noStrike">
                <a:solidFill>
                  <a:srgbClr val="595959"/>
                </a:solidFill>
                <a:latin typeface="Helvetica Light"/>
                <a:ea typeface="Arial"/>
              </a:rPr>
              <a:t>                                                                           </a:t>
            </a:r>
            <a:r>
              <a:rPr b="0" lang="fr-FR" sz="2800" spc="-1" strike="noStrike">
                <a:solidFill>
                  <a:srgbClr val="595959"/>
                </a:solidFill>
                <a:latin typeface="Helvetica Light"/>
                <a:ea typeface="Arial"/>
              </a:rPr>
              <a:t>+ Normalization of the Hilbert base</a:t>
            </a:r>
            <a:endParaRPr b="0" lang="fr-FR" sz="2800" spc="-1" strike="noStrike">
              <a:latin typeface="Helvetica Light"/>
            </a:endParaRPr>
          </a:p>
        </p:txBody>
      </p:sp>
      <p:pic>
        <p:nvPicPr>
          <p:cNvPr id="373" name="Picture 24" descr=""/>
          <p:cNvPicPr/>
          <p:nvPr/>
        </p:nvPicPr>
        <p:blipFill>
          <a:blip r:embed="rId1"/>
          <a:stretch/>
        </p:blipFill>
        <p:spPr>
          <a:xfrm>
            <a:off x="3585600" y="3398760"/>
            <a:ext cx="5245920" cy="740880"/>
          </a:xfrm>
          <a:prstGeom prst="rect">
            <a:avLst/>
          </a:prstGeom>
          <a:ln>
            <a:noFill/>
          </a:ln>
        </p:spPr>
      </p:pic>
      <p:pic>
        <p:nvPicPr>
          <p:cNvPr id="374" name="Picture 3" descr=""/>
          <p:cNvPicPr/>
          <p:nvPr/>
        </p:nvPicPr>
        <p:blipFill>
          <a:blip r:embed="rId2"/>
          <a:stretch/>
        </p:blipFill>
        <p:spPr>
          <a:xfrm>
            <a:off x="2536200" y="4606560"/>
            <a:ext cx="2737440" cy="353880"/>
          </a:xfrm>
          <a:prstGeom prst="rect">
            <a:avLst/>
          </a:prstGeom>
          <a:ln>
            <a:noFill/>
          </a:ln>
        </p:spPr>
      </p:pic>
      <p:pic>
        <p:nvPicPr>
          <p:cNvPr id="375" name="Picture 21" descr=""/>
          <p:cNvPicPr/>
          <p:nvPr/>
        </p:nvPicPr>
        <p:blipFill>
          <a:blip r:embed="rId3"/>
          <a:stretch/>
        </p:blipFill>
        <p:spPr>
          <a:xfrm>
            <a:off x="2628000" y="6509520"/>
            <a:ext cx="6731280" cy="1058760"/>
          </a:xfrm>
          <a:prstGeom prst="rect">
            <a:avLst/>
          </a:prstGeom>
          <a:ln>
            <a:noFill/>
          </a:ln>
        </p:spPr>
      </p:pic>
      <p:pic>
        <p:nvPicPr>
          <p:cNvPr id="376" name="Picture 25" descr=""/>
          <p:cNvPicPr/>
          <p:nvPr/>
        </p:nvPicPr>
        <p:blipFill>
          <a:blip r:embed="rId4"/>
          <a:stretch/>
        </p:blipFill>
        <p:spPr>
          <a:xfrm>
            <a:off x="2781000" y="7944480"/>
            <a:ext cx="5395680" cy="418680"/>
          </a:xfrm>
          <a:prstGeom prst="rect">
            <a:avLst/>
          </a:prstGeom>
          <a:ln>
            <a:noFill/>
          </a:ln>
        </p:spPr>
      </p:pic>
      <p:pic>
        <p:nvPicPr>
          <p:cNvPr id="377" name="Picture 95" descr=""/>
          <p:cNvPicPr/>
          <p:nvPr/>
        </p:nvPicPr>
        <p:blipFill>
          <a:blip r:embed="rId5"/>
          <a:stretch/>
        </p:blipFill>
        <p:spPr>
          <a:xfrm>
            <a:off x="9359640" y="7928640"/>
            <a:ext cx="4640040" cy="417960"/>
          </a:xfrm>
          <a:prstGeom prst="rect">
            <a:avLst/>
          </a:prstGeom>
          <a:ln>
            <a:noFill/>
          </a:ln>
        </p:spPr>
      </p:pic>
      <p:pic>
        <p:nvPicPr>
          <p:cNvPr id="378" name="Picture 99" descr=""/>
          <p:cNvPicPr/>
          <p:nvPr/>
        </p:nvPicPr>
        <p:blipFill>
          <a:blip r:embed="rId6"/>
          <a:stretch/>
        </p:blipFill>
        <p:spPr>
          <a:xfrm>
            <a:off x="3045600" y="8645040"/>
            <a:ext cx="11008080" cy="473040"/>
          </a:xfrm>
          <a:prstGeom prst="rect">
            <a:avLst/>
          </a:prstGeom>
          <a:ln>
            <a:noFill/>
          </a:ln>
        </p:spPr>
      </p:pic>
    </p:spTree>
  </p:cSld>
  <p:transition spd="slow">
    <p:push dir="u"/>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Improvements, WIP and future work</a:t>
            </a:r>
            <a:endParaRPr b="0" lang="fr-FR" sz="4400" spc="-1" strike="noStrike">
              <a:latin typeface="Helvetica Light"/>
            </a:endParaRPr>
          </a:p>
        </p:txBody>
      </p:sp>
      <p:sp>
        <p:nvSpPr>
          <p:cNvPr id="380" name="CustomShape 2"/>
          <p:cNvSpPr/>
          <p:nvPr/>
        </p:nvSpPr>
        <p:spPr>
          <a:xfrm>
            <a:off x="2323440" y="-144360"/>
            <a:ext cx="304560" cy="304560"/>
          </a:xfrm>
          <a:prstGeom prst="rect">
            <a:avLst/>
          </a:prstGeom>
          <a:noFill/>
          <a:ln>
            <a:noFill/>
          </a:ln>
        </p:spPr>
        <p:style>
          <a:lnRef idx="0"/>
          <a:fillRef idx="0"/>
          <a:effectRef idx="0"/>
          <a:fontRef idx="minor"/>
        </p:style>
      </p:sp>
      <p:sp>
        <p:nvSpPr>
          <p:cNvPr id="381" name="CustomShape 3"/>
          <p:cNvSpPr/>
          <p:nvPr/>
        </p:nvSpPr>
        <p:spPr>
          <a:xfrm>
            <a:off x="0" y="0"/>
            <a:ext cx="304560" cy="304560"/>
          </a:xfrm>
          <a:prstGeom prst="rect">
            <a:avLst/>
          </a:prstGeom>
          <a:noFill/>
          <a:ln>
            <a:noFill/>
          </a:ln>
        </p:spPr>
        <p:style>
          <a:lnRef idx="0"/>
          <a:fillRef idx="0"/>
          <a:effectRef idx="0"/>
          <a:fontRef idx="minor"/>
        </p:style>
      </p:sp>
      <p:sp>
        <p:nvSpPr>
          <p:cNvPr id="382" name="TextShape 4"/>
          <p:cNvSpPr txBox="1"/>
          <p:nvPr/>
        </p:nvSpPr>
        <p:spPr>
          <a:xfrm>
            <a:off x="2781000" y="1616040"/>
            <a:ext cx="1431936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Handling continuous values in Hilbert space:</a:t>
            </a:r>
            <a:endParaRPr b="0" lang="fr-FR" sz="32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Discretization, estimation of the model + Laplacian</a:t>
            </a:r>
            <a:endParaRPr b="0" lang="fr-FR" sz="2800" spc="-1" strike="noStrike">
              <a:latin typeface="Helvetica Light"/>
            </a:endParaRPr>
          </a:p>
          <a:p>
            <a:pPr>
              <a:lnSpc>
                <a:spcPct val="100000"/>
              </a:lnSpc>
              <a:spcBef>
                <a:spcPts val="4201"/>
              </a:spcBef>
            </a:pPr>
            <a:r>
              <a:rPr b="1" lang="fr-FR" sz="2800" spc="-1" strike="noStrike">
                <a:solidFill>
                  <a:srgbClr val="595959"/>
                </a:solidFill>
                <a:latin typeface="Helvetica Light"/>
                <a:ea typeface="Arial"/>
              </a:rPr>
              <a:t>                                                                  </a:t>
            </a:r>
            <a:r>
              <a:rPr b="1" lang="fr-FR" sz="2800" spc="-1" strike="noStrike">
                <a:solidFill>
                  <a:srgbClr val="595959"/>
                </a:solidFill>
                <a:latin typeface="Helvetica Light"/>
                <a:ea typeface="Arial"/>
              </a:rPr>
              <a:t>+ initial conditions (Dirichlet? Neuman?)</a:t>
            </a:r>
            <a:endParaRPr b="0" lang="fr-FR" sz="2800" spc="-1" strike="noStrike">
              <a:latin typeface="Helvetica Light"/>
            </a:endParaRPr>
          </a:p>
          <a:p>
            <a:pPr>
              <a:lnSpc>
                <a:spcPct val="100000"/>
              </a:lnSpc>
              <a:spcBef>
                <a:spcPts val="4201"/>
              </a:spcBef>
            </a:pPr>
            <a:br/>
            <a:br/>
            <a:r>
              <a:rPr b="1" lang="fr-FR" sz="2800" spc="-1" strike="noStrike">
                <a:solidFill>
                  <a:srgbClr val="595959"/>
                </a:solidFill>
                <a:latin typeface="Helvetica Light"/>
                <a:ea typeface="Arial"/>
              </a:rPr>
              <a:t>By linearity of Laplacian and derivative:</a:t>
            </a:r>
            <a:br/>
            <a:br/>
            <a:br/>
            <a:br/>
            <a:r>
              <a:rPr b="1" lang="fr-FR" sz="2800" spc="-1" strike="noStrike">
                <a:solidFill>
                  <a:srgbClr val="595959"/>
                </a:solidFill>
                <a:latin typeface="Helvetica Light"/>
                <a:ea typeface="Arial"/>
              </a:rPr>
              <a:t>Equivalent to solve easy ODE:</a:t>
            </a:r>
            <a:endParaRPr b="0" lang="fr-FR" sz="2800" spc="-1" strike="noStrike">
              <a:latin typeface="Helvetica Light"/>
            </a:endParaRPr>
          </a:p>
        </p:txBody>
      </p:sp>
      <p:pic>
        <p:nvPicPr>
          <p:cNvPr id="383" name="Picture 24" descr=""/>
          <p:cNvPicPr/>
          <p:nvPr/>
        </p:nvPicPr>
        <p:blipFill>
          <a:blip r:embed="rId1"/>
          <a:stretch/>
        </p:blipFill>
        <p:spPr>
          <a:xfrm>
            <a:off x="3585600" y="3398760"/>
            <a:ext cx="5245920" cy="740880"/>
          </a:xfrm>
          <a:prstGeom prst="rect">
            <a:avLst/>
          </a:prstGeom>
          <a:ln>
            <a:noFill/>
          </a:ln>
        </p:spPr>
      </p:pic>
      <p:pic>
        <p:nvPicPr>
          <p:cNvPr id="384" name="Picture 13" descr=""/>
          <p:cNvPicPr/>
          <p:nvPr/>
        </p:nvPicPr>
        <p:blipFill>
          <a:blip r:embed="rId2"/>
          <a:stretch/>
        </p:blipFill>
        <p:spPr>
          <a:xfrm>
            <a:off x="3545280" y="4640040"/>
            <a:ext cx="11008080" cy="473040"/>
          </a:xfrm>
          <a:prstGeom prst="rect">
            <a:avLst/>
          </a:prstGeom>
          <a:ln>
            <a:noFill/>
          </a:ln>
        </p:spPr>
      </p:pic>
      <p:pic>
        <p:nvPicPr>
          <p:cNvPr id="385" name="Picture 15" descr=""/>
          <p:cNvPicPr/>
          <p:nvPr/>
        </p:nvPicPr>
        <p:blipFill>
          <a:blip r:embed="rId3"/>
          <a:stretch/>
        </p:blipFill>
        <p:spPr>
          <a:xfrm>
            <a:off x="3585600" y="6173640"/>
            <a:ext cx="8743320" cy="423720"/>
          </a:xfrm>
          <a:prstGeom prst="rect">
            <a:avLst/>
          </a:prstGeom>
          <a:ln>
            <a:noFill/>
          </a:ln>
        </p:spPr>
      </p:pic>
      <p:pic>
        <p:nvPicPr>
          <p:cNvPr id="386" name="Picture 17" descr=""/>
          <p:cNvPicPr/>
          <p:nvPr/>
        </p:nvPicPr>
        <p:blipFill>
          <a:blip r:embed="rId4"/>
          <a:stretch/>
        </p:blipFill>
        <p:spPr>
          <a:xfrm>
            <a:off x="3585600" y="7904520"/>
            <a:ext cx="4202280" cy="416160"/>
          </a:xfrm>
          <a:prstGeom prst="rect">
            <a:avLst/>
          </a:prstGeom>
          <a:ln>
            <a:noFill/>
          </a:ln>
        </p:spPr>
      </p:pic>
    </p:spTree>
  </p:cSld>
  <p:transition spd="slow">
    <p:push dir="u"/>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Improvements, WIP and future work</a:t>
            </a:r>
            <a:endParaRPr b="0" lang="fr-FR" sz="4400" spc="-1" strike="noStrike">
              <a:latin typeface="Helvetica Light"/>
            </a:endParaRPr>
          </a:p>
        </p:txBody>
      </p:sp>
      <p:sp>
        <p:nvSpPr>
          <p:cNvPr id="388" name="CustomShape 2"/>
          <p:cNvSpPr/>
          <p:nvPr/>
        </p:nvSpPr>
        <p:spPr>
          <a:xfrm>
            <a:off x="2323440" y="-144360"/>
            <a:ext cx="304560" cy="304560"/>
          </a:xfrm>
          <a:prstGeom prst="rect">
            <a:avLst/>
          </a:prstGeom>
          <a:noFill/>
          <a:ln>
            <a:noFill/>
          </a:ln>
        </p:spPr>
        <p:style>
          <a:lnRef idx="0"/>
          <a:fillRef idx="0"/>
          <a:effectRef idx="0"/>
          <a:fontRef idx="minor"/>
        </p:style>
      </p:sp>
      <p:sp>
        <p:nvSpPr>
          <p:cNvPr id="389" name="CustomShape 3"/>
          <p:cNvSpPr/>
          <p:nvPr/>
        </p:nvSpPr>
        <p:spPr>
          <a:xfrm>
            <a:off x="0" y="0"/>
            <a:ext cx="304560" cy="304560"/>
          </a:xfrm>
          <a:prstGeom prst="rect">
            <a:avLst/>
          </a:prstGeom>
          <a:noFill/>
          <a:ln>
            <a:noFill/>
          </a:ln>
        </p:spPr>
        <p:style>
          <a:lnRef idx="0"/>
          <a:fillRef idx="0"/>
          <a:effectRef idx="0"/>
          <a:fontRef idx="minor"/>
        </p:style>
      </p:sp>
      <p:sp>
        <p:nvSpPr>
          <p:cNvPr id="390" name="TextShape 4"/>
          <p:cNvSpPr txBox="1"/>
          <p:nvPr/>
        </p:nvSpPr>
        <p:spPr>
          <a:xfrm>
            <a:off x="2781000" y="1616040"/>
            <a:ext cx="1431936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Handling continuous values in Hilbert space:</a:t>
            </a:r>
            <a:endParaRPr b="0" lang="fr-FR" sz="3200" spc="-1" strike="noStrike">
              <a:latin typeface="Helvetica Light"/>
            </a:endParaRPr>
          </a:p>
        </p:txBody>
      </p:sp>
      <p:pic>
        <p:nvPicPr>
          <p:cNvPr id="391" name="Picture 2" descr=""/>
          <p:cNvPicPr/>
          <p:nvPr/>
        </p:nvPicPr>
        <p:blipFill>
          <a:blip r:embed="rId1"/>
          <a:stretch/>
        </p:blipFill>
        <p:spPr>
          <a:xfrm>
            <a:off x="-100440" y="3472200"/>
            <a:ext cx="8089920" cy="6195600"/>
          </a:xfrm>
          <a:prstGeom prst="rect">
            <a:avLst/>
          </a:prstGeom>
          <a:ln>
            <a:noFill/>
          </a:ln>
        </p:spPr>
      </p:pic>
      <p:pic>
        <p:nvPicPr>
          <p:cNvPr id="392" name="Picture 4" descr=""/>
          <p:cNvPicPr/>
          <p:nvPr/>
        </p:nvPicPr>
        <p:blipFill>
          <a:blip r:embed="rId2"/>
          <a:stretch/>
        </p:blipFill>
        <p:spPr>
          <a:xfrm>
            <a:off x="8235000" y="2880360"/>
            <a:ext cx="9467640" cy="7100640"/>
          </a:xfrm>
          <a:prstGeom prst="rect">
            <a:avLst/>
          </a:prstGeom>
          <a:ln>
            <a:noFill/>
          </a:ln>
        </p:spPr>
      </p:pic>
    </p:spTree>
  </p:cSld>
  <p:transition spd="slow">
    <p:push dir="u"/>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
          <p:cNvSpPr/>
          <p:nvPr/>
        </p:nvSpPr>
        <p:spPr>
          <a:xfrm>
            <a:off x="3073680" y="4305240"/>
            <a:ext cx="12056040" cy="114228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Thank you</a:t>
            </a:r>
            <a:endParaRPr b="0" lang="fr-FR" sz="7200" spc="-1" strike="noStrike">
              <a:latin typeface="Arial"/>
            </a:endParaRPr>
          </a:p>
        </p:txBody>
      </p:sp>
      <p:pic>
        <p:nvPicPr>
          <p:cNvPr id="394"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Binary Classification problem</a:t>
            </a:r>
            <a:endParaRPr b="0" lang="fr-FR" sz="4400" spc="-1" strike="noStrike">
              <a:latin typeface="Helvetica Light"/>
            </a:endParaRPr>
          </a:p>
        </p:txBody>
      </p:sp>
      <p:sp>
        <p:nvSpPr>
          <p:cNvPr id="174" name="CustomShape 2"/>
          <p:cNvSpPr/>
          <p:nvPr/>
        </p:nvSpPr>
        <p:spPr>
          <a:xfrm>
            <a:off x="2323440" y="-144360"/>
            <a:ext cx="304560" cy="304560"/>
          </a:xfrm>
          <a:prstGeom prst="rect">
            <a:avLst/>
          </a:prstGeom>
          <a:noFill/>
          <a:ln>
            <a:noFill/>
          </a:ln>
        </p:spPr>
        <p:style>
          <a:lnRef idx="0"/>
          <a:fillRef idx="0"/>
          <a:effectRef idx="0"/>
          <a:fontRef idx="minor"/>
        </p:style>
      </p:sp>
      <p:sp>
        <p:nvSpPr>
          <p:cNvPr id="175" name="CustomShape 3"/>
          <p:cNvSpPr/>
          <p:nvPr/>
        </p:nvSpPr>
        <p:spPr>
          <a:xfrm>
            <a:off x="0" y="0"/>
            <a:ext cx="304560" cy="304560"/>
          </a:xfrm>
          <a:prstGeom prst="rect">
            <a:avLst/>
          </a:prstGeom>
          <a:noFill/>
          <a:ln>
            <a:noFill/>
          </a:ln>
        </p:spPr>
        <p:style>
          <a:lnRef idx="0"/>
          <a:fillRef idx="0"/>
          <a:effectRef idx="0"/>
          <a:fontRef idx="minor"/>
        </p:style>
      </p:sp>
      <p:sp>
        <p:nvSpPr>
          <p:cNvPr id="17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Classical formulation:</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r>
              <a:rPr b="0" lang="fr-FR" sz="2800" spc="-1" strike="noStrike">
                <a:solidFill>
                  <a:srgbClr val="595959"/>
                </a:solidFill>
                <a:latin typeface="Helvetica Light"/>
                <a:ea typeface="Arial"/>
              </a:rPr>
              <a:t>In practice, ML algorithm select or build </a:t>
            </a:r>
            <a:r>
              <a:rPr b="1" lang="fr-FR" sz="2800" spc="-1" strike="noStrike">
                <a:solidFill>
                  <a:srgbClr val="595959"/>
                </a:solidFill>
                <a:latin typeface="Helvetica Light"/>
                <a:ea typeface="Arial"/>
              </a:rPr>
              <a:t>h</a:t>
            </a:r>
            <a:r>
              <a:rPr b="0" lang="fr-FR" sz="2800" spc="-1" strike="noStrike">
                <a:solidFill>
                  <a:srgbClr val="595959"/>
                </a:solidFill>
                <a:latin typeface="Helvetica Light"/>
                <a:ea typeface="Arial"/>
              </a:rPr>
              <a:t> from a model-space </a:t>
            </a:r>
            <a:r>
              <a:rPr b="1" lang="fr-FR" sz="2800" spc="-1" strike="noStrike">
                <a:solidFill>
                  <a:srgbClr val="595959"/>
                </a:solidFill>
                <a:latin typeface="Helvetica Light"/>
                <a:ea typeface="Arial"/>
              </a:rPr>
              <a:t>H</a:t>
            </a:r>
            <a:r>
              <a:rPr b="0" lang="fr-FR" sz="2800" spc="-1" strike="noStrike">
                <a:solidFill>
                  <a:srgbClr val="595959"/>
                </a:solidFill>
                <a:latin typeface="Helvetica Light"/>
                <a:ea typeface="Arial"/>
              </a:rPr>
              <a:t> made of restrictions or hypothesis on the „shape” of </a:t>
            </a:r>
            <a:r>
              <a:rPr b="1" lang="fr-FR" sz="2800" spc="-1" strike="noStrike">
                <a:solidFill>
                  <a:srgbClr val="595959"/>
                </a:solidFill>
                <a:latin typeface="Helvetica Light"/>
                <a:ea typeface="Arial"/>
              </a:rPr>
              <a:t>h</a:t>
            </a:r>
            <a:r>
              <a:rPr b="0" lang="fr-FR" sz="2800" spc="-1" strike="noStrike">
                <a:solidFill>
                  <a:srgbClr val="595959"/>
                </a:solidFill>
                <a:latin typeface="Helvetica Light"/>
                <a:ea typeface="Arial"/>
              </a:rPr>
              <a:t> based on the data.</a:t>
            </a:r>
            <a:br/>
            <a:endParaRPr b="0" lang="fr-FR" sz="2800" spc="-1" strike="noStrike">
              <a:latin typeface="Helvetica Light"/>
            </a:endParaRPr>
          </a:p>
        </p:txBody>
      </p:sp>
      <p:pic>
        <p:nvPicPr>
          <p:cNvPr id="177" name="Picture 26" descr=""/>
          <p:cNvPicPr/>
          <p:nvPr/>
        </p:nvPicPr>
        <p:blipFill>
          <a:blip r:embed="rId1"/>
          <a:stretch/>
        </p:blipFill>
        <p:spPr>
          <a:xfrm>
            <a:off x="3232080" y="3363480"/>
            <a:ext cx="2323800" cy="899280"/>
          </a:xfrm>
          <a:prstGeom prst="rect">
            <a:avLst/>
          </a:prstGeom>
          <a:ln>
            <a:noFill/>
          </a:ln>
        </p:spPr>
      </p:pic>
      <p:pic>
        <p:nvPicPr>
          <p:cNvPr id="178" name="Picture 13" descr=""/>
          <p:cNvPicPr/>
          <p:nvPr/>
        </p:nvPicPr>
        <p:blipFill>
          <a:blip r:embed="rId2"/>
          <a:stretch/>
        </p:blipFill>
        <p:spPr>
          <a:xfrm>
            <a:off x="11980800" y="4438440"/>
            <a:ext cx="3017520" cy="372240"/>
          </a:xfrm>
          <a:prstGeom prst="rect">
            <a:avLst/>
          </a:prstGeom>
          <a:ln>
            <a:noFill/>
          </a:ln>
        </p:spPr>
      </p:pic>
      <p:pic>
        <p:nvPicPr>
          <p:cNvPr id="179" name="Picture 15" descr=""/>
          <p:cNvPicPr/>
          <p:nvPr/>
        </p:nvPicPr>
        <p:blipFill>
          <a:blip r:embed="rId3"/>
          <a:stretch/>
        </p:blipFill>
        <p:spPr>
          <a:xfrm>
            <a:off x="2781000" y="6651360"/>
            <a:ext cx="10708200" cy="597960"/>
          </a:xfrm>
          <a:prstGeom prst="rect">
            <a:avLst/>
          </a:prstGeom>
          <a:ln>
            <a:noFill/>
          </a:ln>
        </p:spPr>
      </p:pic>
      <p:pic>
        <p:nvPicPr>
          <p:cNvPr id="180" name="Picture 8" descr=""/>
          <p:cNvPicPr/>
          <p:nvPr/>
        </p:nvPicPr>
        <p:blipFill>
          <a:blip r:embed="rId4"/>
          <a:stretch/>
        </p:blipFill>
        <p:spPr>
          <a:xfrm>
            <a:off x="2781000" y="2858040"/>
            <a:ext cx="2775960" cy="317520"/>
          </a:xfrm>
          <a:prstGeom prst="rect">
            <a:avLst/>
          </a:prstGeom>
          <a:ln>
            <a:noFill/>
          </a:ln>
        </p:spPr>
      </p:pic>
      <p:pic>
        <p:nvPicPr>
          <p:cNvPr id="181" name="Picture 10" descr=""/>
          <p:cNvPicPr/>
          <p:nvPr/>
        </p:nvPicPr>
        <p:blipFill>
          <a:blip r:embed="rId5"/>
          <a:stretch/>
        </p:blipFill>
        <p:spPr>
          <a:xfrm>
            <a:off x="2781000" y="4489200"/>
            <a:ext cx="6894360" cy="253440"/>
          </a:xfrm>
          <a:prstGeom prst="rect">
            <a:avLst/>
          </a:prstGeom>
          <a:ln>
            <a:noFill/>
          </a:ln>
        </p:spPr>
      </p:pic>
    </p:spTree>
  </p:cSld>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Binary Classification problem</a:t>
            </a:r>
            <a:endParaRPr b="0" lang="fr-FR" sz="4400" spc="-1" strike="noStrike">
              <a:latin typeface="Helvetica Light"/>
            </a:endParaRPr>
          </a:p>
        </p:txBody>
      </p:sp>
      <p:sp>
        <p:nvSpPr>
          <p:cNvPr id="183" name="CustomShape 2"/>
          <p:cNvSpPr/>
          <p:nvPr/>
        </p:nvSpPr>
        <p:spPr>
          <a:xfrm>
            <a:off x="2323440" y="-144360"/>
            <a:ext cx="304560" cy="304560"/>
          </a:xfrm>
          <a:prstGeom prst="rect">
            <a:avLst/>
          </a:prstGeom>
          <a:noFill/>
          <a:ln>
            <a:noFill/>
          </a:ln>
        </p:spPr>
        <p:style>
          <a:lnRef idx="0"/>
          <a:fillRef idx="0"/>
          <a:effectRef idx="0"/>
          <a:fontRef idx="minor"/>
        </p:style>
      </p:sp>
      <p:sp>
        <p:nvSpPr>
          <p:cNvPr id="184" name="CustomShape 3"/>
          <p:cNvSpPr/>
          <p:nvPr/>
        </p:nvSpPr>
        <p:spPr>
          <a:xfrm>
            <a:off x="0" y="0"/>
            <a:ext cx="304560" cy="304560"/>
          </a:xfrm>
          <a:prstGeom prst="rect">
            <a:avLst/>
          </a:prstGeom>
          <a:noFill/>
          <a:ln>
            <a:noFill/>
          </a:ln>
        </p:spPr>
        <p:style>
          <a:lnRef idx="0"/>
          <a:fillRef idx="0"/>
          <a:effectRef idx="0"/>
          <a:fontRef idx="minor"/>
        </p:style>
      </p:sp>
      <p:sp>
        <p:nvSpPr>
          <p:cNvPr id="185"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Formulation:</a:t>
            </a:r>
            <a:endParaRPr b="0" lang="fr-FR" sz="3200" spc="-1" strike="noStrike">
              <a:latin typeface="Helvetica Light"/>
            </a:endParaRPr>
          </a:p>
          <a:p>
            <a:pPr>
              <a:lnSpc>
                <a:spcPct val="100000"/>
              </a:lnSpc>
              <a:spcBef>
                <a:spcPts val="4201"/>
              </a:spcBef>
            </a:pPr>
            <a:br/>
            <a:br/>
            <a:br/>
            <a:r>
              <a:rPr b="1" lang="fr-FR" sz="2800" spc="-1" strike="noStrike">
                <a:solidFill>
                  <a:srgbClr val="595959"/>
                </a:solidFill>
                <a:latin typeface="Helvetica Light"/>
                <a:ea typeface="Helvetica Neue Medium"/>
              </a:rPr>
              <a:t>Work Hypothesis:     </a:t>
            </a:r>
            <a:r>
              <a:rPr b="0" lang="fr-FR" sz="2800" spc="-1" strike="noStrike">
                <a:solidFill>
                  <a:srgbClr val="595959"/>
                </a:solidFill>
                <a:latin typeface="Helvetica Light"/>
                <a:ea typeface="Helvetica Neue Medium"/>
              </a:rPr>
              <a:t>countable (finite) space and  </a:t>
            </a:r>
            <a:br/>
            <a:br/>
            <a:br/>
            <a:br/>
            <a:br/>
            <a:br/>
            <a:br/>
            <a:br/>
            <a:br/>
            <a:endParaRPr b="0" lang="fr-FR" sz="2800" spc="-1" strike="noStrike">
              <a:latin typeface="Helvetica Light"/>
            </a:endParaRPr>
          </a:p>
        </p:txBody>
      </p:sp>
      <p:pic>
        <p:nvPicPr>
          <p:cNvPr id="186" name="Picture 29" descr=""/>
          <p:cNvPicPr/>
          <p:nvPr/>
        </p:nvPicPr>
        <p:blipFill>
          <a:blip r:embed="rId1"/>
          <a:stretch/>
        </p:blipFill>
        <p:spPr>
          <a:xfrm>
            <a:off x="2781000" y="5149800"/>
            <a:ext cx="6880320" cy="1645200"/>
          </a:xfrm>
          <a:prstGeom prst="rect">
            <a:avLst/>
          </a:prstGeom>
          <a:ln>
            <a:noFill/>
          </a:ln>
        </p:spPr>
      </p:pic>
      <p:pic>
        <p:nvPicPr>
          <p:cNvPr id="187" name="Picture 18" descr=""/>
          <p:cNvPicPr/>
          <p:nvPr/>
        </p:nvPicPr>
        <p:blipFill>
          <a:blip r:embed="rId2"/>
          <a:stretch/>
        </p:blipFill>
        <p:spPr>
          <a:xfrm>
            <a:off x="2781000" y="2782440"/>
            <a:ext cx="9805320" cy="776880"/>
          </a:xfrm>
          <a:prstGeom prst="rect">
            <a:avLst/>
          </a:prstGeom>
          <a:ln>
            <a:noFill/>
          </a:ln>
        </p:spPr>
      </p:pic>
      <p:pic>
        <p:nvPicPr>
          <p:cNvPr id="188" name="Picture 23" descr=""/>
          <p:cNvPicPr/>
          <p:nvPr/>
        </p:nvPicPr>
        <p:blipFill>
          <a:blip r:embed="rId3"/>
          <a:stretch/>
        </p:blipFill>
        <p:spPr>
          <a:xfrm>
            <a:off x="5588280" y="4213800"/>
            <a:ext cx="200160" cy="241560"/>
          </a:xfrm>
          <a:prstGeom prst="rect">
            <a:avLst/>
          </a:prstGeom>
          <a:ln>
            <a:noFill/>
          </a:ln>
        </p:spPr>
      </p:pic>
      <p:pic>
        <p:nvPicPr>
          <p:cNvPr id="189" name="Picture 25" descr=""/>
          <p:cNvPicPr/>
          <p:nvPr/>
        </p:nvPicPr>
        <p:blipFill>
          <a:blip r:embed="rId4"/>
          <a:stretch/>
        </p:blipFill>
        <p:spPr>
          <a:xfrm>
            <a:off x="10324800" y="4188600"/>
            <a:ext cx="1491120" cy="353880"/>
          </a:xfrm>
          <a:prstGeom prst="rect">
            <a:avLst/>
          </a:prstGeom>
          <a:ln>
            <a:noFill/>
          </a:ln>
        </p:spPr>
      </p:pic>
      <p:pic>
        <p:nvPicPr>
          <p:cNvPr id="190" name="Picture 3" descr=""/>
          <p:cNvPicPr/>
          <p:nvPr/>
        </p:nvPicPr>
        <p:blipFill>
          <a:blip r:embed="rId5"/>
          <a:stretch/>
        </p:blipFill>
        <p:spPr>
          <a:xfrm>
            <a:off x="2781000" y="7154280"/>
            <a:ext cx="11647800" cy="669960"/>
          </a:xfrm>
          <a:prstGeom prst="rect">
            <a:avLst/>
          </a:prstGeom>
          <a:ln>
            <a:noFill/>
          </a:ln>
        </p:spPr>
      </p:pic>
    </p:spTree>
  </p:cSld>
  <p:transition spd="slow">
    <p:push dir="u"/>
  </p:transition>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0">
                                  <p:stCondLst>
                                    <p:cond delay="0"/>
                                  </p:stCondLst>
                                  <p:childTnLst>
                                    <p:set>
                                      <p:cBhvr>
                                        <p:cTn id="12" dur="1" fill="hold">
                                          <p:stCondLst>
                                            <p:cond delay="0"/>
                                          </p:stCondLst>
                                        </p:cTn>
                                        <p:tgtEl>
                                          <p:spTgt spid="190"/>
                                        </p:tgtEl>
                                        <p:attrNameLst>
                                          <p:attrName>style.visibility</p:attrName>
                                        </p:attrNameLst>
                                      </p:cBhvr>
                                      <p:to>
                                        <p:strVal val="visible"/>
                                      </p:to>
                                    </p:set>
                                    <p:animEffect filter="fade" transition="in">
                                      <p:cBhvr additive="repl">
                                        <p:cTn id="13" dur="500"/>
                                        <p:tgtEl>
                                          <p:spTgt spid="19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223280" y="4305240"/>
            <a:ext cx="14783760" cy="114228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Hypergraph </a:t>
            </a:r>
            <a:r>
              <a:rPr b="0" lang="fr-FR" sz="7200" spc="-1" strike="noStrike">
                <a:solidFill>
                  <a:srgbClr val="ffffff"/>
                </a:solidFill>
                <a:latin typeface="Arial"/>
                <a:ea typeface="Arial"/>
              </a:rPr>
              <a:t>representation</a:t>
            </a:r>
            <a:endParaRPr b="0" lang="fr-FR" sz="7200" spc="-1" strike="noStrike">
              <a:latin typeface="Arial"/>
            </a:endParaRPr>
          </a:p>
        </p:txBody>
      </p:sp>
      <p:pic>
        <p:nvPicPr>
          <p:cNvPr id="192"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Hypergraph representation</a:t>
            </a:r>
            <a:endParaRPr b="0" lang="fr-FR" sz="4400" spc="-1" strike="noStrike">
              <a:latin typeface="Helvetica Light"/>
            </a:endParaRPr>
          </a:p>
        </p:txBody>
      </p:sp>
      <p:sp>
        <p:nvSpPr>
          <p:cNvPr id="194" name="CustomShape 2"/>
          <p:cNvSpPr/>
          <p:nvPr/>
        </p:nvSpPr>
        <p:spPr>
          <a:xfrm>
            <a:off x="2323440" y="-144360"/>
            <a:ext cx="304560" cy="304560"/>
          </a:xfrm>
          <a:prstGeom prst="rect">
            <a:avLst/>
          </a:prstGeom>
          <a:noFill/>
          <a:ln>
            <a:noFill/>
          </a:ln>
        </p:spPr>
        <p:style>
          <a:lnRef idx="0"/>
          <a:fillRef idx="0"/>
          <a:effectRef idx="0"/>
          <a:fontRef idx="minor"/>
        </p:style>
      </p:sp>
      <p:sp>
        <p:nvSpPr>
          <p:cNvPr id="195" name="CustomShape 3"/>
          <p:cNvSpPr/>
          <p:nvPr/>
        </p:nvSpPr>
        <p:spPr>
          <a:xfrm>
            <a:off x="0" y="0"/>
            <a:ext cx="304560" cy="304560"/>
          </a:xfrm>
          <a:prstGeom prst="rect">
            <a:avLst/>
          </a:prstGeom>
          <a:noFill/>
          <a:ln>
            <a:noFill/>
          </a:ln>
        </p:spPr>
        <p:style>
          <a:lnRef idx="0"/>
          <a:fillRef idx="0"/>
          <a:effectRef idx="0"/>
          <a:fontRef idx="minor"/>
        </p:style>
      </p:sp>
      <p:sp>
        <p:nvSpPr>
          <p:cNvPr id="19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Few definitions:</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197" name="Picture 1" descr=""/>
          <p:cNvPicPr/>
          <p:nvPr/>
        </p:nvPicPr>
        <p:blipFill>
          <a:blip r:embed="rId1"/>
          <a:stretch/>
        </p:blipFill>
        <p:spPr>
          <a:xfrm>
            <a:off x="11078640" y="6003720"/>
            <a:ext cx="6162480" cy="3638160"/>
          </a:xfrm>
          <a:prstGeom prst="rect">
            <a:avLst/>
          </a:prstGeom>
          <a:ln>
            <a:noFill/>
          </a:ln>
        </p:spPr>
      </p:pic>
      <p:pic>
        <p:nvPicPr>
          <p:cNvPr id="198" name="Picture 30" descr=""/>
          <p:cNvPicPr/>
          <p:nvPr/>
        </p:nvPicPr>
        <p:blipFill>
          <a:blip r:embed="rId2"/>
          <a:stretch/>
        </p:blipFill>
        <p:spPr>
          <a:xfrm>
            <a:off x="1829520" y="2527200"/>
            <a:ext cx="9248760" cy="780480"/>
          </a:xfrm>
          <a:prstGeom prst="rect">
            <a:avLst/>
          </a:prstGeom>
          <a:ln>
            <a:noFill/>
          </a:ln>
        </p:spPr>
      </p:pic>
      <p:pic>
        <p:nvPicPr>
          <p:cNvPr id="199" name="Picture 98" descr=""/>
          <p:cNvPicPr/>
          <p:nvPr/>
        </p:nvPicPr>
        <p:blipFill>
          <a:blip r:embed="rId3"/>
          <a:stretch/>
        </p:blipFill>
        <p:spPr>
          <a:xfrm>
            <a:off x="1829520" y="3677040"/>
            <a:ext cx="8694720" cy="783000"/>
          </a:xfrm>
          <a:prstGeom prst="rect">
            <a:avLst/>
          </a:prstGeom>
          <a:ln>
            <a:noFill/>
          </a:ln>
        </p:spPr>
      </p:pic>
      <p:pic>
        <p:nvPicPr>
          <p:cNvPr id="200" name="Picture 100" descr=""/>
          <p:cNvPicPr/>
          <p:nvPr/>
        </p:nvPicPr>
        <p:blipFill>
          <a:blip r:embed="rId4"/>
          <a:stretch/>
        </p:blipFill>
        <p:spPr>
          <a:xfrm>
            <a:off x="1829520" y="4881960"/>
            <a:ext cx="9180000" cy="1009080"/>
          </a:xfrm>
          <a:prstGeom prst="rect">
            <a:avLst/>
          </a:prstGeom>
          <a:ln>
            <a:noFill/>
          </a:ln>
        </p:spPr>
      </p:pic>
      <p:pic>
        <p:nvPicPr>
          <p:cNvPr id="201" name="Picture 102" descr=""/>
          <p:cNvPicPr/>
          <p:nvPr/>
        </p:nvPicPr>
        <p:blipFill>
          <a:blip r:embed="rId5"/>
          <a:stretch/>
        </p:blipFill>
        <p:spPr>
          <a:xfrm>
            <a:off x="1829520" y="6004800"/>
            <a:ext cx="5775480" cy="917280"/>
          </a:xfrm>
          <a:prstGeom prst="rect">
            <a:avLst/>
          </a:prstGeom>
          <a:ln>
            <a:noFill/>
          </a:ln>
        </p:spPr>
      </p:pic>
      <p:pic>
        <p:nvPicPr>
          <p:cNvPr id="202" name="Picture 11" descr=""/>
          <p:cNvPicPr/>
          <p:nvPr/>
        </p:nvPicPr>
        <p:blipFill>
          <a:blip r:embed="rId6"/>
          <a:stretch/>
        </p:blipFill>
        <p:spPr>
          <a:xfrm>
            <a:off x="11078640" y="5971680"/>
            <a:ext cx="6150960" cy="3814920"/>
          </a:xfrm>
          <a:prstGeom prst="rect">
            <a:avLst/>
          </a:prstGeom>
          <a:ln>
            <a:noFill/>
          </a:ln>
        </p:spPr>
      </p:pic>
    </p:spTree>
  </p:cSld>
  <p:transition spd="slow">
    <p:push dir="u"/>
  </p:transition>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202"/>
                                        </p:tgtEl>
                                        <p:attrNameLst>
                                          <p:attrName>style.visibility</p:attrName>
                                        </p:attrNameLst>
                                      </p:cBhvr>
                                      <p:to>
                                        <p:strVal val="visible"/>
                                      </p:to>
                                    </p:set>
                                    <p:animEffect filter="fade" transition="in">
                                      <p:cBhvr additive="repl">
                                        <p:cTn id="20" dur="500"/>
                                        <p:tgtEl>
                                          <p:spTgt spid="20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2536200" y="216000"/>
            <a:ext cx="8768880" cy="3126960"/>
          </a:xfrm>
          <a:prstGeom prst="rect">
            <a:avLst/>
          </a:prstGeom>
          <a:noFill/>
          <a:ln w="12600">
            <a:noFill/>
          </a:ln>
        </p:spPr>
        <p:txBody>
          <a:bodyPr lIns="0" rIns="0" tIns="0" bIns="0">
            <a:normAutofit/>
          </a:bodyPr>
          <a:p>
            <a:pPr>
              <a:lnSpc>
                <a:spcPct val="100000"/>
              </a:lnSpc>
            </a:pPr>
            <a:r>
              <a:rPr b="0" lang="fr-FR" sz="4400" spc="-1" strike="noStrike">
                <a:latin typeface="Helvetica Light"/>
                <a:ea typeface="Arial"/>
              </a:rPr>
              <a:t>Hypergraph representation</a:t>
            </a:r>
            <a:endParaRPr b="0" lang="fr-FR" sz="4400" spc="-1" strike="noStrike">
              <a:latin typeface="Helvetica Light"/>
            </a:endParaRPr>
          </a:p>
        </p:txBody>
      </p:sp>
      <p:sp>
        <p:nvSpPr>
          <p:cNvPr id="204" name="CustomShape 2"/>
          <p:cNvSpPr/>
          <p:nvPr/>
        </p:nvSpPr>
        <p:spPr>
          <a:xfrm>
            <a:off x="2323440" y="-144360"/>
            <a:ext cx="304560" cy="304560"/>
          </a:xfrm>
          <a:prstGeom prst="rect">
            <a:avLst/>
          </a:prstGeom>
          <a:noFill/>
          <a:ln>
            <a:noFill/>
          </a:ln>
        </p:spPr>
        <p:style>
          <a:lnRef idx="0"/>
          <a:fillRef idx="0"/>
          <a:effectRef idx="0"/>
          <a:fontRef idx="minor"/>
        </p:style>
      </p:sp>
      <p:sp>
        <p:nvSpPr>
          <p:cNvPr id="205" name="CustomShape 3"/>
          <p:cNvSpPr/>
          <p:nvPr/>
        </p:nvSpPr>
        <p:spPr>
          <a:xfrm>
            <a:off x="0" y="0"/>
            <a:ext cx="304560" cy="304560"/>
          </a:xfrm>
          <a:prstGeom prst="rect">
            <a:avLst/>
          </a:prstGeom>
          <a:noFill/>
          <a:ln>
            <a:noFill/>
          </a:ln>
        </p:spPr>
        <p:style>
          <a:lnRef idx="0"/>
          <a:fillRef idx="0"/>
          <a:effectRef idx="0"/>
          <a:fontRef idx="minor"/>
        </p:style>
      </p:sp>
      <p:sp>
        <p:nvSpPr>
          <p:cNvPr id="206" name="TextShape 4"/>
          <p:cNvSpPr txBox="1"/>
          <p:nvPr/>
        </p:nvSpPr>
        <p:spPr>
          <a:xfrm>
            <a:off x="2781000" y="1616040"/>
            <a:ext cx="13886640" cy="7541280"/>
          </a:xfrm>
          <a:prstGeom prst="rect">
            <a:avLst/>
          </a:prstGeom>
          <a:noFill/>
          <a:ln w="12600">
            <a:noFill/>
          </a:ln>
        </p:spPr>
        <p:txBody>
          <a:bodyPr lIns="0" rIns="0" tIns="0" bIns="0">
            <a:noAutofit/>
          </a:bodyPr>
          <a:p>
            <a:pPr>
              <a:lnSpc>
                <a:spcPct val="100000"/>
              </a:lnSpc>
              <a:spcBef>
                <a:spcPts val="4201"/>
              </a:spcBef>
            </a:pPr>
            <a:r>
              <a:rPr b="1" lang="fr-FR" sz="3200" spc="-1" strike="noStrike">
                <a:solidFill>
                  <a:srgbClr val="5592da"/>
                </a:solidFill>
                <a:latin typeface="Helvetica Light"/>
                <a:ea typeface="Helvetica Neue Medium"/>
              </a:rPr>
              <a:t>A bit more of definitions:</a:t>
            </a:r>
            <a:endParaRPr b="0" lang="fr-FR" sz="3200" spc="-1" strike="noStrike">
              <a:latin typeface="Helvetica Light"/>
            </a:endParaRPr>
          </a:p>
          <a:p>
            <a:pPr>
              <a:lnSpc>
                <a:spcPct val="100000"/>
              </a:lnSpc>
              <a:spcBef>
                <a:spcPts val="4201"/>
              </a:spcBef>
            </a:pPr>
            <a:br/>
            <a:endParaRPr b="0" lang="fr-FR" sz="3200" spc="-1" strike="noStrike">
              <a:latin typeface="Helvetica Light"/>
            </a:endParaRPr>
          </a:p>
          <a:p>
            <a:pPr>
              <a:lnSpc>
                <a:spcPct val="100000"/>
              </a:lnSpc>
              <a:spcBef>
                <a:spcPts val="4201"/>
              </a:spcBef>
            </a:pPr>
            <a:endParaRPr b="0" lang="fr-FR" sz="3200" spc="-1" strike="noStrike">
              <a:latin typeface="Helvetica Light"/>
            </a:endParaRPr>
          </a:p>
        </p:txBody>
      </p:sp>
      <p:pic>
        <p:nvPicPr>
          <p:cNvPr id="207" name="Picture 4" descr=""/>
          <p:cNvPicPr/>
          <p:nvPr/>
        </p:nvPicPr>
        <p:blipFill>
          <a:blip r:embed="rId1"/>
          <a:stretch/>
        </p:blipFill>
        <p:spPr>
          <a:xfrm>
            <a:off x="1377360" y="2482560"/>
            <a:ext cx="6332760" cy="3927600"/>
          </a:xfrm>
          <a:prstGeom prst="rect">
            <a:avLst/>
          </a:prstGeom>
          <a:ln>
            <a:noFill/>
          </a:ln>
        </p:spPr>
      </p:pic>
      <p:pic>
        <p:nvPicPr>
          <p:cNvPr id="208" name="Picture 5" descr=""/>
          <p:cNvPicPr/>
          <p:nvPr/>
        </p:nvPicPr>
        <p:blipFill>
          <a:blip r:embed="rId2"/>
          <a:stretch/>
        </p:blipFill>
        <p:spPr>
          <a:xfrm>
            <a:off x="10528920" y="2134800"/>
            <a:ext cx="6332760" cy="4327920"/>
          </a:xfrm>
          <a:prstGeom prst="rect">
            <a:avLst/>
          </a:prstGeom>
          <a:ln>
            <a:noFill/>
          </a:ln>
        </p:spPr>
      </p:pic>
      <p:pic>
        <p:nvPicPr>
          <p:cNvPr id="209" name="Picture 3" descr=""/>
          <p:cNvPicPr/>
          <p:nvPr/>
        </p:nvPicPr>
        <p:blipFill>
          <a:blip r:embed="rId3"/>
          <a:stretch/>
        </p:blipFill>
        <p:spPr>
          <a:xfrm>
            <a:off x="1377360" y="7277400"/>
            <a:ext cx="9467640" cy="353880"/>
          </a:xfrm>
          <a:prstGeom prst="rect">
            <a:avLst/>
          </a:prstGeom>
          <a:ln>
            <a:noFill/>
          </a:ln>
        </p:spPr>
      </p:pic>
      <p:pic>
        <p:nvPicPr>
          <p:cNvPr id="210" name="Picture 8" descr=""/>
          <p:cNvPicPr/>
          <p:nvPr/>
        </p:nvPicPr>
        <p:blipFill>
          <a:blip r:embed="rId4"/>
          <a:stretch/>
        </p:blipFill>
        <p:spPr>
          <a:xfrm>
            <a:off x="1377360" y="8084880"/>
            <a:ext cx="4655880" cy="360360"/>
          </a:xfrm>
          <a:prstGeom prst="rect">
            <a:avLst/>
          </a:prstGeom>
          <a:ln>
            <a:noFill/>
          </a:ln>
        </p:spPr>
      </p:pic>
      <p:pic>
        <p:nvPicPr>
          <p:cNvPr id="211" name="Picture 10 2" descr=""/>
          <p:cNvPicPr/>
          <p:nvPr/>
        </p:nvPicPr>
        <p:blipFill>
          <a:blip r:embed="rId5"/>
          <a:stretch/>
        </p:blipFill>
        <p:spPr>
          <a:xfrm>
            <a:off x="1377360" y="8802720"/>
            <a:ext cx="5174280" cy="473400"/>
          </a:xfrm>
          <a:prstGeom prst="rect">
            <a:avLst/>
          </a:prstGeom>
          <a:ln>
            <a:noFill/>
          </a:ln>
        </p:spPr>
      </p:pic>
    </p:spTree>
  </p:cSld>
  <p:transition spd="slow">
    <p:push dir="u"/>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223280" y="4304880"/>
            <a:ext cx="14783760" cy="1143720"/>
          </a:xfrm>
          <a:prstGeom prst="rect">
            <a:avLst/>
          </a:prstGeom>
          <a:noFill/>
          <a:ln w="12600">
            <a:noFill/>
          </a:ln>
        </p:spPr>
        <p:style>
          <a:lnRef idx="0"/>
          <a:fillRef idx="0"/>
          <a:effectRef idx="0"/>
          <a:fontRef idx="minor"/>
        </p:style>
        <p:txBody>
          <a:bodyPr lIns="0" rIns="0" tIns="0" bIns="0" anchor="ctr">
            <a:spAutoFit/>
          </a:bodyPr>
          <a:p>
            <a:pPr>
              <a:lnSpc>
                <a:spcPts val="9000"/>
              </a:lnSpc>
            </a:pPr>
            <a:r>
              <a:rPr b="1" lang="fr-FR" sz="7200" spc="-1" strike="noStrike">
                <a:solidFill>
                  <a:srgbClr val="1caed1"/>
                </a:solidFill>
                <a:latin typeface="Arial"/>
                <a:ea typeface="Arial"/>
              </a:rPr>
              <a:t>Model Space </a:t>
            </a:r>
            <a:r>
              <a:rPr b="0" lang="fr-FR" sz="7200" spc="-1" strike="noStrike">
                <a:solidFill>
                  <a:srgbClr val="ffffff"/>
                </a:solidFill>
                <a:latin typeface="Arial"/>
                <a:ea typeface="Arial"/>
              </a:rPr>
              <a:t>and Model Selection</a:t>
            </a:r>
            <a:endParaRPr b="0" lang="fr-FR" sz="7200" spc="-1" strike="noStrike">
              <a:latin typeface="Arial"/>
            </a:endParaRPr>
          </a:p>
        </p:txBody>
      </p:sp>
      <p:pic>
        <p:nvPicPr>
          <p:cNvPr id="213" name="droppedImage.pdf" descr=""/>
          <p:cNvPicPr/>
          <p:nvPr/>
        </p:nvPicPr>
        <p:blipFill>
          <a:blip r:embed="rId1"/>
          <a:stretch/>
        </p:blipFill>
        <p:spPr>
          <a:xfrm>
            <a:off x="13872600" y="9096840"/>
            <a:ext cx="875520" cy="343800"/>
          </a:xfrm>
          <a:prstGeom prst="rect">
            <a:avLst/>
          </a:prstGeom>
          <a:ln w="12600">
            <a:noFill/>
          </a:ln>
        </p:spPr>
      </p:pic>
    </p:spTree>
  </p:cSld>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4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fb8b8"/>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4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4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4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76337</TotalTime>
  <Application>LibreOffice/6.2.5.2$Windows_X86_64 LibreOffice_project/1ec314fa52f458adc18c4f025c545a4e8b22c159</Application>
  <Words>1043</Words>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lcmielowski</dc:creator>
  <dc:description/>
  <dc:language>fr-FR</dc:language>
  <cp:lastModifiedBy/>
  <dcterms:modified xsi:type="dcterms:W3CDTF">2020-11-11T16:35:26Z</dcterms:modified>
  <cp:revision>842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7</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40</vt:i4>
  </property>
</Properties>
</file>