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5" r:id="rId5"/>
    <p:sldId id="268" r:id="rId6"/>
    <p:sldId id="272" r:id="rId7"/>
    <p:sldId id="271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2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0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3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0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0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8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0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9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BDA8-D1F6-4C39-9408-52F0A4757915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24D4-B11E-4F8B-AE4C-883B923B7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7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Criteria</a:t>
            </a:r>
            <a:r>
              <a:rPr lang="fr-FR" dirty="0" smtClean="0"/>
              <a:t> Mix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Relation entre critères et filtres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Cas simple : à 1 critère correspond 1 filtre ; pas trop difficile à programmer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Plus compliqué : il faut faire une jointure pour que le filtre exprime le critère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cas compliqué</a:t>
            </a:r>
            <a:endParaRPr lang="en-US" dirty="0"/>
          </a:p>
        </p:txBody>
      </p:sp>
      <p:pic>
        <p:nvPicPr>
          <p:cNvPr id="1026" name="Picture 2" descr="C:\Users\S243850\Pictures\dan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3413760" cy="11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 dirty="0" smtClean="0"/>
              <a:t>Cas classique : un écran Sélection/Liste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partie haute de l’écran est le </a:t>
            </a:r>
            <a:r>
              <a:rPr lang="fr-FR" b="1" dirty="0" smtClean="0"/>
              <a:t>panneau  de sélection </a:t>
            </a:r>
            <a:r>
              <a:rPr lang="fr-FR" dirty="0" smtClean="0"/>
              <a:t>qui permet la saisie des critères.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partie basse est un tableau où l’on viendra afficher les résultats de la recherche</a:t>
            </a:r>
            <a:endParaRPr lang="en-US" dirty="0"/>
          </a:p>
        </p:txBody>
      </p:sp>
      <p:pic>
        <p:nvPicPr>
          <p:cNvPr id="5" name="Espace réservé du contenu 4" descr="screen0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5050" y="1260788"/>
            <a:ext cx="5111750" cy="38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Déroulement de la recherche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Les critères sélectionnés sont envoyés au serveur</a:t>
            </a:r>
          </a:p>
          <a:p>
            <a:r>
              <a:rPr lang="fr-FR" dirty="0" smtClean="0"/>
              <a:t>Celui-ci envoie au client la liste des items obtenus</a:t>
            </a:r>
          </a:p>
        </p:txBody>
      </p:sp>
      <p:pic>
        <p:nvPicPr>
          <p:cNvPr id="1026" name="Picture 2" descr="Client-Server Request and its respo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5627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Echanges au format JSON</a:t>
            </a:r>
            <a:endParaRPr lang="en-US" dirty="0"/>
          </a:p>
        </p:txBody>
      </p:sp>
      <p:pic>
        <p:nvPicPr>
          <p:cNvPr id="4" name="Espace réservé du contenu 3" descr="http://safehammad.com/wp-uploads/2010/10/json-rest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1" y="1600200"/>
            <a:ext cx="7525417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1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d’un critère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En format JSON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  field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err="1" smtClean="0">
                <a:solidFill>
                  <a:srgbClr val="0070C0"/>
                </a:solidFill>
              </a:rPr>
              <a:t>hair_color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 smtClean="0"/>
              <a:t>,   op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err="1" smtClean="0">
                <a:solidFill>
                  <a:srgbClr val="0070C0"/>
                </a:solidFill>
              </a:rPr>
              <a:t>eq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 smtClean="0"/>
              <a:t>,   value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smtClean="0">
                <a:solidFill>
                  <a:srgbClr val="0070C0"/>
                </a:solidFill>
              </a:rPr>
              <a:t>blond"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En Java</a:t>
            </a:r>
          </a:p>
          <a:p>
            <a:pPr marL="0" indent="0">
              <a:buNone/>
            </a:pPr>
            <a:endParaRPr lang="en-US" b="1" u="sng" dirty="0"/>
          </a:p>
        </p:txBody>
      </p:sp>
      <p:pic>
        <p:nvPicPr>
          <p:cNvPr id="2050" name="Picture 2" descr="C:\Users\S243850\Pictures\criter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20888"/>
            <a:ext cx="2148840" cy="319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4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Ensemble de critères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{ </a:t>
            </a:r>
            <a:r>
              <a:rPr lang="en-US" sz="2000" dirty="0" smtClean="0">
                <a:solidFill>
                  <a:srgbClr val="7030A0"/>
                </a:solidFill>
              </a:rPr>
              <a:t>criteria</a:t>
            </a:r>
            <a:r>
              <a:rPr lang="en-US" sz="2000" dirty="0">
                <a:solidFill>
                  <a:srgbClr val="7030A0"/>
                </a:solidFill>
              </a:rPr>
              <a:t>: </a:t>
            </a:r>
            <a:r>
              <a:rPr lang="en-US" sz="2000" dirty="0" smtClean="0">
                <a:solidFill>
                  <a:srgbClr val="7030A0"/>
                </a:solidFill>
              </a:rPr>
              <a:t>     </a:t>
            </a:r>
            <a:r>
              <a:rPr lang="en-US" sz="2000" dirty="0"/>
              <a:t>[ {field: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>
                <a:solidFill>
                  <a:srgbClr val="00B0F0"/>
                </a:solidFill>
              </a:rPr>
              <a:t>hair_color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op: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>
                <a:solidFill>
                  <a:srgbClr val="00B0F0"/>
                </a:solidFill>
              </a:rPr>
              <a:t>eq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value: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smtClean="0">
                <a:solidFill>
                  <a:srgbClr val="00B0F0"/>
                </a:solidFill>
              </a:rPr>
              <a:t>black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" </a:t>
            </a:r>
            <a:r>
              <a:rPr lang="en-US" sz="2000" dirty="0" smtClean="0"/>
              <a:t>} 		// </a:t>
            </a:r>
            <a:r>
              <a:rPr lang="fr-FR" sz="2000" dirty="0">
                <a:solidFill>
                  <a:srgbClr val="00B050"/>
                </a:solidFill>
              </a:rPr>
              <a:t>[1]</a:t>
            </a:r>
            <a:r>
              <a:rPr lang="fr-FR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      , {field: </a:t>
            </a:r>
            <a:r>
              <a:rPr lang="en-US" sz="2000" dirty="0" smtClean="0">
                <a:solidFill>
                  <a:srgbClr val="00B0F0"/>
                </a:solidFill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</a:rPr>
              <a:t>garter_color</a:t>
            </a:r>
            <a:r>
              <a:rPr lang="en-US" sz="2000" dirty="0" smtClean="0">
                <a:solidFill>
                  <a:srgbClr val="00B0F0"/>
                </a:solidFill>
              </a:rPr>
              <a:t>", </a:t>
            </a:r>
            <a:r>
              <a:rPr lang="en-US" sz="2000" dirty="0" smtClean="0"/>
              <a:t>op:</a:t>
            </a:r>
            <a:r>
              <a:rPr lang="en-US" sz="2000" dirty="0" smtClean="0">
                <a:solidFill>
                  <a:srgbClr val="00B0F0"/>
                </a:solidFill>
              </a:rPr>
              <a:t> "</a:t>
            </a:r>
            <a:r>
              <a:rPr lang="en-US" sz="2000" dirty="0" err="1" smtClean="0">
                <a:solidFill>
                  <a:srgbClr val="00B0F0"/>
                </a:solidFill>
              </a:rPr>
              <a:t>eq</a:t>
            </a:r>
            <a:r>
              <a:rPr lang="en-US" sz="2000" dirty="0" smtClean="0">
                <a:solidFill>
                  <a:srgbClr val="00B0F0"/>
                </a:solidFill>
              </a:rPr>
              <a:t>"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value:</a:t>
            </a:r>
            <a:r>
              <a:rPr lang="en-US" sz="2000" dirty="0" smtClean="0">
                <a:solidFill>
                  <a:srgbClr val="00B0F0"/>
                </a:solidFill>
              </a:rPr>
              <a:t> "turquoise" </a:t>
            </a:r>
            <a:r>
              <a:rPr lang="en-US" sz="2000" dirty="0" smtClean="0"/>
              <a:t>}</a:t>
            </a:r>
            <a:r>
              <a:rPr lang="en-US" sz="2000" dirty="0"/>
              <a:t> 	// </a:t>
            </a:r>
            <a:r>
              <a:rPr lang="fr-FR" sz="2000" dirty="0">
                <a:solidFill>
                  <a:srgbClr val="00B050"/>
                </a:solidFill>
              </a:rPr>
              <a:t>[2]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      </a:t>
            </a:r>
            <a:r>
              <a:rPr lang="en-US" sz="2000" dirty="0"/>
              <a:t>, {field: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</a:rPr>
              <a:t>specialsign_type</a:t>
            </a:r>
            <a:r>
              <a:rPr lang="en-US" sz="2000" dirty="0" smtClean="0">
                <a:solidFill>
                  <a:srgbClr val="00B0F0"/>
                </a:solidFill>
              </a:rPr>
              <a:t>"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/>
              <a:t>op: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>
                <a:solidFill>
                  <a:srgbClr val="00B0F0"/>
                </a:solidFill>
              </a:rPr>
              <a:t>eq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value: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smtClean="0">
                <a:solidFill>
                  <a:srgbClr val="00B0F0"/>
                </a:solidFill>
              </a:rPr>
              <a:t>freckles" </a:t>
            </a:r>
            <a:r>
              <a:rPr lang="en-US" sz="2000" dirty="0" smtClean="0"/>
              <a:t>}</a:t>
            </a:r>
            <a:r>
              <a:rPr lang="en-US" sz="2000" dirty="0"/>
              <a:t> 	// </a:t>
            </a:r>
            <a:r>
              <a:rPr lang="fr-FR" sz="2000" dirty="0" smtClean="0">
                <a:solidFill>
                  <a:srgbClr val="00B050"/>
                </a:solidFill>
              </a:rPr>
              <a:t>[3]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      </a:t>
            </a:r>
            <a:r>
              <a:rPr lang="en-US" sz="2000" dirty="0"/>
              <a:t>, {field: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>
                <a:solidFill>
                  <a:srgbClr val="00B0F0"/>
                </a:solidFill>
              </a:rPr>
              <a:t>specialsign_location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op: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err="1">
                <a:solidFill>
                  <a:srgbClr val="00B0F0"/>
                </a:solidFill>
              </a:rPr>
              <a:t>eq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value: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"</a:t>
            </a:r>
            <a:r>
              <a:rPr lang="en-US" sz="2000" dirty="0" smtClean="0">
                <a:solidFill>
                  <a:srgbClr val="00B0F0"/>
                </a:solidFill>
              </a:rPr>
              <a:t>cheek" </a:t>
            </a:r>
            <a:r>
              <a:rPr lang="en-US" sz="2000" dirty="0" smtClean="0"/>
              <a:t>}</a:t>
            </a:r>
            <a:r>
              <a:rPr lang="en-US" sz="2000" dirty="0"/>
              <a:t> 	// </a:t>
            </a:r>
            <a:r>
              <a:rPr lang="fr-FR" sz="2000" dirty="0" smtClean="0">
                <a:solidFill>
                  <a:srgbClr val="00B050"/>
                </a:solidFill>
              </a:rPr>
              <a:t>[4]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      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fr-FR" sz="2000" dirty="0" smtClean="0"/>
              <a:t>Par défaut, la condition représentée vaut : </a:t>
            </a:r>
            <a:r>
              <a:rPr lang="fr-FR" sz="2000" dirty="0" smtClean="0">
                <a:solidFill>
                  <a:srgbClr val="00B050"/>
                </a:solidFill>
              </a:rPr>
              <a:t>[1]</a:t>
            </a:r>
            <a:r>
              <a:rPr lang="fr-FR" sz="2000" dirty="0" smtClean="0"/>
              <a:t> AND</a:t>
            </a:r>
            <a:r>
              <a:rPr lang="fr-FR" sz="2000" dirty="0" smtClean="0">
                <a:solidFill>
                  <a:srgbClr val="00B050"/>
                </a:solidFill>
              </a:rPr>
              <a:t> [2] </a:t>
            </a:r>
            <a:r>
              <a:rPr lang="fr-FR" sz="2000" dirty="0"/>
              <a:t>AND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smtClean="0">
                <a:solidFill>
                  <a:srgbClr val="00B050"/>
                </a:solidFill>
              </a:rPr>
              <a:t>[3] </a:t>
            </a:r>
            <a:r>
              <a:rPr lang="fr-FR" sz="2000" dirty="0"/>
              <a:t>AND</a:t>
            </a:r>
            <a:r>
              <a:rPr lang="fr-FR" sz="2000" dirty="0">
                <a:solidFill>
                  <a:srgbClr val="00B050"/>
                </a:solidFill>
              </a:rPr>
              <a:t> </a:t>
            </a:r>
            <a:r>
              <a:rPr lang="fr-FR" sz="2000" dirty="0" smtClean="0">
                <a:solidFill>
                  <a:srgbClr val="00B050"/>
                </a:solidFill>
              </a:rPr>
              <a:t>[4]</a:t>
            </a:r>
          </a:p>
          <a:p>
            <a:pPr marL="0" indent="0">
              <a:buNone/>
            </a:pPr>
            <a:r>
              <a:rPr lang="fr-FR" sz="2000" dirty="0" smtClean="0"/>
              <a:t>Mais on peut avoir à représenter des expressions algébriques plus variées, avec l’opérateur OR au lieu de AND et des sous-expressions isolées par des parenthèses. Les parenthèses sont représentées par la clé </a:t>
            </a:r>
            <a:r>
              <a:rPr lang="en-US" sz="2000" dirty="0" smtClean="0">
                <a:solidFill>
                  <a:srgbClr val="7030A0"/>
                </a:solidFill>
              </a:rPr>
              <a:t>criteria</a:t>
            </a:r>
            <a:r>
              <a:rPr lang="fr-FR" sz="2000" dirty="0" smtClean="0"/>
              <a:t>. On peut préciser l’opérateur OR dans la clé </a:t>
            </a:r>
            <a:r>
              <a:rPr lang="fr-FR" sz="2000" dirty="0" smtClean="0">
                <a:solidFill>
                  <a:srgbClr val="7030A0"/>
                </a:solidFill>
              </a:rPr>
              <a:t>clause</a:t>
            </a:r>
            <a:r>
              <a:rPr lang="fr-FR" sz="2000" dirty="0" smtClean="0"/>
              <a:t>.</a:t>
            </a:r>
          </a:p>
          <a:p>
            <a:pPr marL="0" indent="0">
              <a:buNone/>
            </a:pPr>
            <a:r>
              <a:rPr lang="fr-FR" sz="2000" dirty="0" smtClean="0"/>
              <a:t>L’expression sera convertie en un objet </a:t>
            </a:r>
            <a:r>
              <a:rPr lang="fr-FR" sz="2000" dirty="0" smtClean="0">
                <a:solidFill>
                  <a:schemeClr val="tx2"/>
                </a:solidFill>
              </a:rPr>
              <a:t>Prescriptions</a:t>
            </a:r>
            <a:r>
              <a:rPr lang="fr-FR" sz="2000" dirty="0" smtClean="0"/>
              <a:t> (décrit page suivante) au moment de l’entrée </a:t>
            </a:r>
            <a:r>
              <a:rPr lang="fr-FR" sz="2000" dirty="0"/>
              <a:t>dans le </a:t>
            </a:r>
            <a:r>
              <a:rPr lang="fr-FR" sz="2000" dirty="0" smtClean="0"/>
              <a:t>serveur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311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Objet reçu par le serveur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Les critères sont structurés en «</a:t>
            </a:r>
            <a:r>
              <a:rPr lang="fr-FR" b="1" dirty="0" err="1" smtClean="0"/>
              <a:t>Criteria</a:t>
            </a:r>
            <a:r>
              <a:rPr lang="fr-FR" dirty="0" smtClean="0"/>
              <a:t>» selon le pattern Composite</a:t>
            </a:r>
          </a:p>
          <a:p>
            <a:r>
              <a:rPr lang="fr-FR" dirty="0" smtClean="0"/>
              <a:t>Le </a:t>
            </a:r>
            <a:r>
              <a:rPr lang="fr-FR" b="1" dirty="0" err="1" smtClean="0"/>
              <a:t>Criteria</a:t>
            </a:r>
            <a:r>
              <a:rPr lang="fr-FR" b="1" dirty="0" smtClean="0"/>
              <a:t> </a:t>
            </a:r>
            <a:r>
              <a:rPr lang="fr-FR" dirty="0" smtClean="0"/>
              <a:t>racine est contenu dans «</a:t>
            </a:r>
            <a:r>
              <a:rPr lang="fr-FR" b="1" dirty="0" smtClean="0"/>
              <a:t>Prescriptions</a:t>
            </a:r>
            <a:r>
              <a:rPr lang="fr-FR" dirty="0" smtClean="0"/>
              <a:t>» </a:t>
            </a:r>
            <a:r>
              <a:rPr lang="fr-FR" dirty="0"/>
              <a:t>selon le pattern </a:t>
            </a:r>
            <a:r>
              <a:rPr lang="fr-FR" dirty="0" smtClean="0"/>
              <a:t>Décorateur</a:t>
            </a:r>
            <a:endParaRPr lang="fr-FR" dirty="0"/>
          </a:p>
          <a:p>
            <a:endParaRPr lang="en-US" dirty="0"/>
          </a:p>
        </p:txBody>
      </p:sp>
      <p:pic>
        <p:nvPicPr>
          <p:cNvPr id="5" name="Picture 2" descr="C:\Users\S243850\Pictures\incomin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10" y="2102961"/>
            <a:ext cx="3116580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06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Accès à la base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Pour obtenir la liste, une requête est adressée à la base</a:t>
            </a:r>
          </a:p>
          <a:p>
            <a:r>
              <a:rPr lang="fr-FR" dirty="0" smtClean="0"/>
              <a:t>Cette requête est construite à partir des critères </a:t>
            </a:r>
            <a:r>
              <a:rPr lang="fr-FR" dirty="0" smtClean="0"/>
              <a:t>représentés dans l’objet </a:t>
            </a:r>
            <a:r>
              <a:rPr lang="fr-FR" dirty="0" smtClean="0">
                <a:solidFill>
                  <a:schemeClr val="tx2"/>
                </a:solidFill>
              </a:rPr>
              <a:t>Prescriptions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Image 3" descr="MVC diagram of the AffableBean applica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00808"/>
            <a:ext cx="5943600" cy="206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6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</a:t>
            </a:r>
            <a:r>
              <a:rPr lang="fr-FR" dirty="0" smtClean="0"/>
              <a:t>d’une </a:t>
            </a:r>
            <a:r>
              <a:rPr lang="fr-FR" dirty="0" smtClean="0"/>
              <a:t>requête (JPQL)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26692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SELECT 	</a:t>
            </a:r>
            <a:r>
              <a:rPr lang="en-US" sz="1800" b="1" dirty="0" err="1" smtClean="0">
                <a:solidFill>
                  <a:srgbClr val="00B050"/>
                </a:solidFill>
              </a:rPr>
              <a:t>report.cSecReportRef</a:t>
            </a:r>
            <a:r>
              <a:rPr lang="en-US" sz="1800" b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fr-FR" sz="1800" b="1" dirty="0" smtClean="0">
                <a:solidFill>
                  <a:srgbClr val="00B050"/>
                </a:solidFill>
              </a:rPr>
              <a:t>, 	</a:t>
            </a:r>
            <a:r>
              <a:rPr lang="en-US" sz="1800" b="1" dirty="0" err="1" smtClean="0">
                <a:solidFill>
                  <a:srgbClr val="00B050"/>
                </a:solidFill>
              </a:rPr>
              <a:t>report.dBus</a:t>
            </a:r>
            <a:endParaRPr lang="en-US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sz="1800" b="1" dirty="0" smtClean="0">
                <a:solidFill>
                  <a:srgbClr val="00B050"/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1800" b="1" dirty="0"/>
              <a:t>FROM </a:t>
            </a:r>
            <a:r>
              <a:rPr lang="en-US" sz="1800" b="1" dirty="0" smtClean="0"/>
              <a:t>	</a:t>
            </a:r>
            <a:r>
              <a:rPr lang="en-US" sz="1800" b="1" dirty="0" err="1" smtClean="0"/>
              <a:t>ScSecurityReport</a:t>
            </a:r>
            <a:r>
              <a:rPr lang="en-US" sz="1800" b="1" dirty="0" smtClean="0"/>
              <a:t> 	report</a:t>
            </a:r>
          </a:p>
          <a:p>
            <a:pPr marL="0" indent="0">
              <a:buNone/>
            </a:pPr>
            <a:r>
              <a:rPr lang="en-US" sz="1800" b="1" dirty="0" smtClean="0"/>
              <a:t>, 	</a:t>
            </a:r>
            <a:r>
              <a:rPr lang="en-US" sz="1800" b="1" dirty="0" err="1" smtClean="0"/>
              <a:t>ScProdInst</a:t>
            </a:r>
            <a:r>
              <a:rPr lang="en-US" sz="1800" b="1" dirty="0" smtClean="0"/>
              <a:t> 	instrument</a:t>
            </a:r>
          </a:p>
          <a:p>
            <a:pPr marL="0" indent="0">
              <a:buNone/>
            </a:pPr>
            <a:r>
              <a:rPr lang="en-US" sz="1800" b="1" dirty="0" smtClean="0"/>
              <a:t>, 	</a:t>
            </a:r>
            <a:r>
              <a:rPr lang="en-US" sz="1800" b="1" dirty="0" err="1" smtClean="0"/>
              <a:t>ScRefCurr</a:t>
            </a:r>
            <a:r>
              <a:rPr lang="en-US" sz="1800" b="1" dirty="0" smtClean="0"/>
              <a:t> 	currency</a:t>
            </a:r>
          </a:p>
          <a:p>
            <a:pPr marL="0" indent="0">
              <a:buNone/>
            </a:pPr>
            <a:r>
              <a:rPr lang="en-US" sz="1800" b="1" dirty="0"/>
              <a:t>WHERE </a:t>
            </a:r>
            <a:r>
              <a:rPr lang="en-US" sz="1800" b="1" dirty="0" smtClean="0"/>
              <a:t>	</a:t>
            </a:r>
            <a:r>
              <a:rPr lang="en-US" sz="1800" b="1" dirty="0" err="1" smtClean="0"/>
              <a:t>instrument.cIsinInst</a:t>
            </a:r>
            <a:r>
              <a:rPr lang="en-US" sz="1800" b="1" dirty="0" smtClean="0"/>
              <a:t>  = </a:t>
            </a:r>
            <a:r>
              <a:rPr lang="en-US" sz="1800" b="1" dirty="0" err="1" smtClean="0"/>
              <a:t>report.cIsinInst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AND 	</a:t>
            </a:r>
            <a:r>
              <a:rPr lang="en-US" sz="1800" b="1" dirty="0" err="1" smtClean="0"/>
              <a:t>instrument.cCurrTrd</a:t>
            </a:r>
            <a:r>
              <a:rPr lang="en-US" sz="1800" b="1" dirty="0" smtClean="0"/>
              <a:t> = </a:t>
            </a:r>
            <a:r>
              <a:rPr lang="en-US" sz="1800" b="1" dirty="0" err="1" smtClean="0"/>
              <a:t>currency.cIsoCurr</a:t>
            </a:r>
            <a:endParaRPr lang="en-US" sz="1800" b="1" dirty="0" smtClean="0"/>
          </a:p>
          <a:p>
            <a:pPr marL="0" indent="0">
              <a:buNone/>
            </a:pPr>
            <a:r>
              <a:rPr lang="fr-FR" sz="1800" b="1" dirty="0" smtClean="0"/>
              <a:t>…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AND 	</a:t>
            </a:r>
            <a:r>
              <a:rPr lang="en-US" sz="1800" b="1" dirty="0" err="1" smtClean="0">
                <a:solidFill>
                  <a:srgbClr val="FF0000"/>
                </a:solidFill>
              </a:rPr>
              <a:t>report.cIsinInst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</a:rPr>
              <a:t>'FR0000051732‘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AND 	</a:t>
            </a:r>
            <a:r>
              <a:rPr lang="en-US" sz="1800" b="1" dirty="0" err="1" smtClean="0">
                <a:solidFill>
                  <a:srgbClr val="FF0000"/>
                </a:solidFill>
              </a:rPr>
              <a:t>da.cDep</a:t>
            </a:r>
            <a:r>
              <a:rPr lang="en-US" sz="1800" b="1" dirty="0" smtClean="0">
                <a:solidFill>
                  <a:srgbClr val="FF0000"/>
                </a:solidFill>
              </a:rPr>
              <a:t> = 'IBLSA‘</a:t>
            </a:r>
          </a:p>
          <a:p>
            <a:pPr marL="0" indent="0">
              <a:buNone/>
            </a:pPr>
            <a:r>
              <a:rPr lang="fr-FR" sz="1800" b="1" dirty="0" smtClean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fr-FR" sz="1800" b="1" dirty="0" smtClean="0">
                <a:solidFill>
                  <a:schemeClr val="tx2"/>
                </a:solidFill>
              </a:rPr>
              <a:t>ORDER BY </a:t>
            </a:r>
            <a:r>
              <a:rPr lang="en-US" sz="1800" b="1" dirty="0" err="1" smtClean="0">
                <a:solidFill>
                  <a:schemeClr val="tx2"/>
                </a:solidFill>
              </a:rPr>
              <a:t>report.dBus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fr-FR" sz="1800" b="1" dirty="0" smtClean="0">
                <a:solidFill>
                  <a:schemeClr val="tx2"/>
                </a:solidFill>
              </a:rPr>
              <a:t>…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940152" y="1600200"/>
            <a:ext cx="274664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6600" b="1" dirty="0" smtClean="0">
                <a:solidFill>
                  <a:srgbClr val="00B050"/>
                </a:solidFill>
              </a:rPr>
              <a:t>} </a:t>
            </a:r>
            <a:r>
              <a:rPr lang="fr-FR" sz="2400" b="1" dirty="0" smtClean="0">
                <a:solidFill>
                  <a:srgbClr val="00B050"/>
                </a:solidFill>
              </a:rPr>
              <a:t>Colonnes</a:t>
            </a:r>
          </a:p>
          <a:p>
            <a:pPr marL="0" indent="0">
              <a:buNone/>
            </a:pPr>
            <a:r>
              <a:rPr lang="fr-FR" sz="9600" b="1" dirty="0" smtClean="0"/>
              <a:t>}</a:t>
            </a:r>
            <a:r>
              <a:rPr lang="fr-FR" sz="2400" b="1" dirty="0" smtClean="0"/>
              <a:t>Tables, jointures</a:t>
            </a:r>
          </a:p>
          <a:p>
            <a:pPr marL="0" indent="0">
              <a:buNone/>
            </a:pPr>
            <a:r>
              <a:rPr lang="fr-FR" sz="6600" b="1" dirty="0" smtClean="0">
                <a:solidFill>
                  <a:srgbClr val="FF0000"/>
                </a:solidFill>
              </a:rPr>
              <a:t>} </a:t>
            </a:r>
            <a:r>
              <a:rPr lang="fr-FR" sz="2400" b="1" dirty="0" smtClean="0">
                <a:solidFill>
                  <a:srgbClr val="FF0000"/>
                </a:solidFill>
              </a:rPr>
              <a:t>Filtres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39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Affichage à l'écran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Criteria Mix</vt:lpstr>
      <vt:lpstr>Cas classique : un écran Sélection/Liste</vt:lpstr>
      <vt:lpstr>Déroulement de la recherche</vt:lpstr>
      <vt:lpstr>Echanges au format JSON</vt:lpstr>
      <vt:lpstr>Représentation d’un critère</vt:lpstr>
      <vt:lpstr>Ensemble de critères</vt:lpstr>
      <vt:lpstr>Objet reçu par le serveur</vt:lpstr>
      <vt:lpstr>Accès à la base</vt:lpstr>
      <vt:lpstr>Structure d’une requête (JPQL)</vt:lpstr>
      <vt:lpstr>Relation entre critères et filtres</vt:lpstr>
      <vt:lpstr>Exemple de cas compliqué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COUSSIEU, OLIVIER</dc:creator>
  <cp:lastModifiedBy>COUSSIEU, OLIVIER</cp:lastModifiedBy>
  <cp:revision>37</cp:revision>
  <dcterms:created xsi:type="dcterms:W3CDTF">2016-02-01T09:16:01Z</dcterms:created>
  <dcterms:modified xsi:type="dcterms:W3CDTF">2016-02-04T12:19:15Z</dcterms:modified>
</cp:coreProperties>
</file>