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0" r:id="rId4"/>
    <p:sldId id="265" r:id="rId5"/>
    <p:sldId id="268" r:id="rId6"/>
    <p:sldId id="272" r:id="rId7"/>
    <p:sldId id="271" r:id="rId8"/>
    <p:sldId id="261" r:id="rId9"/>
    <p:sldId id="262" r:id="rId10"/>
    <p:sldId id="264" r:id="rId11"/>
    <p:sldId id="275" r:id="rId12"/>
    <p:sldId id="276" r:id="rId13"/>
    <p:sldId id="282" r:id="rId14"/>
    <p:sldId id="284" r:id="rId15"/>
    <p:sldId id="285" r:id="rId16"/>
    <p:sldId id="286" r:id="rId17"/>
    <p:sldId id="278" r:id="rId18"/>
    <p:sldId id="287" r:id="rId19"/>
    <p:sldId id="288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258A8-A15D-493D-8023-22A4A490716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BAF2-01D2-4D0F-9BE7-31D937BF91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7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2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9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BDA8-D1F6-4C39-9408-52F0A475791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olivier-coussieu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Criteria</a:t>
            </a:r>
            <a:r>
              <a:rPr lang="fr-FR" dirty="0" smtClean="0"/>
              <a:t> Mix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Variété des </a:t>
            </a:r>
            <a:r>
              <a:rPr lang="fr-FR" dirty="0" smtClean="0"/>
              <a:t>requêtes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fr-FR" sz="2400" dirty="0" smtClean="0"/>
              <a:t>Pour un même panneau de sélection, on peut obtenir des requêtes de forme variée.</a:t>
            </a:r>
          </a:p>
          <a:p>
            <a:r>
              <a:rPr lang="fr-FR" sz="2400" dirty="0" smtClean="0"/>
              <a:t>Exemple transposé </a:t>
            </a:r>
            <a:r>
              <a:rPr lang="fr-FR" sz="2400" dirty="0"/>
              <a:t>dans le monde du </a:t>
            </a:r>
            <a:r>
              <a:rPr lang="fr-FR" sz="2400" dirty="0" smtClean="0"/>
              <a:t>western pour ne pas dévoiler l’appli du client </a:t>
            </a:r>
            <a:r>
              <a:rPr lang="fr-FR" sz="2400" dirty="0"/>
              <a:t>  </a:t>
            </a:r>
            <a:r>
              <a:rPr lang="fr-FR" sz="2400" dirty="0" smtClean="0"/>
              <a:t>: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47809"/>
            <a:ext cx="64833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4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 Last </a:t>
            </a:r>
            <a:r>
              <a:rPr lang="fr-FR" dirty="0"/>
              <a:t>Chance </a:t>
            </a:r>
            <a:r>
              <a:rPr lang="fr-FR" dirty="0" smtClean="0"/>
              <a:t>Saloon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… </a:t>
            </a:r>
            <a:r>
              <a:rPr lang="fr-FR" dirty="0" smtClean="0"/>
              <a:t>Lucky </a:t>
            </a:r>
            <a:r>
              <a:rPr lang="fr-FR" dirty="0"/>
              <a:t>Luke cherche une danseuse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Elle est blonde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Elle </a:t>
            </a:r>
            <a:r>
              <a:rPr lang="fr-FR" dirty="0"/>
              <a:t>est blonde </a:t>
            </a:r>
            <a:r>
              <a:rPr lang="fr-FR" dirty="0" smtClean="0"/>
              <a:t>et elle porte une jarretière violette.</a:t>
            </a:r>
            <a:endParaRPr lang="fr-FR" dirty="0"/>
          </a:p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546848" cy="4525963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SELECT </a:t>
            </a:r>
            <a:r>
              <a:rPr lang="en-US" sz="2000" b="1" dirty="0">
                <a:solidFill>
                  <a:schemeClr val="accent1"/>
                </a:solidFill>
              </a:rPr>
              <a:t>dancer.name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FROM </a:t>
            </a:r>
            <a:r>
              <a:rPr lang="en-US" sz="2000" b="1" dirty="0">
                <a:solidFill>
                  <a:schemeClr val="accent1"/>
                </a:solidFill>
              </a:rPr>
              <a:t>Dancer </a:t>
            </a:r>
            <a:r>
              <a:rPr lang="en-US" sz="2000" b="1" dirty="0" err="1" smtClean="0">
                <a:solidFill>
                  <a:schemeClr val="accent1"/>
                </a:solidFill>
              </a:rPr>
              <a:t>dancer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2000" b="1" dirty="0" smtClean="0"/>
              <a:t>WHERE </a:t>
            </a:r>
            <a:r>
              <a:rPr lang="en-US" sz="2000" b="1" dirty="0" err="1"/>
              <a:t>dancer.hairColor</a:t>
            </a:r>
            <a:r>
              <a:rPr lang="en-US" sz="2000" b="1" dirty="0"/>
              <a:t> = </a:t>
            </a:r>
            <a:r>
              <a:rPr lang="en-US" sz="2000" b="1" dirty="0" smtClean="0"/>
              <a:t>'blond‘</a:t>
            </a:r>
          </a:p>
          <a:p>
            <a:pPr marL="400050" lvl="1" indent="0">
              <a:buNone/>
            </a:pPr>
            <a:endParaRPr lang="en-US" sz="2000" b="1" dirty="0"/>
          </a:p>
          <a:p>
            <a:r>
              <a:rPr lang="en-US" sz="2000" b="1" dirty="0">
                <a:solidFill>
                  <a:schemeClr val="accent1"/>
                </a:solidFill>
              </a:rPr>
              <a:t>SELECT dancer.name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FROM </a:t>
            </a:r>
            <a:r>
              <a:rPr lang="en-US" sz="2000" b="1" dirty="0">
                <a:solidFill>
                  <a:schemeClr val="accent1"/>
                </a:solidFill>
              </a:rPr>
              <a:t>Dancer </a:t>
            </a:r>
            <a:r>
              <a:rPr lang="en-US" sz="2000" b="1" dirty="0" err="1">
                <a:solidFill>
                  <a:schemeClr val="accent1"/>
                </a:solidFill>
              </a:rPr>
              <a:t>dancer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>
                <a:solidFill>
                  <a:srgbClr val="7030A0"/>
                </a:solidFill>
              </a:rPr>
              <a:t>Garter </a:t>
            </a:r>
            <a:r>
              <a:rPr lang="en-US" sz="2000" b="1" dirty="0" err="1">
                <a:solidFill>
                  <a:srgbClr val="7030A0"/>
                </a:solidFill>
              </a:rPr>
              <a:t>garter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/>
              <a:t>WHERE </a:t>
            </a:r>
            <a:r>
              <a:rPr lang="en-US" sz="2000" b="1" dirty="0" err="1"/>
              <a:t>dancer.hairColor</a:t>
            </a:r>
            <a:r>
              <a:rPr lang="en-US" sz="2000" b="1" dirty="0"/>
              <a:t> = </a:t>
            </a:r>
            <a:r>
              <a:rPr lang="en-US" sz="2000" b="1" dirty="0" smtClean="0"/>
              <a:t>'blond' 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garter.color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</a:rPr>
              <a:t>‘purple' 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garter.owner</a:t>
            </a:r>
            <a:r>
              <a:rPr lang="en-US" sz="2000" b="1" dirty="0">
                <a:solidFill>
                  <a:srgbClr val="7030A0"/>
                </a:solidFill>
              </a:rPr>
              <a:t> = dancer.id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7544" y="2348880"/>
            <a:ext cx="3106688" cy="3701008"/>
          </a:xfrm>
        </p:spPr>
        <p:txBody>
          <a:bodyPr>
            <a:normAutofit/>
          </a:bodyPr>
          <a:lstStyle/>
          <a:p>
            <a:r>
              <a:rPr lang="fr-FR" dirty="0"/>
              <a:t>Elle est </a:t>
            </a:r>
            <a:r>
              <a:rPr lang="fr-FR" dirty="0" smtClean="0"/>
              <a:t>blonde, elle </a:t>
            </a:r>
            <a:r>
              <a:rPr lang="fr-FR" dirty="0"/>
              <a:t>porte une jarretière </a:t>
            </a:r>
            <a:r>
              <a:rPr lang="fr-FR" dirty="0" smtClean="0"/>
              <a:t>violette</a:t>
            </a:r>
            <a:r>
              <a:rPr lang="fr-FR" dirty="0"/>
              <a:t> </a:t>
            </a:r>
            <a:r>
              <a:rPr lang="fr-FR" dirty="0" smtClean="0"/>
              <a:t>et elle a un grain de beauté sur la joue.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51920" y="2431740"/>
            <a:ext cx="4834880" cy="377301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SELECT dancer.name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FROM Dancer </a:t>
            </a:r>
            <a:r>
              <a:rPr lang="en-US" sz="2000" b="1" dirty="0" err="1" smtClean="0">
                <a:solidFill>
                  <a:schemeClr val="accent1"/>
                </a:solidFill>
              </a:rPr>
              <a:t>dancer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endParaRPr lang="en-US" sz="2000" b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, Garter </a:t>
            </a:r>
            <a:r>
              <a:rPr lang="en-US" sz="2000" b="1" dirty="0" err="1">
                <a:solidFill>
                  <a:srgbClr val="7030A0"/>
                </a:solidFill>
              </a:rPr>
              <a:t>garter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2000" b="1" dirty="0"/>
              <a:t>WHERE </a:t>
            </a:r>
            <a:r>
              <a:rPr lang="en-US" sz="2000" b="1" dirty="0" err="1"/>
              <a:t>dancer.hairColor</a:t>
            </a:r>
            <a:r>
              <a:rPr lang="en-US" sz="2000" b="1" dirty="0"/>
              <a:t> = 'blond'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garter.color</a:t>
            </a:r>
            <a:r>
              <a:rPr lang="en-US" sz="2000" b="1" dirty="0">
                <a:solidFill>
                  <a:srgbClr val="7030A0"/>
                </a:solidFill>
              </a:rPr>
              <a:t> = ‘purple' 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specialSign.type</a:t>
            </a:r>
            <a:r>
              <a:rPr lang="en-US" sz="2000" b="1" dirty="0">
                <a:solidFill>
                  <a:srgbClr val="C00000"/>
                </a:solidFill>
              </a:rPr>
              <a:t> = '</a:t>
            </a:r>
            <a:r>
              <a:rPr lang="en-US" sz="2000" b="1" dirty="0" err="1">
                <a:solidFill>
                  <a:srgbClr val="C00000"/>
                </a:solidFill>
              </a:rPr>
              <a:t>beauty_spot</a:t>
            </a:r>
            <a:r>
              <a:rPr lang="en-US" sz="2000" b="1" dirty="0">
                <a:solidFill>
                  <a:srgbClr val="C00000"/>
                </a:solidFill>
              </a:rPr>
              <a:t>'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specialSign.location</a:t>
            </a:r>
            <a:r>
              <a:rPr lang="en-US" sz="2000" b="1" dirty="0">
                <a:solidFill>
                  <a:srgbClr val="C00000"/>
                </a:solidFill>
              </a:rPr>
              <a:t> = 'cheek'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specialSign.owner</a:t>
            </a:r>
            <a:r>
              <a:rPr lang="en-US" sz="2000" b="1" dirty="0">
                <a:solidFill>
                  <a:srgbClr val="C00000"/>
                </a:solidFill>
              </a:rPr>
              <a:t> = dancer.id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garter.owner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</a:rPr>
              <a:t>dancer.id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2" descr="C:\Users\S243850\Pictures\dan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36"/>
            <a:ext cx="512064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Impacts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Chacun des critères sélectionnés aura un impact au niveau des filtres :</a:t>
            </a:r>
          </a:p>
          <a:p>
            <a:pPr marL="400050" lvl="1" indent="0">
              <a:buNone/>
            </a:pPr>
            <a:r>
              <a:rPr lang="en-US" sz="2000" b="1" dirty="0"/>
              <a:t>WHERE </a:t>
            </a:r>
            <a:r>
              <a:rPr lang="en-US" sz="2000" b="1" dirty="0" err="1"/>
              <a:t>dancer.hairColor</a:t>
            </a:r>
            <a:r>
              <a:rPr lang="en-US" sz="2000" b="1" dirty="0"/>
              <a:t> = 'blond'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garter.color</a:t>
            </a:r>
            <a:r>
              <a:rPr lang="en-US" sz="2000" b="1" dirty="0">
                <a:solidFill>
                  <a:srgbClr val="7030A0"/>
                </a:solidFill>
              </a:rPr>
              <a:t> = ‘purple'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specialSign.type</a:t>
            </a:r>
            <a:r>
              <a:rPr lang="en-US" sz="2000" b="1" dirty="0">
                <a:solidFill>
                  <a:srgbClr val="C00000"/>
                </a:solidFill>
              </a:rPr>
              <a:t> = '</a:t>
            </a:r>
            <a:r>
              <a:rPr lang="en-US" sz="2000" b="1" dirty="0" err="1">
                <a:solidFill>
                  <a:srgbClr val="C00000"/>
                </a:solidFill>
              </a:rPr>
              <a:t>beauty_spot</a:t>
            </a:r>
            <a:r>
              <a:rPr lang="en-US" sz="2000" b="1" dirty="0">
                <a:solidFill>
                  <a:srgbClr val="C00000"/>
                </a:solidFill>
              </a:rPr>
              <a:t>'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specialSign.location</a:t>
            </a:r>
            <a:r>
              <a:rPr lang="en-US" sz="2000" b="1" dirty="0">
                <a:solidFill>
                  <a:srgbClr val="C00000"/>
                </a:solidFill>
              </a:rPr>
              <a:t> = 'cheek' </a:t>
            </a:r>
            <a:endParaRPr lang="fr-FR" dirty="0" smtClean="0"/>
          </a:p>
          <a:p>
            <a:r>
              <a:rPr lang="fr-FR" sz="2000" dirty="0" smtClean="0"/>
              <a:t>En cas de jointure il aura en outre un impact au niveau des entités :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endParaRPr lang="en-US" sz="2000" b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, Garter </a:t>
            </a:r>
            <a:r>
              <a:rPr lang="en-US" sz="2000" b="1" dirty="0" err="1">
                <a:solidFill>
                  <a:srgbClr val="7030A0"/>
                </a:solidFill>
              </a:rPr>
              <a:t>garter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</a:p>
          <a:p>
            <a:r>
              <a:rPr lang="fr-FR" sz="2000" dirty="0" smtClean="0"/>
              <a:t>et au niveau des conditions de jointure :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specialSign.owner</a:t>
            </a:r>
            <a:r>
              <a:rPr lang="en-US" sz="2000" b="1" dirty="0">
                <a:solidFill>
                  <a:srgbClr val="C00000"/>
                </a:solidFill>
              </a:rPr>
              <a:t> = dancer.id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garter.owner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</a:rPr>
              <a:t>dancer.id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034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code devient vite complexe …</a:t>
            </a:r>
            <a:br>
              <a:rPr lang="fr-FR" dirty="0"/>
            </a:br>
            <a:r>
              <a:rPr lang="fr-FR" sz="2200" dirty="0"/>
              <a:t>… pour écrire une méthode seulement capable de générer ces 3 requêtes.</a:t>
            </a:r>
            <a:endParaRPr lang="en-US" sz="2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getQueryString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(Prescriptions prescriptions) 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filters = 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Set&lt;String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joinFilters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Set&lt;String&gt;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joinEntities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clause = "";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FilterFactory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filterFactory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prescriptions.getCriteria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Criterion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criterion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(Criterion)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filterFactory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Selector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getSelector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criterion.getField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joinEntities.addAll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selector.getJoinEntities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joinFilters.addAll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selector.getJoinFilters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filters.append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(clause)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selector.getFilter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criterion.getValue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append("'");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clause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Prescriptions.</a:t>
            </a:r>
            <a:r>
              <a:rPr lang="en-US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AND_CLAUSE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concatene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joinEntities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qsb.append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 WHERE ")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append(filters)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concatene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joinFilters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qsb.toString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Selector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getSelector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(final String field) {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Selector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switch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(field) 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hair_Color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 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new Selector("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dancer.hairColor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'", "", "");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specialSign_type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 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new Selector("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specialSign.type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'", ",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SpecialSign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specialSign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 AND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specialSign.owner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dancer.id");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specialSign_location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 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new Selector("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specialSign.location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'", ",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SpecialSign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specialSign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 AND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specialSign.owner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dancer.id");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garter_Color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 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new Selector("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garter.color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'", ", Garter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 AND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garter.owner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dancer.id");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selector;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 X 50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Notre projet avait 50 écrans de sélection, et d’autres ont été </a:t>
            </a:r>
            <a:r>
              <a:rPr lang="fr-FR" dirty="0" smtClean="0"/>
              <a:t>ajoutés </a:t>
            </a:r>
            <a:r>
              <a:rPr lang="fr-FR" dirty="0"/>
              <a:t>depuis</a:t>
            </a:r>
            <a:r>
              <a:rPr lang="fr-FR" dirty="0" smtClean="0"/>
              <a:t>.</a:t>
            </a:r>
          </a:p>
          <a:p>
            <a:r>
              <a:rPr lang="fr-FR" dirty="0"/>
              <a:t>Pour un seul panneau de sélection, le code destiné à produire de ces requêtes à partir des critères peut devenir un fameux plat de </a:t>
            </a:r>
            <a:r>
              <a:rPr lang="fr-FR" dirty="0" smtClean="0"/>
              <a:t>spaghetti.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Qu’en serait-il pour 50 ? Bugs, maintenance …    Il fallait quelque chose de plus simple.</a:t>
            </a:r>
            <a:endParaRPr lang="en-US" dirty="0"/>
          </a:p>
        </p:txBody>
      </p:sp>
      <p:pic>
        <p:nvPicPr>
          <p:cNvPr id="7" name="Picture 2" descr="Il s’attache avec son plat de spaghet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33056"/>
            <a:ext cx="275844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nous voulons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4150" y="3356992"/>
            <a:ext cx="8229600" cy="648072"/>
          </a:xfrm>
        </p:spPr>
        <p:txBody>
          <a:bodyPr>
            <a:normAutofit/>
          </a:bodyPr>
          <a:lstStyle/>
          <a:p>
            <a:r>
              <a:rPr lang="fr-FR" dirty="0" smtClean="0"/>
              <a:t>à un module spécialisé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333" y="4991286"/>
            <a:ext cx="8026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auquel </a:t>
            </a:r>
            <a:r>
              <a:rPr lang="fr-FR" sz="3200" dirty="0" smtClean="0"/>
              <a:t>sont fournies </a:t>
            </a:r>
            <a:r>
              <a:rPr lang="fr-FR" sz="3200" dirty="0" smtClean="0">
                <a:solidFill>
                  <a:prstClr val="black"/>
                </a:solidFill>
              </a:rPr>
              <a:t>les informations idoines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83567" y="1981144"/>
            <a:ext cx="7474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Sous-traiter en 1 ligne la conversion JPQL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6" y="1628800"/>
            <a:ext cx="7145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246438"/>
            <a:ext cx="90408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" y="4808724"/>
            <a:ext cx="75533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6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Informations idoines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DancersPathFinder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PathFinder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hair_color</a:t>
            </a:r>
            <a:r>
              <a:rPr lang="en-US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dancer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"), </a:t>
            </a:r>
            <a:endParaRPr lang="en-US" sz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specialSign_type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specialSign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SpecialSign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specialSign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, "</a:t>
            </a:r>
            <a:r>
              <a:rPr lang="en-US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specialSign.owner</a:t>
            </a:r>
            <a:r>
              <a:rPr lang="en-US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dancer.id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	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specialSign_location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specialSign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"location"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SpecialSign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specialSign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, "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specialSign.owner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dancer.id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garter_color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("garter", "color"	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Garter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garter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garter.owner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dancer.id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 </a:t>
            </a:r>
          </a:p>
          <a:p>
            <a:pPr marL="0" indent="0">
              <a:buNone/>
            </a:pP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F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PathFinderFactory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fr-FR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PathFinder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getPathFinder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DancersPathFinder</a:t>
            </a: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DancersPathFinder.fromString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 == 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fr-FR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pPr marL="0" indent="0">
              <a:buNone/>
            </a:pP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100" b="1" dirty="0" smtClean="0">
                <a:cs typeface="Courier New" panose="02070309020205020404" pitchFamily="49" charset="0"/>
              </a:rPr>
              <a:t>Un </a:t>
            </a:r>
            <a:r>
              <a:rPr lang="fr-FR" sz="2100" b="1" dirty="0" err="1" smtClean="0">
                <a:cs typeface="Courier New" panose="02070309020205020404" pitchFamily="49" charset="0"/>
              </a:rPr>
              <a:t>PathFinder</a:t>
            </a:r>
            <a:r>
              <a:rPr lang="fr-FR" sz="2100" b="1" dirty="0" smtClean="0">
                <a:cs typeface="Courier New" panose="02070309020205020404" pitchFamily="49" charset="0"/>
              </a:rPr>
              <a:t> fournit les éléments utiles (table, champ, jointures) pour construire la requête.</a:t>
            </a:r>
          </a:p>
          <a:p>
            <a:pPr marL="0" indent="0">
              <a:buNone/>
            </a:pPr>
            <a:r>
              <a:rPr lang="fr-FR" sz="2100" b="1" dirty="0">
                <a:cs typeface="Courier New" panose="02070309020205020404" pitchFamily="49" charset="0"/>
              </a:rPr>
              <a:t>La classe Factory donne accès à chacun des </a:t>
            </a:r>
            <a:r>
              <a:rPr lang="fr-FR" sz="2100" b="1" dirty="0" err="1">
                <a:cs typeface="Courier New" panose="02070309020205020404" pitchFamily="49" charset="0"/>
              </a:rPr>
              <a:t>PathFinders</a:t>
            </a:r>
            <a:r>
              <a:rPr lang="fr-FR" sz="2100" b="1" dirty="0">
                <a:cs typeface="Courier New" panose="02070309020205020404" pitchFamily="49" charset="0"/>
              </a:rPr>
              <a:t> en fonction de son nom</a:t>
            </a:r>
            <a:r>
              <a:rPr lang="fr-FR" sz="2100" b="1" dirty="0" smtClean="0">
                <a:cs typeface="Courier New" panose="02070309020205020404" pitchFamily="49" charset="0"/>
              </a:rPr>
              <a:t>.</a:t>
            </a:r>
            <a:endParaRPr lang="fr-FR" sz="21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construction de l’ensemble des requêtes engendrées par un panneau de sélection est implémentée en créant une seule énumération.</a:t>
            </a:r>
          </a:p>
          <a:p>
            <a:r>
              <a:rPr lang="fr-FR" dirty="0" smtClean="0"/>
              <a:t>Pour notre projet, 50 énumérations faciles à construire et un petit module remplacent une masse de code fragile et complexe.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Testez sur </a:t>
            </a:r>
            <a:r>
              <a:rPr lang="fr-FR" dirty="0"/>
              <a:t>la </a:t>
            </a:r>
            <a:r>
              <a:rPr lang="fr-FR" dirty="0" smtClean="0"/>
              <a:t>démo </a:t>
            </a:r>
            <a:r>
              <a:rPr lang="fr-FR" sz="1400" dirty="0" smtClean="0">
                <a:solidFill>
                  <a:schemeClr val="tx2"/>
                </a:solidFill>
              </a:rPr>
              <a:t>http</a:t>
            </a:r>
            <a:r>
              <a:rPr lang="fr-FR" sz="1400" dirty="0">
                <a:solidFill>
                  <a:schemeClr val="tx2"/>
                </a:solidFill>
              </a:rPr>
              <a:t>://localhost:8080/aqueryum-show-query/#/list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741011"/>
            <a:ext cx="7894320" cy="424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1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dirty="0" smtClean="0"/>
              <a:t>Cas classique : un écran Sélection/Liste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partie haute de l’écran est le </a:t>
            </a:r>
            <a:r>
              <a:rPr lang="fr-FR" b="1" dirty="0" smtClean="0"/>
              <a:t>panneau  de sélection </a:t>
            </a:r>
            <a:r>
              <a:rPr lang="fr-FR" dirty="0" smtClean="0"/>
              <a:t>qui permet la saisie des critères.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partie basse est un tableau où l’on viendra afficher les résultats de la recherche</a:t>
            </a:r>
            <a:endParaRPr lang="en-US" dirty="0"/>
          </a:p>
        </p:txBody>
      </p:sp>
      <p:pic>
        <p:nvPicPr>
          <p:cNvPr id="5" name="Espace réservé du contenu 4" descr="screen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1260788"/>
            <a:ext cx="5111750" cy="38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smtClean="0"/>
              <a:t>Conclusion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Le module s’appelle </a:t>
            </a:r>
            <a:r>
              <a:rPr lang="fr-FR" sz="2400" b="1" dirty="0" err="1" smtClean="0"/>
              <a:t>aqueryum</a:t>
            </a:r>
            <a:r>
              <a:rPr lang="fr-FR" sz="2400" dirty="0" smtClean="0"/>
              <a:t>. La </a:t>
            </a:r>
            <a:r>
              <a:rPr lang="fr-FR" sz="2400" dirty="0"/>
              <a:t>démo s’appelle </a:t>
            </a:r>
            <a:r>
              <a:rPr lang="fr-FR" sz="2400" b="1" dirty="0" err="1" smtClean="0"/>
              <a:t>aqueryum</a:t>
            </a:r>
            <a:r>
              <a:rPr lang="fr-FR" sz="2400" b="1" dirty="0" smtClean="0"/>
              <a:t>-show-</a:t>
            </a:r>
            <a:r>
              <a:rPr lang="fr-FR" sz="2400" b="1" dirty="0" err="1" smtClean="0"/>
              <a:t>query</a:t>
            </a:r>
            <a:r>
              <a:rPr lang="fr-FR" sz="2400" dirty="0" smtClean="0"/>
              <a:t>. Les sources sont sur 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hlinkClick r:id="rId2"/>
              </a:rPr>
              <a:t>https://</a:t>
            </a:r>
            <a:r>
              <a:rPr lang="fr-FR" sz="2400" dirty="0" smtClean="0">
                <a:hlinkClick r:id="rId2"/>
              </a:rPr>
              <a:t>github.com/olivier-coussieu</a:t>
            </a:r>
            <a:endParaRPr lang="fr-FR" sz="24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64865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4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Déroulement de la recherche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critères sélectionnés sont envoyés au serveur</a:t>
            </a:r>
          </a:p>
          <a:p>
            <a:r>
              <a:rPr lang="fr-FR" dirty="0" smtClean="0"/>
              <a:t>Celui-ci envoie au client la liste des items obtenus</a:t>
            </a:r>
          </a:p>
        </p:txBody>
      </p:sp>
      <p:pic>
        <p:nvPicPr>
          <p:cNvPr id="1026" name="Picture 2" descr="Client-Server Request and its respo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5627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Echanges au format JSON</a:t>
            </a:r>
            <a:endParaRPr lang="en-US" dirty="0"/>
          </a:p>
        </p:txBody>
      </p:sp>
      <p:pic>
        <p:nvPicPr>
          <p:cNvPr id="4" name="Espace réservé du contenu 3" descr="http://safehammad.com/wp-uploads/2010/10/json-rest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1" y="1600200"/>
            <a:ext cx="752541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1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d’un critère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En format JSON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  field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 smtClean="0">
                <a:solidFill>
                  <a:srgbClr val="0070C0"/>
                </a:solidFill>
              </a:rPr>
              <a:t>hair_color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smtClean="0"/>
              <a:t>,   op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 smtClean="0">
                <a:solidFill>
                  <a:srgbClr val="0070C0"/>
                </a:solidFill>
              </a:rPr>
              <a:t>eq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smtClean="0"/>
              <a:t>,   value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blond"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En Java</a:t>
            </a:r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2050" name="Picture 2" descr="C:\Users\S243850\Pictures\criter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8"/>
            <a:ext cx="2148840" cy="31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Ensemble de critères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{ </a:t>
            </a:r>
            <a:r>
              <a:rPr lang="en-US" sz="2000" dirty="0" smtClean="0">
                <a:solidFill>
                  <a:srgbClr val="7030A0"/>
                </a:solidFill>
              </a:rPr>
              <a:t>criteria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/>
              <a:t>[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hair_color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op: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black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" </a:t>
            </a:r>
            <a:r>
              <a:rPr lang="en-US" sz="2000" dirty="0" smtClean="0"/>
              <a:t>} 		// </a:t>
            </a:r>
            <a:r>
              <a:rPr lang="fr-FR" sz="2000" dirty="0">
                <a:solidFill>
                  <a:srgbClr val="00B050"/>
                </a:solidFill>
              </a:rPr>
              <a:t>[1]</a:t>
            </a:r>
            <a:r>
              <a:rPr lang="fr-FR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   , {field: 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</a:rPr>
              <a:t>garter_color</a:t>
            </a:r>
            <a:r>
              <a:rPr lang="en-US" sz="2000" dirty="0" smtClean="0">
                <a:solidFill>
                  <a:srgbClr val="00B0F0"/>
                </a:solidFill>
              </a:rPr>
              <a:t>", </a:t>
            </a:r>
            <a:r>
              <a:rPr lang="en-US" sz="2000" dirty="0" smtClean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"</a:t>
            </a:r>
            <a:r>
              <a:rPr lang="en-US" sz="2000" dirty="0" err="1" smtClean="0">
                <a:solidFill>
                  <a:srgbClr val="00B0F0"/>
                </a:solidFill>
              </a:rPr>
              <a:t>eq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"turquoise"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>
                <a:solidFill>
                  <a:srgbClr val="00B050"/>
                </a:solidFill>
              </a:rPr>
              <a:t>[2]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,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</a:rPr>
              <a:t>specialsign_type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freckles"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 smtClean="0">
                <a:solidFill>
                  <a:srgbClr val="00B050"/>
                </a:solidFill>
              </a:rPr>
              <a:t>[3]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,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specialsign_location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cheek"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 smtClean="0">
                <a:solidFill>
                  <a:srgbClr val="00B050"/>
                </a:solidFill>
              </a:rPr>
              <a:t>[4]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fr-FR" sz="2000" dirty="0" smtClean="0"/>
              <a:t>Par défaut, la condition représentée vaut : </a:t>
            </a:r>
            <a:r>
              <a:rPr lang="fr-FR" sz="2000" dirty="0" smtClean="0">
                <a:solidFill>
                  <a:srgbClr val="00B050"/>
                </a:solidFill>
              </a:rPr>
              <a:t>[1]</a:t>
            </a:r>
            <a:r>
              <a:rPr lang="fr-FR" sz="2000" dirty="0" smtClean="0"/>
              <a:t> AND</a:t>
            </a:r>
            <a:r>
              <a:rPr lang="fr-FR" sz="2000" dirty="0" smtClean="0">
                <a:solidFill>
                  <a:srgbClr val="00B050"/>
                </a:solidFill>
              </a:rPr>
              <a:t> [2] </a:t>
            </a:r>
            <a:r>
              <a:rPr lang="fr-FR" sz="2000" dirty="0"/>
              <a:t>AND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[3] </a:t>
            </a:r>
            <a:r>
              <a:rPr lang="fr-FR" sz="2000" dirty="0"/>
              <a:t>AND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[4]</a:t>
            </a:r>
          </a:p>
          <a:p>
            <a:pPr marL="0" indent="0">
              <a:buNone/>
            </a:pPr>
            <a:r>
              <a:rPr lang="fr-FR" sz="2000" dirty="0" smtClean="0"/>
              <a:t>Mais on peut avoir à représenter des expressions algébriques plus variées, avec l’opérateur OR au lieu de AND et des sous-expressions isolées par des parenthèses. Les parenthèses sont représentées par la clé </a:t>
            </a:r>
            <a:r>
              <a:rPr lang="en-US" sz="2000" dirty="0" smtClean="0">
                <a:solidFill>
                  <a:srgbClr val="7030A0"/>
                </a:solidFill>
              </a:rPr>
              <a:t>criteria</a:t>
            </a:r>
            <a:r>
              <a:rPr lang="fr-FR" sz="2000" dirty="0" smtClean="0"/>
              <a:t>. On peut préciser l’opérateur OR dans la clé </a:t>
            </a:r>
            <a:r>
              <a:rPr lang="fr-FR" sz="2000" dirty="0" smtClean="0">
                <a:solidFill>
                  <a:srgbClr val="7030A0"/>
                </a:solidFill>
              </a:rPr>
              <a:t>clause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L’expression sera convertie en un objet </a:t>
            </a:r>
            <a:r>
              <a:rPr lang="fr-FR" sz="2000" dirty="0" smtClean="0">
                <a:solidFill>
                  <a:schemeClr val="tx2"/>
                </a:solidFill>
              </a:rPr>
              <a:t>Prescriptions</a:t>
            </a:r>
            <a:r>
              <a:rPr lang="fr-FR" sz="2000" dirty="0" smtClean="0"/>
              <a:t> (décrit page suivante) au moment de l’entrée </a:t>
            </a:r>
            <a:r>
              <a:rPr lang="fr-FR" sz="2000" dirty="0"/>
              <a:t>dans le </a:t>
            </a:r>
            <a:r>
              <a:rPr lang="fr-FR" sz="2000" dirty="0" smtClean="0"/>
              <a:t>serveur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1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Objet reçu par le serveur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Les critères sont structurés en «</a:t>
            </a:r>
            <a:r>
              <a:rPr lang="fr-FR" b="1" dirty="0" err="1" smtClean="0"/>
              <a:t>Criteria</a:t>
            </a:r>
            <a:r>
              <a:rPr lang="fr-FR" dirty="0" smtClean="0"/>
              <a:t>» selon le pattern Composite</a:t>
            </a:r>
          </a:p>
          <a:p>
            <a:r>
              <a:rPr lang="fr-FR" dirty="0" smtClean="0"/>
              <a:t>Le </a:t>
            </a:r>
            <a:r>
              <a:rPr lang="fr-FR" b="1" dirty="0" err="1" smtClean="0"/>
              <a:t>Criteria</a:t>
            </a:r>
            <a:r>
              <a:rPr lang="fr-FR" b="1" dirty="0" smtClean="0"/>
              <a:t> </a:t>
            </a:r>
            <a:r>
              <a:rPr lang="fr-FR" dirty="0" smtClean="0"/>
              <a:t>racine est contenu dans «</a:t>
            </a:r>
            <a:r>
              <a:rPr lang="fr-FR" b="1" dirty="0" smtClean="0"/>
              <a:t>Prescriptions</a:t>
            </a:r>
            <a:r>
              <a:rPr lang="fr-FR" dirty="0" smtClean="0"/>
              <a:t>» </a:t>
            </a:r>
            <a:r>
              <a:rPr lang="fr-FR" dirty="0"/>
              <a:t>selon le pattern </a:t>
            </a:r>
            <a:r>
              <a:rPr lang="fr-FR" dirty="0" smtClean="0"/>
              <a:t>Décorateur</a:t>
            </a:r>
            <a:endParaRPr lang="fr-FR" dirty="0"/>
          </a:p>
          <a:p>
            <a:endParaRPr lang="en-US" dirty="0"/>
          </a:p>
        </p:txBody>
      </p:sp>
      <p:pic>
        <p:nvPicPr>
          <p:cNvPr id="5" name="Picture 2" descr="C:\Users\S243850\Pictures\incomin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10" y="2102961"/>
            <a:ext cx="311658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à la base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obtenir la liste, une requête est adressée à la base</a:t>
            </a:r>
          </a:p>
          <a:p>
            <a:r>
              <a:rPr lang="fr-FR" dirty="0" smtClean="0"/>
              <a:t>Cette requête est construite à partir des critères représentés dans l’objet </a:t>
            </a:r>
            <a:r>
              <a:rPr lang="fr-FR" dirty="0" smtClean="0">
                <a:solidFill>
                  <a:schemeClr val="tx2"/>
                </a:solidFill>
              </a:rPr>
              <a:t>Prescriptions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Image 3" descr="MVC diagram of the AffableBean appl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00808"/>
            <a:ext cx="5943600" cy="206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6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d’une requête (JPQL)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SELECT 	</a:t>
            </a:r>
            <a:r>
              <a:rPr lang="en-US" sz="1800" b="1" dirty="0" err="1" smtClean="0">
                <a:solidFill>
                  <a:srgbClr val="00B050"/>
                </a:solidFill>
              </a:rPr>
              <a:t>report.cSecReportRef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B050"/>
                </a:solidFill>
              </a:rPr>
              <a:t>, 	</a:t>
            </a:r>
            <a:r>
              <a:rPr lang="en-US" sz="1800" b="1" dirty="0" err="1" smtClean="0">
                <a:solidFill>
                  <a:srgbClr val="00B050"/>
                </a:solidFill>
              </a:rPr>
              <a:t>report.dBus</a:t>
            </a: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B050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800" b="1" dirty="0"/>
              <a:t>FROM 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ScSecurityReport</a:t>
            </a:r>
            <a:r>
              <a:rPr lang="en-US" sz="1800" b="1" dirty="0" smtClean="0"/>
              <a:t> 	report</a:t>
            </a:r>
          </a:p>
          <a:p>
            <a:pPr marL="0" indent="0">
              <a:buNone/>
            </a:pPr>
            <a:r>
              <a:rPr lang="en-US" sz="1800" b="1" dirty="0" smtClean="0"/>
              <a:t>, 	</a:t>
            </a:r>
            <a:r>
              <a:rPr lang="en-US" sz="1800" b="1" dirty="0" err="1" smtClean="0"/>
              <a:t>ScProdInst</a:t>
            </a:r>
            <a:r>
              <a:rPr lang="en-US" sz="1800" b="1" dirty="0" smtClean="0"/>
              <a:t> 	instrument</a:t>
            </a:r>
          </a:p>
          <a:p>
            <a:pPr marL="0" indent="0">
              <a:buNone/>
            </a:pPr>
            <a:r>
              <a:rPr lang="en-US" sz="1800" b="1" dirty="0" smtClean="0"/>
              <a:t>, 	</a:t>
            </a:r>
            <a:r>
              <a:rPr lang="en-US" sz="1800" b="1" dirty="0" err="1" smtClean="0"/>
              <a:t>ScRefCurr</a:t>
            </a:r>
            <a:r>
              <a:rPr lang="en-US" sz="1800" b="1" dirty="0" smtClean="0"/>
              <a:t> 	currency</a:t>
            </a:r>
          </a:p>
          <a:p>
            <a:pPr marL="0" indent="0">
              <a:buNone/>
            </a:pPr>
            <a:r>
              <a:rPr lang="en-US" sz="1800" b="1" dirty="0"/>
              <a:t>WHERE 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instrument.cIsinInst</a:t>
            </a:r>
            <a:r>
              <a:rPr lang="en-US" sz="1800" b="1" dirty="0" smtClean="0"/>
              <a:t>  = </a:t>
            </a:r>
            <a:r>
              <a:rPr lang="en-US" sz="1800" b="1" dirty="0" err="1" smtClean="0"/>
              <a:t>report.cIsinInst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AND 	</a:t>
            </a:r>
            <a:r>
              <a:rPr lang="en-US" sz="1800" b="1" dirty="0" err="1" smtClean="0"/>
              <a:t>instrument.cCurrTrd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currency.cIsoCurr</a:t>
            </a:r>
            <a:endParaRPr lang="en-US" sz="1800" b="1" dirty="0" smtClean="0"/>
          </a:p>
          <a:p>
            <a:pPr marL="0" indent="0">
              <a:buNone/>
            </a:pPr>
            <a:r>
              <a:rPr lang="fr-FR" sz="1800" b="1" dirty="0" smtClean="0"/>
              <a:t>…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AND 	</a:t>
            </a:r>
            <a:r>
              <a:rPr lang="en-US" sz="1800" b="1" dirty="0" err="1" smtClean="0">
                <a:solidFill>
                  <a:srgbClr val="FF0000"/>
                </a:solidFill>
              </a:rPr>
              <a:t>report.cIsinInst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</a:rPr>
              <a:t>'FR0000051732‘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AND 	</a:t>
            </a:r>
            <a:r>
              <a:rPr lang="en-US" sz="1800" b="1" dirty="0" err="1" smtClean="0">
                <a:solidFill>
                  <a:srgbClr val="FF0000"/>
                </a:solidFill>
              </a:rPr>
              <a:t>da.cDep</a:t>
            </a:r>
            <a:r>
              <a:rPr lang="en-US" sz="1800" b="1" dirty="0" smtClean="0">
                <a:solidFill>
                  <a:srgbClr val="FF0000"/>
                </a:solidFill>
              </a:rPr>
              <a:t> = 'IBLSA‘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ORDER BY </a:t>
            </a:r>
            <a:r>
              <a:rPr lang="en-US" sz="1800" b="1" dirty="0" err="1" smtClean="0">
                <a:solidFill>
                  <a:schemeClr val="tx2"/>
                </a:solidFill>
              </a:rPr>
              <a:t>report.dBus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…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940152" y="1600200"/>
            <a:ext cx="274664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6600" b="1" dirty="0" smtClean="0">
                <a:solidFill>
                  <a:srgbClr val="00B050"/>
                </a:solidFill>
              </a:rPr>
              <a:t>} </a:t>
            </a:r>
            <a:r>
              <a:rPr lang="fr-FR" sz="2400" b="1" dirty="0" smtClean="0">
                <a:solidFill>
                  <a:srgbClr val="00B050"/>
                </a:solidFill>
              </a:rPr>
              <a:t>Colonnes</a:t>
            </a:r>
          </a:p>
          <a:p>
            <a:pPr marL="0" indent="0">
              <a:buNone/>
            </a:pPr>
            <a:r>
              <a:rPr lang="fr-FR" sz="9600" b="1" dirty="0" smtClean="0"/>
              <a:t>}</a:t>
            </a:r>
            <a:r>
              <a:rPr lang="fr-FR" sz="2400" b="1" dirty="0" smtClean="0"/>
              <a:t>Tables, jointures</a:t>
            </a:r>
          </a:p>
          <a:p>
            <a:pPr marL="0" indent="0">
              <a:buNone/>
            </a:pPr>
            <a:r>
              <a:rPr lang="fr-FR" sz="6600" b="1" dirty="0" smtClean="0">
                <a:solidFill>
                  <a:srgbClr val="FF0000"/>
                </a:solidFill>
              </a:rPr>
              <a:t>} </a:t>
            </a:r>
            <a:r>
              <a:rPr lang="fr-FR" sz="2400" b="1" dirty="0" smtClean="0">
                <a:solidFill>
                  <a:srgbClr val="FF0000"/>
                </a:solidFill>
              </a:rPr>
              <a:t>Filtres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39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Affichage à l'écran (4:3)</PresentationFormat>
  <Paragraphs>202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Criteria Mix</vt:lpstr>
      <vt:lpstr>Cas classique : un écran Sélection/Liste</vt:lpstr>
      <vt:lpstr>Déroulement de la recherche</vt:lpstr>
      <vt:lpstr>Echanges au format JSON</vt:lpstr>
      <vt:lpstr>Représentation d’un critère</vt:lpstr>
      <vt:lpstr>Ensemble de critères</vt:lpstr>
      <vt:lpstr>Objet reçu par le serveur</vt:lpstr>
      <vt:lpstr>Accès à la base</vt:lpstr>
      <vt:lpstr>Structure d’une requête (JPQL)</vt:lpstr>
      <vt:lpstr>Variété des requêtes</vt:lpstr>
      <vt:lpstr>Au Last Chance Saloon</vt:lpstr>
      <vt:lpstr> </vt:lpstr>
      <vt:lpstr>Impacts</vt:lpstr>
      <vt:lpstr>Le code devient vite complexe … … pour écrire une méthode seulement capable de générer ces 3 requêtes.</vt:lpstr>
      <vt:lpstr>Complexité X 50</vt:lpstr>
      <vt:lpstr>Ce que nous voulons :</vt:lpstr>
      <vt:lpstr>Informations idoines</vt:lpstr>
      <vt:lpstr>Résultat</vt:lpstr>
      <vt:lpstr>Testez sur la démo http://localhost:8080/aqueryum-show-query/#/list</vt:lpstr>
      <vt:lpstr>Conclusion 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COUSSIEU, OLIVIER</dc:creator>
  <cp:lastModifiedBy>COUSSIEU, OLIVIER</cp:lastModifiedBy>
  <cp:revision>86</cp:revision>
  <dcterms:created xsi:type="dcterms:W3CDTF">2016-02-01T09:16:01Z</dcterms:created>
  <dcterms:modified xsi:type="dcterms:W3CDTF">2016-02-09T16:55:33Z</dcterms:modified>
</cp:coreProperties>
</file>