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5" r:id="rId5"/>
    <p:sldId id="268" r:id="rId6"/>
    <p:sldId id="272" r:id="rId7"/>
    <p:sldId id="271" r:id="rId8"/>
    <p:sldId id="261" r:id="rId9"/>
    <p:sldId id="262" r:id="rId10"/>
    <p:sldId id="264" r:id="rId11"/>
    <p:sldId id="275" r:id="rId12"/>
    <p:sldId id="276" r:id="rId13"/>
    <p:sldId id="277" r:id="rId14"/>
    <p:sldId id="278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258A8-A15D-493D-8023-22A4A490716F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BAF2-01D2-4D0F-9BE7-31D937BF91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7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livier-coussieu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Mix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 des </a:t>
            </a:r>
            <a:r>
              <a:rPr lang="fr-FR" dirty="0" smtClean="0"/>
              <a:t>requêtes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fr-FR" dirty="0" smtClean="0"/>
              <a:t>Pour un même panneau de sélection, on peut obtenir des requêtes de forme variée.</a:t>
            </a:r>
          </a:p>
          <a:p>
            <a:r>
              <a:rPr lang="fr-FR" dirty="0" smtClean="0"/>
              <a:t>Exemple 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47809"/>
            <a:ext cx="64833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Last </a:t>
            </a:r>
            <a:r>
              <a:rPr lang="fr-FR" dirty="0"/>
              <a:t>Chance </a:t>
            </a:r>
            <a:r>
              <a:rPr lang="fr-FR" dirty="0" smtClean="0"/>
              <a:t>Saloon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… </a:t>
            </a:r>
            <a:r>
              <a:rPr lang="fr-FR" dirty="0" smtClean="0"/>
              <a:t>Lucky </a:t>
            </a:r>
            <a:r>
              <a:rPr lang="fr-FR" dirty="0"/>
              <a:t>Luke cherche une danseuse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/>
              <a:t>Elle est blonde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Elle </a:t>
            </a:r>
            <a:r>
              <a:rPr lang="fr-FR" dirty="0"/>
              <a:t>est blonde </a:t>
            </a:r>
            <a:r>
              <a:rPr lang="fr-FR" dirty="0" smtClean="0"/>
              <a:t>et elle porte une jarretière violette.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>
            <a:normAutofit/>
          </a:bodyPr>
          <a:lstStyle/>
          <a:p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accent1"/>
                </a:solidFill>
              </a:rPr>
              <a:t>SELECT </a:t>
            </a:r>
            <a:r>
              <a:rPr lang="en-US" sz="2000" b="1" dirty="0">
                <a:solidFill>
                  <a:schemeClr val="accent1"/>
                </a:solidFill>
              </a:rPr>
              <a:t>dancer.name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FROM </a:t>
            </a:r>
            <a:r>
              <a:rPr lang="en-US" sz="2000" b="1" dirty="0">
                <a:solidFill>
                  <a:schemeClr val="accent1"/>
                </a:solidFill>
              </a:rPr>
              <a:t>Dancer </a:t>
            </a:r>
            <a:r>
              <a:rPr lang="en-US" sz="2000" b="1" dirty="0" err="1" smtClean="0">
                <a:solidFill>
                  <a:schemeClr val="accent1"/>
                </a:solidFill>
              </a:rPr>
              <a:t>dancer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 b="1" dirty="0" smtClean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</a:t>
            </a:r>
            <a:r>
              <a:rPr lang="en-US" sz="2000" b="1" dirty="0" smtClean="0"/>
              <a:t>'blond‘</a:t>
            </a:r>
          </a:p>
          <a:p>
            <a:pPr marL="400050" lvl="1" indent="0">
              <a:buNone/>
            </a:pPr>
            <a:endParaRPr lang="en-US" sz="2000" b="1" dirty="0"/>
          </a:p>
          <a:p>
            <a:r>
              <a:rPr lang="en-US" sz="2000" b="1" dirty="0">
                <a:solidFill>
                  <a:schemeClr val="accent1"/>
                </a:solidFill>
              </a:rPr>
              <a:t>SELECT dancer.name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FROM </a:t>
            </a:r>
            <a:r>
              <a:rPr lang="en-US" sz="2000" b="1" dirty="0">
                <a:solidFill>
                  <a:schemeClr val="accent1"/>
                </a:solidFill>
              </a:rPr>
              <a:t>Dancer </a:t>
            </a:r>
            <a:r>
              <a:rPr lang="en-US" sz="2000" b="1" dirty="0" err="1">
                <a:solidFill>
                  <a:schemeClr val="accent1"/>
                </a:solidFill>
              </a:rPr>
              <a:t>dancer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>
                <a:solidFill>
                  <a:srgbClr val="7030A0"/>
                </a:solidFill>
              </a:rPr>
              <a:t>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</a:t>
            </a:r>
            <a:r>
              <a:rPr lang="en-US" sz="2000" b="1" dirty="0" smtClean="0"/>
              <a:t>'blond'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‘purple'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dancer.id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67544" y="2348880"/>
            <a:ext cx="3106688" cy="3701008"/>
          </a:xfrm>
        </p:spPr>
        <p:txBody>
          <a:bodyPr>
            <a:normAutofit/>
          </a:bodyPr>
          <a:lstStyle/>
          <a:p>
            <a:r>
              <a:rPr lang="fr-FR" dirty="0"/>
              <a:t>Elle est </a:t>
            </a:r>
            <a:r>
              <a:rPr lang="fr-FR" dirty="0" smtClean="0"/>
              <a:t>blonde, elle </a:t>
            </a:r>
            <a:r>
              <a:rPr lang="fr-FR" dirty="0"/>
              <a:t>porte une jarretière </a:t>
            </a:r>
            <a:r>
              <a:rPr lang="fr-FR" dirty="0" smtClean="0"/>
              <a:t>violette</a:t>
            </a:r>
            <a:r>
              <a:rPr lang="fr-FR" dirty="0"/>
              <a:t> </a:t>
            </a:r>
            <a:r>
              <a:rPr lang="fr-FR" dirty="0" smtClean="0"/>
              <a:t>et elle a un grain de beauté sur la </a:t>
            </a:r>
            <a:r>
              <a:rPr lang="fr-FR" dirty="0" err="1" smtClean="0"/>
              <a:t>xxxxx</a:t>
            </a:r>
            <a:r>
              <a:rPr lang="fr-FR" dirty="0" smtClean="0"/>
              <a:t>  joue.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51920" y="2431740"/>
            <a:ext cx="4834880" cy="377301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SELECT dancer.name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FROM Dancer </a:t>
            </a:r>
            <a:r>
              <a:rPr lang="en-US" sz="2000" b="1" dirty="0" err="1" smtClean="0">
                <a:solidFill>
                  <a:schemeClr val="accent1"/>
                </a:solidFill>
              </a:rPr>
              <a:t>dancer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endParaRPr lang="en-US" sz="2000" b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, 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dancer.hairColor</a:t>
            </a:r>
            <a:r>
              <a:rPr lang="en-US" sz="2000" b="1" dirty="0"/>
              <a:t> = 'blond'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garter.color</a:t>
            </a:r>
            <a:r>
              <a:rPr lang="en-US" sz="2000" b="1" dirty="0">
                <a:solidFill>
                  <a:srgbClr val="7030A0"/>
                </a:solidFill>
              </a:rPr>
              <a:t> = ‘purple' </a:t>
            </a: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specialSign.type</a:t>
            </a:r>
            <a:r>
              <a:rPr lang="en-US" sz="2000" b="1" dirty="0">
                <a:solidFill>
                  <a:srgbClr val="C00000"/>
                </a:solidFill>
              </a:rPr>
              <a:t> = '</a:t>
            </a:r>
            <a:r>
              <a:rPr lang="en-US" sz="2000" b="1" dirty="0" err="1">
                <a:solidFill>
                  <a:srgbClr val="C00000"/>
                </a:solidFill>
              </a:rPr>
              <a:t>beauty_spot</a:t>
            </a:r>
            <a:r>
              <a:rPr lang="en-US" sz="2000" b="1" dirty="0">
                <a:solidFill>
                  <a:srgbClr val="C00000"/>
                </a:solidFill>
              </a:rPr>
              <a:t>'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specialSign.location</a:t>
            </a:r>
            <a:r>
              <a:rPr lang="en-US" sz="2000" b="1" dirty="0">
                <a:solidFill>
                  <a:srgbClr val="C00000"/>
                </a:solidFill>
              </a:rPr>
              <a:t> = 'cheek'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AND </a:t>
            </a:r>
            <a:r>
              <a:rPr lang="en-US" sz="2000" b="1" dirty="0" err="1">
                <a:solidFill>
                  <a:srgbClr val="C00000"/>
                </a:solidFill>
              </a:rPr>
              <a:t>specialSign.owner</a:t>
            </a:r>
            <a:r>
              <a:rPr lang="en-US" sz="2000" b="1" dirty="0">
                <a:solidFill>
                  <a:srgbClr val="C00000"/>
                </a:solidFill>
              </a:rPr>
              <a:t> = dancer.id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dancer.id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2" descr="C:\Users\S243850\Pictures\da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36"/>
            <a:ext cx="5120640" cy="176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2582" y="4509120"/>
            <a:ext cx="9144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Réduire la complexité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un </a:t>
            </a:r>
            <a:r>
              <a:rPr lang="fr-FR" dirty="0"/>
              <a:t>seul panneau de </a:t>
            </a:r>
            <a:r>
              <a:rPr lang="fr-FR" dirty="0" smtClean="0"/>
              <a:t>sélection, le code destiné à produire de ces requêtes à partir des critères peut devenir un fameux plat de spaghetti. Notre projet avait des dizaines d’écrans de sélection.</a:t>
            </a:r>
          </a:p>
          <a:p>
            <a:endParaRPr lang="en-US" dirty="0"/>
          </a:p>
        </p:txBody>
      </p:sp>
      <p:pic>
        <p:nvPicPr>
          <p:cNvPr id="2050" name="Picture 2" descr="Il s’attache avec son plat de spaghet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73016"/>
            <a:ext cx="34480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Solution pour tous les cas du panneau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DancersPathFinder.Factory </a:t>
            </a:r>
            <a:r>
              <a:rPr lang="en-US" sz="2000" dirty="0" smtClean="0"/>
              <a:t> factory </a:t>
            </a:r>
            <a:r>
              <a:rPr lang="en-US" sz="2000" dirty="0"/>
              <a:t>= new DancersPathFinder.Factory();</a:t>
            </a:r>
          </a:p>
          <a:p>
            <a:pPr marL="0" indent="0">
              <a:buNone/>
            </a:pPr>
            <a:r>
              <a:rPr lang="en-US" sz="2000" dirty="0"/>
              <a:t>JpqlPrescriptionsTranslater </a:t>
            </a:r>
            <a:r>
              <a:rPr lang="en-US" sz="2000" dirty="0" smtClean="0"/>
              <a:t> translater </a:t>
            </a:r>
            <a:r>
              <a:rPr lang="en-US" sz="2000" dirty="0"/>
              <a:t>= new JpqlPrescriptionsTranslater(factory);</a:t>
            </a:r>
          </a:p>
          <a:p>
            <a:pPr marL="0" indent="0">
              <a:buNone/>
            </a:pPr>
            <a:r>
              <a:rPr lang="en-US" sz="2000" dirty="0" smtClean="0"/>
              <a:t>String query	=  </a:t>
            </a:r>
            <a:r>
              <a:rPr lang="en-US" sz="2000" dirty="0"/>
              <a:t>"SELECT dancer.name FROM Dancer </a:t>
            </a:r>
            <a:r>
              <a:rPr lang="en-US" sz="2000" dirty="0"/>
              <a:t>dancer</a:t>
            </a:r>
            <a:r>
              <a:rPr lang="en-US" sz="2000" dirty="0"/>
              <a:t>" </a:t>
            </a:r>
          </a:p>
          <a:p>
            <a:pPr marL="0" indent="0">
              <a:buNone/>
            </a:pPr>
            <a:r>
              <a:rPr lang="en-US" sz="2000" dirty="0" smtClean="0"/>
              <a:t>		+ translater.translate(prescriptions</a:t>
            </a:r>
            <a:r>
              <a:rPr lang="en-US" sz="2000" dirty="0"/>
              <a:t>, true);    </a:t>
            </a:r>
            <a:endParaRPr lang="en-US" sz="2000" dirty="0"/>
          </a:p>
          <a:p>
            <a:pPr marL="0" indent="0">
              <a:buNone/>
            </a:pPr>
            <a:r>
              <a:rPr lang="fr-FR" sz="2000" dirty="0" smtClean="0"/>
              <a:t>  AVEC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 </a:t>
            </a:r>
            <a:r>
              <a:rPr lang="en-US" sz="2000" b="1" dirty="0"/>
              <a:t>public</a:t>
            </a:r>
            <a:r>
              <a:rPr lang="en-US" sz="2000" dirty="0"/>
              <a:t> </a:t>
            </a:r>
            <a:r>
              <a:rPr lang="en-US" sz="2000" b="1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DancersPathFinder</a:t>
            </a:r>
            <a:r>
              <a:rPr lang="en-US" sz="2000" dirty="0"/>
              <a:t> </a:t>
            </a:r>
            <a:r>
              <a:rPr lang="en-US" sz="2000" b="1" dirty="0"/>
              <a:t>implements</a:t>
            </a:r>
            <a:r>
              <a:rPr lang="en-US" sz="2000" dirty="0"/>
              <a:t> </a:t>
            </a:r>
            <a:r>
              <a:rPr lang="en-US" sz="2000" dirty="0" err="1"/>
              <a:t>PathFinder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i="1" dirty="0" err="1" smtClean="0"/>
              <a:t>hair_color</a:t>
            </a:r>
            <a:r>
              <a:rPr lang="en-US" sz="2000" b="1" i="1" dirty="0" smtClean="0"/>
              <a:t>	</a:t>
            </a:r>
            <a:r>
              <a:rPr lang="en-US" sz="2000" dirty="0" smtClean="0"/>
              <a:t>("</a:t>
            </a:r>
            <a:r>
              <a:rPr lang="en-US" sz="2000" dirty="0"/>
              <a:t>dancer</a:t>
            </a:r>
            <a:r>
              <a:rPr lang="en-US" sz="2000" dirty="0" smtClean="0"/>
              <a:t>", </a:t>
            </a:r>
            <a:r>
              <a:rPr lang="en-US" sz="2000" dirty="0"/>
              <a:t>"</a:t>
            </a:r>
            <a:r>
              <a:rPr lang="en-US" sz="2000" dirty="0" err="1"/>
              <a:t>hairColor</a:t>
            </a:r>
            <a:r>
              <a:rPr lang="en-US" sz="2000" dirty="0" smtClean="0"/>
              <a:t>", </a:t>
            </a:r>
            <a:r>
              <a:rPr lang="en-US" sz="2000" dirty="0"/>
              <a:t>" </a:t>
            </a:r>
            <a:r>
              <a:rPr lang="en-US" sz="2000" dirty="0" smtClean="0"/>
              <a:t>“ , </a:t>
            </a:r>
            <a:r>
              <a:rPr lang="en-US" sz="2000" dirty="0"/>
              <a:t>" "),	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i="1" dirty="0" err="1"/>
              <a:t>specialSign_type</a:t>
            </a:r>
            <a:r>
              <a:rPr lang="en-US" sz="2000" dirty="0"/>
              <a:t>	("</a:t>
            </a:r>
            <a:r>
              <a:rPr lang="en-US" sz="2000" dirty="0" err="1"/>
              <a:t>specialSign</a:t>
            </a:r>
            <a:r>
              <a:rPr lang="en-US" sz="2000" dirty="0"/>
              <a:t>", "type"</a:t>
            </a:r>
          </a:p>
          <a:p>
            <a:pPr marL="0" indent="0">
              <a:buNone/>
            </a:pPr>
            <a:r>
              <a:rPr lang="en-US" sz="2000" dirty="0" smtClean="0"/>
              <a:t>		, </a:t>
            </a:r>
            <a:r>
              <a:rPr lang="en-US" sz="2000" dirty="0"/>
              <a:t>"</a:t>
            </a:r>
            <a:r>
              <a:rPr lang="en-US" sz="2000" b="1" dirty="0">
                <a:solidFill>
                  <a:srgbClr val="C00000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 smtClean="0"/>
              <a:t>		, </a:t>
            </a:r>
            <a:r>
              <a:rPr lang="en-US" sz="2000" dirty="0"/>
              <a:t>"</a:t>
            </a:r>
            <a:r>
              <a:rPr lang="en-US" sz="2000" b="1" dirty="0">
                <a:solidFill>
                  <a:srgbClr val="C00000"/>
                </a:solidFill>
              </a:rPr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specialSign.owner</a:t>
            </a:r>
            <a:r>
              <a:rPr lang="en-US" sz="2000" b="1" dirty="0">
                <a:solidFill>
                  <a:srgbClr val="C00000"/>
                </a:solidFill>
              </a:rPr>
              <a:t> = dancer.id</a:t>
            </a:r>
            <a:r>
              <a:rPr lang="en-US" sz="2000" dirty="0"/>
              <a:t>"),	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i="1" dirty="0" err="1"/>
              <a:t>specialSign_location</a:t>
            </a:r>
            <a:r>
              <a:rPr lang="en-US" sz="2000" dirty="0"/>
              <a:t>("</a:t>
            </a:r>
            <a:r>
              <a:rPr lang="en-US" sz="2000" dirty="0" err="1"/>
              <a:t>specialSign</a:t>
            </a:r>
            <a:r>
              <a:rPr lang="en-US" sz="2000" dirty="0"/>
              <a:t>", "location"</a:t>
            </a:r>
          </a:p>
          <a:p>
            <a:pPr marL="0" indent="0">
              <a:buNone/>
            </a:pPr>
            <a:r>
              <a:rPr lang="en-US" sz="2000" dirty="0" smtClean="0"/>
              <a:t>		, </a:t>
            </a:r>
            <a:r>
              <a:rPr lang="en-US" sz="2000" b="1" dirty="0">
                <a:solidFill>
                  <a:srgbClr val="C00000"/>
                </a:solidFill>
              </a:rPr>
              <a:t>",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specialSign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r>
              <a:rPr lang="en-US" sz="2000" dirty="0"/>
              <a:t>		, "</a:t>
            </a:r>
            <a:r>
              <a:rPr lang="en-US" sz="2000" b="1" dirty="0">
                <a:solidFill>
                  <a:srgbClr val="C00000"/>
                </a:solidFill>
              </a:rPr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specialSign.owner</a:t>
            </a:r>
            <a:r>
              <a:rPr lang="en-US" sz="2000" b="1" dirty="0">
                <a:solidFill>
                  <a:srgbClr val="C00000"/>
                </a:solidFill>
              </a:rPr>
              <a:t> = dancer.id</a:t>
            </a:r>
            <a:r>
              <a:rPr lang="en-US" sz="2000" dirty="0"/>
              <a:t>"),	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b="1" i="1" dirty="0" err="1"/>
              <a:t>garter_color</a:t>
            </a:r>
            <a:r>
              <a:rPr lang="en-US" sz="2000" dirty="0"/>
              <a:t>	("garter", "color"	</a:t>
            </a:r>
          </a:p>
          <a:p>
            <a:pPr marL="0" indent="0">
              <a:buNone/>
            </a:pPr>
            <a:r>
              <a:rPr lang="en-US" sz="2000" dirty="0" smtClean="0"/>
              <a:t>		, </a:t>
            </a:r>
            <a:r>
              <a:rPr lang="en-US" sz="2000" dirty="0"/>
              <a:t>"</a:t>
            </a:r>
            <a:r>
              <a:rPr lang="en-US" sz="2000" b="1" dirty="0">
                <a:solidFill>
                  <a:srgbClr val="7030A0"/>
                </a:solidFill>
              </a:rPr>
              <a:t>, Garter </a:t>
            </a:r>
            <a:r>
              <a:rPr lang="en-US" sz="2000" b="1" dirty="0" err="1">
                <a:solidFill>
                  <a:srgbClr val="7030A0"/>
                </a:solidFill>
              </a:rPr>
              <a:t>garter</a:t>
            </a:r>
            <a:r>
              <a:rPr lang="en-US" sz="2000" dirty="0"/>
              <a:t>"</a:t>
            </a:r>
          </a:p>
          <a:p>
            <a:pPr marL="0" lvl="1" indent="0">
              <a:buNone/>
            </a:pPr>
            <a:r>
              <a:rPr lang="en-US" sz="2000" dirty="0" smtClean="0"/>
              <a:t>		, </a:t>
            </a:r>
            <a:r>
              <a:rPr lang="en-US" sz="2000" dirty="0"/>
              <a:t>" </a:t>
            </a: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rgbClr val="7030A0"/>
                </a:solidFill>
              </a:rPr>
              <a:t>garter.owner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smtClean="0">
                <a:solidFill>
                  <a:srgbClr val="7030A0"/>
                </a:solidFill>
              </a:rPr>
              <a:t>dancer.id</a:t>
            </a:r>
            <a:r>
              <a:rPr lang="en-US" sz="2000" dirty="0" smtClean="0"/>
              <a:t>");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fr-FR" sz="2000" dirty="0" smtClean="0"/>
              <a:t>…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0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/>
              <a:t>Conclusion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hlinkClick r:id="rId2"/>
              </a:rPr>
              <a:t>https://</a:t>
            </a:r>
            <a:r>
              <a:rPr lang="fr-FR" sz="2400" dirty="0" smtClean="0">
                <a:hlinkClick r:id="rId2"/>
              </a:rPr>
              <a:t>github.com/olivier-coussieu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Vous </a:t>
            </a:r>
            <a:r>
              <a:rPr lang="fr-FR" sz="2400" dirty="0"/>
              <a:t>trouverez les sources dans </a:t>
            </a:r>
          </a:p>
          <a:p>
            <a:pPr marL="0" indent="0">
              <a:buNone/>
            </a:pPr>
            <a:r>
              <a:rPr lang="fr-FR" sz="2400" dirty="0" err="1"/>
              <a:t>aqueryum</a:t>
            </a:r>
            <a:r>
              <a:rPr lang="fr-FR" sz="2400" dirty="0"/>
              <a:t> et </a:t>
            </a:r>
            <a:r>
              <a:rPr lang="fr-FR" sz="2400" dirty="0" err="1" smtClean="0"/>
              <a:t>aqueryum</a:t>
            </a:r>
            <a:r>
              <a:rPr lang="fr-FR" sz="2400" dirty="0" smtClean="0"/>
              <a:t>-show-</a:t>
            </a:r>
            <a:r>
              <a:rPr lang="fr-FR" sz="2400" dirty="0" err="1" smtClean="0"/>
              <a:t>query</a:t>
            </a:r>
            <a:endParaRPr lang="fr-F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Je rédigerai une doc plus détaillée si quelqu’un me le demande.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64865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 smtClean="0"/>
              <a:t>Cas classique : un écran Sélection/Liste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haute de l’écran est le </a:t>
            </a:r>
            <a:r>
              <a:rPr lang="fr-FR" b="1" dirty="0" smtClean="0"/>
              <a:t>panneau  de sélection </a:t>
            </a:r>
            <a:r>
              <a:rPr lang="fr-FR" dirty="0" smtClean="0"/>
              <a:t>qui permet la saisie des critères.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basse est un tableau où l’on viendra afficher les résultats de la recherche</a:t>
            </a:r>
            <a:endParaRPr lang="en-US" dirty="0"/>
          </a:p>
        </p:txBody>
      </p:sp>
      <p:pic>
        <p:nvPicPr>
          <p:cNvPr id="5" name="Espace réservé du contenu 4" descr="screen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260788"/>
            <a:ext cx="5111750" cy="38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Déroulement de la recherche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critères sélectionnés sont envoyés au serveur</a:t>
            </a:r>
          </a:p>
          <a:p>
            <a:r>
              <a:rPr lang="fr-FR" dirty="0" smtClean="0"/>
              <a:t>Celui-ci envoie au client la liste des items obtenus</a:t>
            </a:r>
          </a:p>
        </p:txBody>
      </p:sp>
      <p:pic>
        <p:nvPicPr>
          <p:cNvPr id="1026" name="Picture 2" descr="Client-Server Request and its 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562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Echanges au format JSON</a:t>
            </a:r>
            <a:endParaRPr lang="en-US" dirty="0"/>
          </a:p>
        </p:txBody>
      </p:sp>
      <p:pic>
        <p:nvPicPr>
          <p:cNvPr id="4" name="Espace réservé du contenu 3" descr="http://safehammad.com/wp-uploads/2010/10/json-rest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1" y="1600200"/>
            <a:ext cx="75254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1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d’un critère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format JSON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  field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hair_color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op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eq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value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blond"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Java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050" name="Picture 2" descr="C:\Users\S243850\Pictures\criter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148840" cy="31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Ensemble de critères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/>
              <a:t>[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hair_color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black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" </a:t>
            </a:r>
            <a:r>
              <a:rPr lang="en-US" sz="2000" dirty="0" smtClean="0"/>
              <a:t>} 		// </a:t>
            </a:r>
            <a:r>
              <a:rPr lang="fr-FR" sz="2000" dirty="0">
                <a:solidFill>
                  <a:srgbClr val="00B050"/>
                </a:solidFill>
              </a:rPr>
              <a:t>[1]</a:t>
            </a:r>
            <a:r>
              <a:rPr lang="fr-FR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 , {field: 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garter_color</a:t>
            </a:r>
            <a:r>
              <a:rPr lang="en-US" sz="2000" dirty="0" smtClean="0">
                <a:solidFill>
                  <a:srgbClr val="00B0F0"/>
                </a:solidFill>
              </a:rPr>
              <a:t>", </a:t>
            </a:r>
            <a:r>
              <a:rPr lang="en-US" sz="2000" dirty="0" smtClean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"</a:t>
            </a:r>
            <a:r>
              <a:rPr lang="en-US" sz="2000" dirty="0" err="1" smtClean="0">
                <a:solidFill>
                  <a:srgbClr val="00B0F0"/>
                </a:solidFill>
              </a:rPr>
              <a:t>eq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"turquoise"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>
                <a:solidFill>
                  <a:srgbClr val="00B050"/>
                </a:solidFill>
              </a:rPr>
              <a:t>[2]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specialsign_type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freckles"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[3]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specialsign_location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cheek"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fr-FR" sz="2000" dirty="0" smtClean="0"/>
              <a:t>Par défaut, la condition représentée vaut : </a:t>
            </a:r>
            <a:r>
              <a:rPr lang="fr-FR" sz="2000" dirty="0" smtClean="0">
                <a:solidFill>
                  <a:srgbClr val="00B050"/>
                </a:solidFill>
              </a:rPr>
              <a:t>[1]</a:t>
            </a:r>
            <a:r>
              <a:rPr lang="fr-FR" sz="2000" dirty="0" smtClean="0"/>
              <a:t> AND</a:t>
            </a:r>
            <a:r>
              <a:rPr lang="fr-FR" sz="2000" dirty="0" smtClean="0">
                <a:solidFill>
                  <a:srgbClr val="00B050"/>
                </a:solidFill>
              </a:rPr>
              <a:t> [2]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[3]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</a:p>
          <a:p>
            <a:pPr marL="0" indent="0">
              <a:buNone/>
            </a:pPr>
            <a:r>
              <a:rPr lang="fr-FR" sz="2000" dirty="0" smtClean="0"/>
              <a:t>Mais on peut avoir à représenter des expressions algébriques plus variées, avec l’opérateur OR au lieu de AND et des sous-expressions isolées par des parenthèses. Les parenthèses sont représentées par la clé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fr-FR" sz="2000" dirty="0" smtClean="0"/>
              <a:t>. On peut préciser l’opérateur OR dans la clé </a:t>
            </a:r>
            <a:r>
              <a:rPr lang="fr-FR" sz="2000" dirty="0" smtClean="0">
                <a:solidFill>
                  <a:srgbClr val="7030A0"/>
                </a:solidFill>
              </a:rPr>
              <a:t>clause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L’expression sera convertie en un objet </a:t>
            </a:r>
            <a:r>
              <a:rPr lang="fr-FR" sz="2000" dirty="0" smtClean="0">
                <a:solidFill>
                  <a:schemeClr val="tx2"/>
                </a:solidFill>
              </a:rPr>
              <a:t>Prescriptions</a:t>
            </a:r>
            <a:r>
              <a:rPr lang="fr-FR" sz="2000" dirty="0" smtClean="0"/>
              <a:t> (décrit page suivante) au moment de l’entrée </a:t>
            </a:r>
            <a:r>
              <a:rPr lang="fr-FR" sz="2000" dirty="0"/>
              <a:t>dans le </a:t>
            </a:r>
            <a:r>
              <a:rPr lang="fr-FR" sz="2000" dirty="0" smtClean="0"/>
              <a:t>serveur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 reçu par le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critères sont structurés en «</a:t>
            </a:r>
            <a:r>
              <a:rPr lang="fr-FR" b="1" dirty="0" err="1" smtClean="0"/>
              <a:t>Criteria</a:t>
            </a:r>
            <a:r>
              <a:rPr lang="fr-FR" dirty="0" smtClean="0"/>
              <a:t>» selon le pattern Composite</a:t>
            </a:r>
          </a:p>
          <a:p>
            <a:r>
              <a:rPr lang="fr-FR" dirty="0" smtClean="0"/>
              <a:t>Le </a:t>
            </a:r>
            <a:r>
              <a:rPr lang="fr-FR" b="1" dirty="0" err="1" smtClean="0"/>
              <a:t>Criteria</a:t>
            </a:r>
            <a:r>
              <a:rPr lang="fr-FR" b="1" dirty="0" smtClean="0"/>
              <a:t> </a:t>
            </a:r>
            <a:r>
              <a:rPr lang="fr-FR" dirty="0" smtClean="0"/>
              <a:t>racine est contenu dans «</a:t>
            </a:r>
            <a:r>
              <a:rPr lang="fr-FR" b="1" dirty="0" smtClean="0"/>
              <a:t>Prescriptions</a:t>
            </a:r>
            <a:r>
              <a:rPr lang="fr-FR" dirty="0" smtClean="0"/>
              <a:t>» </a:t>
            </a:r>
            <a:r>
              <a:rPr lang="fr-FR" dirty="0"/>
              <a:t>selon le pattern </a:t>
            </a:r>
            <a:r>
              <a:rPr lang="fr-FR" dirty="0" smtClean="0"/>
              <a:t>Décorateur</a:t>
            </a:r>
            <a:endParaRPr lang="fr-FR" dirty="0"/>
          </a:p>
          <a:p>
            <a:endParaRPr lang="en-US" dirty="0"/>
          </a:p>
        </p:txBody>
      </p:sp>
      <p:pic>
        <p:nvPicPr>
          <p:cNvPr id="5" name="Picture 2" descr="C:\Users\S243850\Pictures\incom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10" y="2102961"/>
            <a:ext cx="311658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à la base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obtenir la liste, une requête est adressée à la base</a:t>
            </a:r>
          </a:p>
          <a:p>
            <a:r>
              <a:rPr lang="fr-FR" dirty="0" smtClean="0"/>
              <a:t>Cette requête est construite à partir des critères </a:t>
            </a:r>
            <a:r>
              <a:rPr lang="fr-FR" dirty="0" smtClean="0"/>
              <a:t>représentés dans l’objet </a:t>
            </a:r>
            <a:r>
              <a:rPr lang="fr-FR" dirty="0" smtClean="0">
                <a:solidFill>
                  <a:schemeClr val="tx2"/>
                </a:solidFill>
              </a:rPr>
              <a:t>Prescriptions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 3" descr="MVC diagram of the AffableBean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00808"/>
            <a:ext cx="5943600" cy="206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6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</a:t>
            </a:r>
            <a:r>
              <a:rPr lang="fr-FR" dirty="0" smtClean="0"/>
              <a:t>d’une </a:t>
            </a:r>
            <a:r>
              <a:rPr lang="fr-FR" dirty="0" smtClean="0"/>
              <a:t>requête (JPQL)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SELECT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report.cSecReportRef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,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report.dBus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ScSecurityReport</a:t>
            </a:r>
            <a:r>
              <a:rPr lang="en-US" sz="1800" b="1" dirty="0" smtClean="0"/>
              <a:t> 	report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ScProdInst</a:t>
            </a:r>
            <a:r>
              <a:rPr lang="en-US" sz="1800" b="1" dirty="0" smtClean="0"/>
              <a:t> 	instrument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ScRefCurr</a:t>
            </a:r>
            <a:r>
              <a:rPr lang="en-US" sz="1800" b="1" dirty="0" smtClean="0"/>
              <a:t> 	currency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instrument.cIsinInst</a:t>
            </a:r>
            <a:r>
              <a:rPr lang="en-US" sz="1800" b="1" dirty="0" smtClean="0"/>
              <a:t>  = </a:t>
            </a:r>
            <a:r>
              <a:rPr lang="en-US" sz="1800" b="1" dirty="0" err="1" smtClean="0"/>
              <a:t>report.cIsinInst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AND 	</a:t>
            </a:r>
            <a:r>
              <a:rPr lang="en-US" sz="1800" b="1" dirty="0" err="1" smtClean="0"/>
              <a:t>instrument.cCurrTrd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currency.cIsoCurr</a:t>
            </a:r>
            <a:endParaRPr lang="en-US" sz="1800" b="1" dirty="0" smtClean="0"/>
          </a:p>
          <a:p>
            <a:pPr marL="0" indent="0">
              <a:buNone/>
            </a:pPr>
            <a:r>
              <a:rPr lang="fr-FR" sz="1800" b="1" dirty="0" smtClean="0"/>
              <a:t>…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report.cIsinInst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'FR0000051732‘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da.cDep</a:t>
            </a:r>
            <a:r>
              <a:rPr lang="en-US" sz="1800" b="1" dirty="0" smtClean="0">
                <a:solidFill>
                  <a:srgbClr val="FF0000"/>
                </a:solidFill>
              </a:rPr>
              <a:t> = 'IBLSA‘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ORDER BY </a:t>
            </a:r>
            <a:r>
              <a:rPr lang="en-US" sz="1800" b="1" dirty="0" err="1" smtClean="0">
                <a:solidFill>
                  <a:schemeClr val="tx2"/>
                </a:solidFill>
              </a:rPr>
              <a:t>report.dBus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…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40152" y="1600200"/>
            <a:ext cx="27466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6600" b="1" dirty="0" smtClean="0">
                <a:solidFill>
                  <a:srgbClr val="00B050"/>
                </a:solidFill>
              </a:rPr>
              <a:t>} </a:t>
            </a:r>
            <a:r>
              <a:rPr lang="fr-FR" sz="2400" b="1" dirty="0" smtClean="0">
                <a:solidFill>
                  <a:srgbClr val="00B050"/>
                </a:solidFill>
              </a:rPr>
              <a:t>Colonnes</a:t>
            </a:r>
          </a:p>
          <a:p>
            <a:pPr marL="0" indent="0">
              <a:buNone/>
            </a:pPr>
            <a:r>
              <a:rPr lang="fr-FR" sz="9600" b="1" dirty="0" smtClean="0"/>
              <a:t>}</a:t>
            </a:r>
            <a:r>
              <a:rPr lang="fr-FR" sz="2400" b="1" dirty="0" smtClean="0"/>
              <a:t>Tables, jointures</a:t>
            </a:r>
          </a:p>
          <a:p>
            <a:pPr marL="0" indent="0">
              <a:buNone/>
            </a:pPr>
            <a:r>
              <a:rPr lang="fr-FR" sz="6600" b="1" dirty="0" smtClean="0">
                <a:solidFill>
                  <a:srgbClr val="FF0000"/>
                </a:solidFill>
              </a:rPr>
              <a:t>} </a:t>
            </a:r>
            <a:r>
              <a:rPr lang="fr-FR" sz="2400" b="1" dirty="0" smtClean="0">
                <a:solidFill>
                  <a:srgbClr val="FF0000"/>
                </a:solidFill>
              </a:rPr>
              <a:t>Filtres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3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Affichage à l'écran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Criteria Mix</vt:lpstr>
      <vt:lpstr>Cas classique : un écran Sélection/Liste</vt:lpstr>
      <vt:lpstr>Déroulement de la recherche</vt:lpstr>
      <vt:lpstr>Echanges au format JSON</vt:lpstr>
      <vt:lpstr>Représentation d’un critère</vt:lpstr>
      <vt:lpstr>Ensemble de critères</vt:lpstr>
      <vt:lpstr>Objet reçu par le serveur</vt:lpstr>
      <vt:lpstr>Accès à la base</vt:lpstr>
      <vt:lpstr>Structure d’une requête (JPQL)</vt:lpstr>
      <vt:lpstr>Variété des requêtes</vt:lpstr>
      <vt:lpstr>Au Last Chance Saloon</vt:lpstr>
      <vt:lpstr> </vt:lpstr>
      <vt:lpstr>Réduire la complexité</vt:lpstr>
      <vt:lpstr>Solution pour tous les cas du panneau</vt:lpstr>
      <vt:lpstr>Conclusion 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COUSSIEU, OLIVIER</dc:creator>
  <cp:lastModifiedBy>COUSSIEU, OLIVIER</cp:lastModifiedBy>
  <cp:revision>54</cp:revision>
  <dcterms:created xsi:type="dcterms:W3CDTF">2016-02-01T09:16:01Z</dcterms:created>
  <dcterms:modified xsi:type="dcterms:W3CDTF">2016-02-04T16:07:43Z</dcterms:modified>
</cp:coreProperties>
</file>