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2" r:id="rId13"/>
    <p:sldId id="271" r:id="rId14"/>
    <p:sldId id="273" r:id="rId15"/>
    <p:sldId id="269" r:id="rId16"/>
    <p:sldId id="270" r:id="rId17"/>
  </p:sldIdLst>
  <p:sldSz cx="9144000" cy="5143500" type="screen16x9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160" y="-9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A783-0FB6-454E-AB95-337DD2B5D53B}" type="datetimeFigureOut">
              <a:rPr lang="es-BO" smtClean="0"/>
              <a:t>26/11/2016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ECA-F026-4537-BC1F-535A003667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9682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A783-0FB6-454E-AB95-337DD2B5D53B}" type="datetimeFigureOut">
              <a:rPr lang="es-BO" smtClean="0"/>
              <a:t>26/11/2016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ECA-F026-4537-BC1F-535A003667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69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A783-0FB6-454E-AB95-337DD2B5D53B}" type="datetimeFigureOut">
              <a:rPr lang="es-BO" smtClean="0"/>
              <a:t>26/11/2016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ECA-F026-4537-BC1F-535A003667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9466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A783-0FB6-454E-AB95-337DD2B5D53B}" type="datetimeFigureOut">
              <a:rPr lang="es-BO" smtClean="0"/>
              <a:t>26/11/2016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ECA-F026-4537-BC1F-535A003667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9100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A783-0FB6-454E-AB95-337DD2B5D53B}" type="datetimeFigureOut">
              <a:rPr lang="es-BO" smtClean="0"/>
              <a:t>26/11/2016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ECA-F026-4537-BC1F-535A003667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56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A783-0FB6-454E-AB95-337DD2B5D53B}" type="datetimeFigureOut">
              <a:rPr lang="es-BO" smtClean="0"/>
              <a:t>26/11/2016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ECA-F026-4537-BC1F-535A003667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336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A783-0FB6-454E-AB95-337DD2B5D53B}" type="datetimeFigureOut">
              <a:rPr lang="es-BO" smtClean="0"/>
              <a:t>26/11/2016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ECA-F026-4537-BC1F-535A003667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1713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A783-0FB6-454E-AB95-337DD2B5D53B}" type="datetimeFigureOut">
              <a:rPr lang="es-BO" smtClean="0"/>
              <a:t>26/11/2016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ECA-F026-4537-BC1F-535A003667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256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A783-0FB6-454E-AB95-337DD2B5D53B}" type="datetimeFigureOut">
              <a:rPr lang="es-BO" smtClean="0"/>
              <a:t>26/11/2016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ECA-F026-4537-BC1F-535A003667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0503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A783-0FB6-454E-AB95-337DD2B5D53B}" type="datetimeFigureOut">
              <a:rPr lang="es-BO" smtClean="0"/>
              <a:t>26/11/2016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ECA-F026-4537-BC1F-535A003667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2113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A783-0FB6-454E-AB95-337DD2B5D53B}" type="datetimeFigureOut">
              <a:rPr lang="es-BO" smtClean="0"/>
              <a:t>26/11/2016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ECA-F026-4537-BC1F-535A003667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448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A783-0FB6-454E-AB95-337DD2B5D53B}" type="datetimeFigureOut">
              <a:rPr lang="es-BO" smtClean="0"/>
              <a:t>26/11/2016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40ECA-F026-4537-BC1F-535A003667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949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02882" y="1347614"/>
            <a:ext cx="71382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0" dirty="0" smtClean="0">
                <a:solidFill>
                  <a:srgbClr val="C00000"/>
                </a:solidFill>
                <a:latin typeface="Arial Black" pitchFamily="34" charset="0"/>
                <a:cs typeface="Arial" pitchFamily="34" charset="0"/>
              </a:rPr>
              <a:t>VAGRANT</a:t>
            </a:r>
            <a:endParaRPr lang="es-BO" sz="10000" dirty="0">
              <a:solidFill>
                <a:srgbClr val="C0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988038" y="2859782"/>
            <a:ext cx="71679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ENTORNOS VIRTUALES DE </a:t>
            </a:r>
            <a:r>
              <a:rPr lang="es-E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rPr>
              <a:t>DESARROLLO</a:t>
            </a:r>
            <a:endParaRPr lang="es-BO" sz="2600" dirty="0">
              <a:solidFill>
                <a:schemeClr val="tx1">
                  <a:lumMod val="85000"/>
                  <a:lumOff val="15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17806" y="3435846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solidFill>
                  <a:schemeClr val="bg1">
                    <a:lumMod val="75000"/>
                  </a:schemeClr>
                </a:solidFill>
              </a:rPr>
              <a:t>Aquilardo Caricari Cala</a:t>
            </a:r>
            <a:endParaRPr lang="es-BO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827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87871"/>
            <a:ext cx="375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¿CÓMO FUNCIONA </a:t>
            </a:r>
            <a:r>
              <a:rPr lang="es-ES" dirty="0" smtClean="0">
                <a:latin typeface="Arial Black" pitchFamily="34" charset="0"/>
              </a:rPr>
              <a:t>VAGRANT?</a:t>
            </a:r>
            <a:endParaRPr lang="es-BO" dirty="0"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1 Rectángulo"/>
          <p:cNvSpPr/>
          <p:nvPr/>
        </p:nvSpPr>
        <p:spPr>
          <a:xfrm>
            <a:off x="1604405" y="1243211"/>
            <a:ext cx="5775907" cy="3240360"/>
          </a:xfrm>
          <a:prstGeom prst="rect">
            <a:avLst/>
          </a:prstGeom>
          <a:solidFill>
            <a:schemeClr val="tx1">
              <a:alpha val="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8" name="27 CuadroTexto"/>
          <p:cNvSpPr txBox="1"/>
          <p:nvPr/>
        </p:nvSpPr>
        <p:spPr>
          <a:xfrm>
            <a:off x="3523014" y="3651870"/>
            <a:ext cx="19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rPr>
              <a:t>MÁQUINA FÍSICA</a:t>
            </a:r>
            <a:endParaRPr lang="es-BO" dirty="0">
              <a:solidFill>
                <a:schemeClr val="tx1">
                  <a:lumMod val="85000"/>
                  <a:lumOff val="1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1769846" y="1355576"/>
            <a:ext cx="5445025" cy="2296293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0" name="29 CuadroTexto"/>
          <p:cNvSpPr txBox="1"/>
          <p:nvPr/>
        </p:nvSpPr>
        <p:spPr>
          <a:xfrm>
            <a:off x="2363993" y="3075806"/>
            <a:ext cx="425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1"/>
                </a:solidFill>
                <a:latin typeface="Arial Black" pitchFamily="34" charset="0"/>
              </a:rPr>
              <a:t>SISTEMA OPERATIVO / MÁQUINA FÍSICA</a:t>
            </a:r>
            <a:endParaRPr lang="es-BO" sz="14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4430718" y="1689681"/>
            <a:ext cx="1961271" cy="93799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2" name="31 CuadroTexto"/>
          <p:cNvSpPr txBox="1"/>
          <p:nvPr/>
        </p:nvSpPr>
        <p:spPr>
          <a:xfrm>
            <a:off x="4717061" y="2232781"/>
            <a:ext cx="146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rPr>
              <a:t>VIRTUAL BOX</a:t>
            </a:r>
            <a:endParaRPr lang="es-BO" sz="1200" dirty="0">
              <a:solidFill>
                <a:schemeClr val="tx1">
                  <a:lumMod val="85000"/>
                  <a:lumOff val="1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2324484" y="1694400"/>
            <a:ext cx="1961271" cy="93799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4" name="33 CuadroTexto"/>
          <p:cNvSpPr txBox="1"/>
          <p:nvPr/>
        </p:nvSpPr>
        <p:spPr>
          <a:xfrm>
            <a:off x="2620323" y="2037269"/>
            <a:ext cx="1209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rPr>
              <a:t>VAGRANT</a:t>
            </a:r>
            <a:endParaRPr lang="es-BO" sz="1400" dirty="0">
              <a:solidFill>
                <a:schemeClr val="tx1">
                  <a:lumMod val="85000"/>
                  <a:lumOff val="15000"/>
                </a:schemeClr>
              </a:solidFill>
              <a:latin typeface="Arial Black" pitchFamily="34" charset="0"/>
            </a:endParaRPr>
          </a:p>
        </p:txBody>
      </p:sp>
      <p:cxnSp>
        <p:nvCxnSpPr>
          <p:cNvPr id="36" name="35 Conector curvado"/>
          <p:cNvCxnSpPr/>
          <p:nvPr/>
        </p:nvCxnSpPr>
        <p:spPr>
          <a:xfrm>
            <a:off x="3881890" y="2176840"/>
            <a:ext cx="851461" cy="194441"/>
          </a:xfrm>
          <a:prstGeom prst="curved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4704521" y="1761689"/>
            <a:ext cx="1312792" cy="3837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9" name="38 CuadroTexto"/>
          <p:cNvSpPr txBox="1"/>
          <p:nvPr/>
        </p:nvSpPr>
        <p:spPr>
          <a:xfrm>
            <a:off x="4723132" y="1810162"/>
            <a:ext cx="125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Arial Black" pitchFamily="34" charset="0"/>
              </a:rPr>
              <a:t>VIRTUAL OS</a:t>
            </a:r>
            <a:endParaRPr lang="es-BO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3232218" y="4483571"/>
            <a:ext cx="2520280" cy="124209"/>
          </a:xfrm>
          <a:prstGeom prst="rect">
            <a:avLst/>
          </a:prstGeom>
          <a:solidFill>
            <a:schemeClr val="tx1">
              <a:alpha val="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370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8" grpId="0" animBg="1"/>
      <p:bldP spid="39" grpId="0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87871"/>
            <a:ext cx="325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TERMINOLOGÍA </a:t>
            </a:r>
            <a:r>
              <a:rPr lang="es-ES" dirty="0" smtClean="0">
                <a:latin typeface="Arial Black" pitchFamily="34" charset="0"/>
              </a:rPr>
              <a:t>VAGRANT</a:t>
            </a:r>
            <a:endParaRPr lang="es-BO" dirty="0"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1 CuadroTexto"/>
          <p:cNvSpPr txBox="1"/>
          <p:nvPr/>
        </p:nvSpPr>
        <p:spPr>
          <a:xfrm>
            <a:off x="575742" y="987574"/>
            <a:ext cx="81007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s-E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Vagrantfile</a:t>
            </a:r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Archivo que contiene la configuración para crear una máquina virtual.</a:t>
            </a:r>
            <a:endParaRPr lang="es-B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Box: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Una box “caja” es un paquete que contiene el esqueleto de una máquina 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virtual.</a:t>
            </a:r>
            <a:endParaRPr lang="es-B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Host Machine: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Una máquina que va a ejecutar </a:t>
            </a:r>
            <a:r>
              <a:rPr lang="es-E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Vagrant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B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s-E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Guest</a:t>
            </a:r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Machine: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El servidor que fue iniciado por </a:t>
            </a:r>
            <a:r>
              <a:rPr lang="es-E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Vagrant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B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s-E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Provider</a:t>
            </a:r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el proveedor es la aplicación o sistema que va a albergar el entorno que vamos a 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generar: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VirtualBox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Hiper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-V, </a:t>
            </a:r>
            <a:r>
              <a:rPr lang="es-E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VMware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también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B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s-E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Provisioner</a:t>
            </a:r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el aprovisionador (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provisioner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es el encargado de entenderse con el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provider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ejecutando una serie de instrucciones que le proporcionamos a través de un archivo de 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configuración. Algunos 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los soportados son: Shell Script,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Ansible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Puppet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Chef.</a:t>
            </a:r>
            <a:endParaRPr lang="es-B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endParaRPr lang="es-B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09" y="181762"/>
            <a:ext cx="6750182" cy="46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87871"/>
            <a:ext cx="347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COMANDOS </a:t>
            </a:r>
            <a:r>
              <a:rPr lang="es-ES" dirty="0" smtClean="0">
                <a:latin typeface="Arial Black" pitchFamily="34" charset="0"/>
              </a:rPr>
              <a:t>IMPORTANTES</a:t>
            </a:r>
            <a:endParaRPr lang="es-BO" dirty="0"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1 CuadroTexto"/>
          <p:cNvSpPr txBox="1"/>
          <p:nvPr/>
        </p:nvSpPr>
        <p:spPr>
          <a:xfrm>
            <a:off x="467544" y="905688"/>
            <a:ext cx="8424936" cy="35394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vagrant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s-E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crea el Archivo </a:t>
            </a:r>
            <a:r>
              <a:rPr lang="es-E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Vagrantfile</a:t>
            </a:r>
            <a:r>
              <a:rPr lang="es-E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en la que se encuentra la configuración del entorno de desarrollo virtual.</a:t>
            </a:r>
            <a:endParaRPr lang="es-BO" sz="1600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vagrant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up: </a:t>
            </a:r>
            <a:r>
              <a:rPr lang="es-E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inicia la máquina virtual y ejecuta todas las acciones definidos por los </a:t>
            </a:r>
            <a:r>
              <a:rPr lang="es-E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provisionadores</a:t>
            </a:r>
            <a:r>
              <a:rPr lang="es-E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s-BO" sz="1600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vagrant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halt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E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permite apagar la máquina virtual.</a:t>
            </a:r>
            <a:endParaRPr lang="es-BO" sz="1600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vagrant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ssh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s-E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permite conectarse a la máquina virtual a través de </a:t>
            </a:r>
            <a:r>
              <a:rPr lang="es-ES" sz="1600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ssh</a:t>
            </a:r>
            <a:r>
              <a:rPr lang="es-E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s-BO" sz="1600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vagrant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reload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s-E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reinicia la máquina virtual, esto es útil cuando hay cambios en el </a:t>
            </a:r>
            <a:r>
              <a:rPr lang="es-E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Vagrantfile</a:t>
            </a:r>
            <a:endParaRPr lang="es-BO" sz="1600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vagrant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provision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s-E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ejecuta sólo los </a:t>
            </a:r>
            <a:r>
              <a:rPr lang="es-E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provisionadores</a:t>
            </a:r>
            <a:r>
              <a:rPr lang="es-E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sin necesidad de reiniciar la máquina virtual.</a:t>
            </a:r>
            <a:endParaRPr lang="es-BO" sz="1600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vagrant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destroy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s-E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Destruye (elimina) la máquina virtual.</a:t>
            </a:r>
            <a:endParaRPr lang="es-BO" sz="1600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vagrant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suspend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s-E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suspende la ejecución de la máquina virtual.</a:t>
            </a:r>
            <a:endParaRPr lang="es-BO" sz="1600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600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vagrant</a:t>
            </a:r>
            <a:r>
              <a:rPr lang="es-ES" sz="16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resume</a:t>
            </a:r>
            <a:r>
              <a:rPr lang="es-ES" sz="16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s-ES" sz="16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reanuda una máquina virtual previamente suspendida</a:t>
            </a:r>
            <a:r>
              <a:rPr lang="es-E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s-BO" sz="1600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87871"/>
            <a:ext cx="342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RECURSOS </a:t>
            </a:r>
            <a:r>
              <a:rPr lang="es-ES" dirty="0" smtClean="0">
                <a:latin typeface="Arial Black" pitchFamily="34" charset="0"/>
              </a:rPr>
              <a:t>IMPORTANTES</a:t>
            </a:r>
            <a:endParaRPr lang="es-BO" dirty="0"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1 CuadroTexto"/>
          <p:cNvSpPr txBox="1"/>
          <p:nvPr/>
        </p:nvSpPr>
        <p:spPr>
          <a:xfrm>
            <a:off x="1115616" y="1203598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s-E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Puphpet</a:t>
            </a:r>
            <a:r>
              <a:rPr lang="es-E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servicio que permite configurar visualmente máquinas virtuales para desarrollo PHP</a:t>
            </a:r>
            <a:r>
              <a:rPr lang="es-BO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Utiliza </a:t>
            </a:r>
            <a:r>
              <a:rPr lang="es-BO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Puppet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como servicio aprovisionador</a:t>
            </a:r>
            <a:r>
              <a:rPr lang="es-BO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BO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Rove</a:t>
            </a:r>
            <a:r>
              <a:rPr lang="es-B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servicio que permite generar una configuración típica de </a:t>
            </a:r>
            <a:r>
              <a:rPr lang="es-BO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Vagrant</a:t>
            </a:r>
            <a:r>
              <a:rPr lang="es-BO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Utiliza Chef como servicio aprovisionador</a:t>
            </a:r>
            <a:r>
              <a:rPr lang="es-BO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BO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Protobox</a:t>
            </a:r>
            <a:r>
              <a:rPr lang="es-BO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s-BO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servicio que permite configurar visualmente máquinas para desarrollo web utilizando </a:t>
            </a:r>
            <a:r>
              <a:rPr lang="es-BO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vagrant</a:t>
            </a:r>
            <a:r>
              <a:rPr lang="es-BO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Vagrant</a:t>
            </a:r>
            <a:r>
              <a:rPr lang="es-E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Manager: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herramienta que permite administrar las máquinas creadas por </a:t>
            </a:r>
            <a:r>
              <a:rPr lang="es-E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vagrant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de manera visual, disponible solo para </a:t>
            </a:r>
            <a:r>
              <a:rPr lang="es-E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y Windows.</a:t>
            </a:r>
            <a:endParaRPr lang="es-B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499992" y="478299"/>
            <a:ext cx="422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rial Black" pitchFamily="34" charset="0"/>
              </a:rPr>
              <a:t>PREGUNTAS…</a:t>
            </a:r>
            <a:endParaRPr lang="es-BO" sz="4000" dirty="0"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098" name="Picture 2" descr="Image result for VAG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4824" y="111671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907704" y="555526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rial Black" pitchFamily="34" charset="0"/>
              </a:rPr>
              <a:t>?</a:t>
            </a:r>
            <a:endParaRPr lang="es-BO" sz="4000" dirty="0">
              <a:latin typeface="Arial Black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 rot="1434126">
            <a:off x="2286058" y="625909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rial Black" pitchFamily="34" charset="0"/>
              </a:rPr>
              <a:t>?</a:t>
            </a:r>
            <a:endParaRPr lang="es-BO" sz="4000" dirty="0">
              <a:latin typeface="Arial Black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 rot="3169981">
            <a:off x="2527043" y="949015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rial Black" pitchFamily="34" charset="0"/>
              </a:rPr>
              <a:t>?</a:t>
            </a:r>
            <a:endParaRPr lang="es-BO" sz="4000" dirty="0">
              <a:latin typeface="Arial Black" pitchFamily="34" charset="0"/>
            </a:endParaRPr>
          </a:p>
        </p:txBody>
      </p:sp>
      <p:pic>
        <p:nvPicPr>
          <p:cNvPr id="4100" name="Picture 4" descr="Image result for VAGR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73" y="1249313"/>
            <a:ext cx="314325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793307" y="3445421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http://vagrantbox.es</a:t>
            </a:r>
          </a:p>
          <a:p>
            <a:pPr algn="r"/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http://vagrantup.com</a:t>
            </a:r>
          </a:p>
          <a:p>
            <a:pPr algn="r"/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https://twitter.com/mitchellh</a:t>
            </a:r>
          </a:p>
          <a:p>
            <a:pPr algn="r"/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https://github.com/mitchellh/vagrant</a:t>
            </a:r>
            <a:endParaRPr lang="es-B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499992" y="478299"/>
            <a:ext cx="3283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rial Black" pitchFamily="34" charset="0"/>
              </a:rPr>
              <a:t>GRACIAS…</a:t>
            </a:r>
            <a:endParaRPr lang="es-BO" sz="4000" dirty="0"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098" name="Picture 2" descr="Image result for VAG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4824" y="111671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419872" y="2462867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https://twitter.com/aquilardocc</a:t>
            </a:r>
          </a:p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https://github.com/aquilardo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419872" y="2124611"/>
            <a:ext cx="305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Black" pitchFamily="34" charset="0"/>
              </a:rPr>
              <a:t>AQUILARDO CARICARI</a:t>
            </a:r>
            <a:endParaRPr lang="es-BO" dirty="0">
              <a:latin typeface="Arial Black" pitchFamily="34" charset="0"/>
            </a:endParaRPr>
          </a:p>
        </p:txBody>
      </p:sp>
      <p:pic>
        <p:nvPicPr>
          <p:cNvPr id="9218" name="Picture 2" descr="Aquilardo Caricar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" b="23341"/>
          <a:stretch/>
        </p:blipFill>
        <p:spPr bwMode="auto">
          <a:xfrm>
            <a:off x="1835695" y="1801644"/>
            <a:ext cx="1335757" cy="1813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2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87871"/>
            <a:ext cx="35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ENTORNO </a:t>
            </a:r>
            <a:r>
              <a:rPr lang="es-ES" dirty="0" smtClean="0">
                <a:latin typeface="Arial Black" pitchFamily="34" charset="0"/>
              </a:rPr>
              <a:t>DE DESARROLLO</a:t>
            </a:r>
            <a:endParaRPr lang="es-BO" dirty="0"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8" name="17 CuadroTexto"/>
          <p:cNvSpPr txBox="1"/>
          <p:nvPr/>
        </p:nvSpPr>
        <p:spPr>
          <a:xfrm>
            <a:off x="7238568" y="1438382"/>
            <a:ext cx="17979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1400" dirty="0" smtClean="0"/>
              <a:t>Navegadores Web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smtClean="0"/>
              <a:t>Editores de Texto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err="1" smtClean="0"/>
              <a:t>IDEs</a:t>
            </a:r>
            <a:r>
              <a:rPr lang="es-ES" sz="1400" dirty="0" smtClean="0"/>
              <a:t>, etc.</a:t>
            </a:r>
            <a:endParaRPr lang="es-BO" sz="1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5496" y="1428193"/>
            <a:ext cx="1872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1400" dirty="0" smtClean="0"/>
              <a:t>Servidor Web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smtClean="0"/>
              <a:t>Servidor de BD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smtClean="0"/>
              <a:t>Lenguaje de Programación Web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1400" dirty="0" smtClean="0"/>
              <a:t>Compiladores y </a:t>
            </a:r>
            <a:r>
              <a:rPr lang="es-ES" sz="1400" dirty="0" err="1" smtClean="0"/>
              <a:t>Precompiladores</a:t>
            </a:r>
            <a:r>
              <a:rPr lang="es-ES" sz="1400" dirty="0" smtClean="0"/>
              <a:t>, etc.</a:t>
            </a:r>
            <a:endParaRPr lang="es-BO" sz="1400" dirty="0"/>
          </a:p>
        </p:txBody>
      </p:sp>
      <p:sp>
        <p:nvSpPr>
          <p:cNvPr id="2" name="1 Rectángulo"/>
          <p:cNvSpPr/>
          <p:nvPr/>
        </p:nvSpPr>
        <p:spPr>
          <a:xfrm>
            <a:off x="4211699" y="3679818"/>
            <a:ext cx="1008476" cy="5042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7 Rectángulo"/>
          <p:cNvSpPr/>
          <p:nvPr/>
        </p:nvSpPr>
        <p:spPr>
          <a:xfrm>
            <a:off x="4421798" y="4184056"/>
            <a:ext cx="588278" cy="84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10 Rectángulo"/>
          <p:cNvSpPr/>
          <p:nvPr/>
        </p:nvSpPr>
        <p:spPr>
          <a:xfrm>
            <a:off x="1979712" y="2301172"/>
            <a:ext cx="5211802" cy="7672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11 CuadroTexto"/>
          <p:cNvSpPr txBox="1"/>
          <p:nvPr/>
        </p:nvSpPr>
        <p:spPr>
          <a:xfrm>
            <a:off x="2890290" y="2463997"/>
            <a:ext cx="3207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2"/>
                </a:solidFill>
                <a:latin typeface="Arial Black" pitchFamily="34" charset="0"/>
              </a:rPr>
              <a:t>SISTEMA OPERATIVO</a:t>
            </a:r>
            <a:endParaRPr lang="es-BO" sz="2000" dirty="0">
              <a:solidFill>
                <a:schemeClr val="bg2"/>
              </a:solidFill>
              <a:latin typeface="Arial Black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979712" y="1434175"/>
            <a:ext cx="3194850" cy="7033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13 Rectángulo"/>
          <p:cNvSpPr/>
          <p:nvPr/>
        </p:nvSpPr>
        <p:spPr>
          <a:xfrm>
            <a:off x="5342641" y="1434174"/>
            <a:ext cx="1848873" cy="7033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14 CuadroTexto"/>
          <p:cNvSpPr txBox="1"/>
          <p:nvPr/>
        </p:nvSpPr>
        <p:spPr>
          <a:xfrm>
            <a:off x="5635306" y="1660113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bg2"/>
                </a:solidFill>
                <a:latin typeface="Arial Black" pitchFamily="34" charset="0"/>
              </a:rPr>
              <a:t>HERRAMIENTAS</a:t>
            </a:r>
            <a:endParaRPr lang="es-BO" sz="1000" dirty="0">
              <a:solidFill>
                <a:schemeClr val="bg2"/>
              </a:solidFill>
              <a:latin typeface="Arial Black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979712" y="1652021"/>
            <a:ext cx="3187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bg2"/>
                </a:solidFill>
                <a:latin typeface="Arial Black" pitchFamily="34" charset="0"/>
              </a:rPr>
              <a:t>SERVIDORES Y LENGUAJES DE SERVIDOR</a:t>
            </a:r>
            <a:endParaRPr lang="es-BO" sz="1000" dirty="0">
              <a:solidFill>
                <a:schemeClr val="bg2"/>
              </a:solidFill>
              <a:latin typeface="Arial Black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198941" y="3155629"/>
            <a:ext cx="2730636" cy="35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Windows, Linux, </a:t>
            </a:r>
            <a:r>
              <a:rPr lang="es-ES" sz="1400" dirty="0" err="1" smtClean="0"/>
              <a:t>MacOS</a:t>
            </a:r>
            <a:r>
              <a:rPr lang="es-ES" sz="1400" dirty="0" smtClean="0"/>
              <a:t>, etc.</a:t>
            </a:r>
            <a:endParaRPr lang="es-BO" sz="1400" dirty="0"/>
          </a:p>
        </p:txBody>
      </p:sp>
    </p:spTree>
    <p:extLst>
      <p:ext uri="{BB962C8B-B14F-4D97-AF65-F5344CB8AC3E}">
        <p14:creationId xmlns:p14="http://schemas.microsoft.com/office/powerpoint/2010/main" val="28493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87871"/>
            <a:ext cx="263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FLUJO </a:t>
            </a:r>
            <a:r>
              <a:rPr lang="es-ES" dirty="0" smtClean="0">
                <a:latin typeface="Arial Black" pitchFamily="34" charset="0"/>
              </a:rPr>
              <a:t>DE TRABAJO</a:t>
            </a:r>
            <a:endParaRPr lang="es-BO" dirty="0"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1 Rectángulo"/>
          <p:cNvSpPr/>
          <p:nvPr/>
        </p:nvSpPr>
        <p:spPr>
          <a:xfrm>
            <a:off x="1583668" y="1985940"/>
            <a:ext cx="864096" cy="43204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7 Rectángulo"/>
          <p:cNvSpPr/>
          <p:nvPr/>
        </p:nvSpPr>
        <p:spPr>
          <a:xfrm>
            <a:off x="1763688" y="2417988"/>
            <a:ext cx="504056" cy="720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2 Rectángulo"/>
          <p:cNvSpPr/>
          <p:nvPr/>
        </p:nvSpPr>
        <p:spPr>
          <a:xfrm>
            <a:off x="5544108" y="1877928"/>
            <a:ext cx="165618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4 Rectángulo"/>
          <p:cNvSpPr/>
          <p:nvPr/>
        </p:nvSpPr>
        <p:spPr>
          <a:xfrm>
            <a:off x="5628034" y="195324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1" name="20 Rectángulo"/>
          <p:cNvSpPr/>
          <p:nvPr/>
        </p:nvSpPr>
        <p:spPr>
          <a:xfrm>
            <a:off x="5904148" y="195324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2" name="21 Rectángulo"/>
          <p:cNvSpPr/>
          <p:nvPr/>
        </p:nvSpPr>
        <p:spPr>
          <a:xfrm>
            <a:off x="6156176" y="195324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3" name="22 Rectángulo"/>
          <p:cNvSpPr/>
          <p:nvPr/>
        </p:nvSpPr>
        <p:spPr>
          <a:xfrm>
            <a:off x="6408204" y="195324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4" name="23 Rectángulo"/>
          <p:cNvSpPr/>
          <p:nvPr/>
        </p:nvSpPr>
        <p:spPr>
          <a:xfrm>
            <a:off x="5628034" y="2136309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5" name="24 Rectángulo"/>
          <p:cNvSpPr/>
          <p:nvPr/>
        </p:nvSpPr>
        <p:spPr>
          <a:xfrm>
            <a:off x="5904148" y="2136309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6" name="25 Rectángulo"/>
          <p:cNvSpPr/>
          <p:nvPr/>
        </p:nvSpPr>
        <p:spPr>
          <a:xfrm>
            <a:off x="6156176" y="2136309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7" name="26 Rectángulo"/>
          <p:cNvSpPr/>
          <p:nvPr/>
        </p:nvSpPr>
        <p:spPr>
          <a:xfrm>
            <a:off x="6408204" y="2136309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8" name="27 Rectángulo"/>
          <p:cNvSpPr/>
          <p:nvPr/>
        </p:nvSpPr>
        <p:spPr>
          <a:xfrm>
            <a:off x="5619625" y="2316043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" name="28 Rectángulo"/>
          <p:cNvSpPr/>
          <p:nvPr/>
        </p:nvSpPr>
        <p:spPr>
          <a:xfrm>
            <a:off x="5895739" y="2316043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0" name="29 Rectángulo"/>
          <p:cNvSpPr/>
          <p:nvPr/>
        </p:nvSpPr>
        <p:spPr>
          <a:xfrm>
            <a:off x="6147767" y="2316043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1" name="30 Rectángulo"/>
          <p:cNvSpPr/>
          <p:nvPr/>
        </p:nvSpPr>
        <p:spPr>
          <a:xfrm>
            <a:off x="6399795" y="2316043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2" name="31 Rectángulo"/>
          <p:cNvSpPr/>
          <p:nvPr/>
        </p:nvSpPr>
        <p:spPr>
          <a:xfrm>
            <a:off x="6696236" y="1953240"/>
            <a:ext cx="432048" cy="506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8 CuadroTexto"/>
          <p:cNvSpPr txBox="1"/>
          <p:nvPr/>
        </p:nvSpPr>
        <p:spPr>
          <a:xfrm>
            <a:off x="1048694" y="2789061"/>
            <a:ext cx="1965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Arial Black" pitchFamily="34" charset="0"/>
              </a:rPr>
              <a:t>DESARROLLO LOCAL</a:t>
            </a:r>
            <a:endParaRPr lang="es-BO" sz="1200" dirty="0">
              <a:latin typeface="Arial Black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620564" y="2789061"/>
            <a:ext cx="1507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Arial Black" pitchFamily="34" charset="0"/>
              </a:rPr>
              <a:t>SERVIDOR WEB</a:t>
            </a:r>
            <a:endParaRPr lang="es-BO" sz="1200" dirty="0">
              <a:latin typeface="Arial Black" pitchFamily="34" charset="0"/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3815916" y="1953240"/>
            <a:ext cx="792088" cy="327085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928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3" grpId="0" animBg="1"/>
      <p:bldP spid="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9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49 Rectángulo"/>
          <p:cNvSpPr/>
          <p:nvPr/>
        </p:nvSpPr>
        <p:spPr>
          <a:xfrm>
            <a:off x="6804248" y="1059582"/>
            <a:ext cx="2067650" cy="324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16 Rectángulo"/>
          <p:cNvSpPr/>
          <p:nvPr/>
        </p:nvSpPr>
        <p:spPr>
          <a:xfrm>
            <a:off x="467544" y="1059582"/>
            <a:ext cx="5328592" cy="3240360"/>
          </a:xfrm>
          <a:prstGeom prst="rect">
            <a:avLst/>
          </a:prstGeom>
          <a:solidFill>
            <a:srgbClr val="C00000">
              <a:alpha val="7000"/>
            </a:srgb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3 CuadroTexto"/>
          <p:cNvSpPr txBox="1"/>
          <p:nvPr/>
        </p:nvSpPr>
        <p:spPr>
          <a:xfrm>
            <a:off x="323528" y="487871"/>
            <a:ext cx="263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FLUJO </a:t>
            </a:r>
            <a:r>
              <a:rPr lang="es-ES" dirty="0" smtClean="0">
                <a:latin typeface="Arial Black" pitchFamily="34" charset="0"/>
              </a:rPr>
              <a:t>DE TRABAJO</a:t>
            </a:r>
            <a:endParaRPr lang="es-BO" dirty="0"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1 Rectángulo"/>
          <p:cNvSpPr/>
          <p:nvPr/>
        </p:nvSpPr>
        <p:spPr>
          <a:xfrm>
            <a:off x="4920400" y="2079576"/>
            <a:ext cx="536109" cy="268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7 Rectángulo"/>
          <p:cNvSpPr/>
          <p:nvPr/>
        </p:nvSpPr>
        <p:spPr>
          <a:xfrm>
            <a:off x="5028438" y="2347631"/>
            <a:ext cx="320033" cy="457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2 Rectángulo"/>
          <p:cNvSpPr/>
          <p:nvPr/>
        </p:nvSpPr>
        <p:spPr>
          <a:xfrm>
            <a:off x="7035695" y="1727102"/>
            <a:ext cx="165618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4 Rectángulo"/>
          <p:cNvSpPr/>
          <p:nvPr/>
        </p:nvSpPr>
        <p:spPr>
          <a:xfrm>
            <a:off x="7119621" y="181451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1" name="20 Rectángulo"/>
          <p:cNvSpPr/>
          <p:nvPr/>
        </p:nvSpPr>
        <p:spPr>
          <a:xfrm>
            <a:off x="7395735" y="181451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2" name="21 Rectángulo"/>
          <p:cNvSpPr/>
          <p:nvPr/>
        </p:nvSpPr>
        <p:spPr>
          <a:xfrm>
            <a:off x="7647763" y="181451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3" name="22 Rectángulo"/>
          <p:cNvSpPr/>
          <p:nvPr/>
        </p:nvSpPr>
        <p:spPr>
          <a:xfrm>
            <a:off x="7899791" y="181451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4" name="23 Rectángulo"/>
          <p:cNvSpPr/>
          <p:nvPr/>
        </p:nvSpPr>
        <p:spPr>
          <a:xfrm>
            <a:off x="7119621" y="1997579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5" name="24 Rectángulo"/>
          <p:cNvSpPr/>
          <p:nvPr/>
        </p:nvSpPr>
        <p:spPr>
          <a:xfrm>
            <a:off x="7395735" y="1997579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6" name="25 Rectángulo"/>
          <p:cNvSpPr/>
          <p:nvPr/>
        </p:nvSpPr>
        <p:spPr>
          <a:xfrm>
            <a:off x="7647763" y="1997579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7" name="26 Rectángulo"/>
          <p:cNvSpPr/>
          <p:nvPr/>
        </p:nvSpPr>
        <p:spPr>
          <a:xfrm>
            <a:off x="7899791" y="1997579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8" name="27 Rectángulo"/>
          <p:cNvSpPr/>
          <p:nvPr/>
        </p:nvSpPr>
        <p:spPr>
          <a:xfrm>
            <a:off x="7119621" y="2176443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" name="28 Rectángulo"/>
          <p:cNvSpPr/>
          <p:nvPr/>
        </p:nvSpPr>
        <p:spPr>
          <a:xfrm>
            <a:off x="7395735" y="2176443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0" name="29 Rectángulo"/>
          <p:cNvSpPr/>
          <p:nvPr/>
        </p:nvSpPr>
        <p:spPr>
          <a:xfrm>
            <a:off x="7647763" y="2176443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1" name="30 Rectángulo"/>
          <p:cNvSpPr/>
          <p:nvPr/>
        </p:nvSpPr>
        <p:spPr>
          <a:xfrm>
            <a:off x="7899791" y="2176443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2" name="31 Rectángulo"/>
          <p:cNvSpPr/>
          <p:nvPr/>
        </p:nvSpPr>
        <p:spPr>
          <a:xfrm>
            <a:off x="8187823" y="1814510"/>
            <a:ext cx="432048" cy="4989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3" name="32 Rectángulo"/>
          <p:cNvSpPr/>
          <p:nvPr/>
        </p:nvSpPr>
        <p:spPr>
          <a:xfrm>
            <a:off x="4088343" y="2079576"/>
            <a:ext cx="536109" cy="268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4" name="33 Rectángulo"/>
          <p:cNvSpPr/>
          <p:nvPr/>
        </p:nvSpPr>
        <p:spPr>
          <a:xfrm>
            <a:off x="4196381" y="2347631"/>
            <a:ext cx="320033" cy="457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7" name="36 Rectángulo"/>
          <p:cNvSpPr/>
          <p:nvPr/>
        </p:nvSpPr>
        <p:spPr>
          <a:xfrm>
            <a:off x="4282227" y="3151571"/>
            <a:ext cx="964706" cy="482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8" name="37 Rectángulo"/>
          <p:cNvSpPr/>
          <p:nvPr/>
        </p:nvSpPr>
        <p:spPr>
          <a:xfrm>
            <a:off x="4476639" y="3633925"/>
            <a:ext cx="575883" cy="822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10 CuadroTexto"/>
          <p:cNvSpPr txBox="1"/>
          <p:nvPr/>
        </p:nvSpPr>
        <p:spPr>
          <a:xfrm>
            <a:off x="564278" y="3077942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smtClean="0">
                <a:latin typeface="Arial Black" pitchFamily="34" charset="0"/>
              </a:rPr>
              <a:t>PREPARACIÓN</a:t>
            </a:r>
          </a:p>
          <a:p>
            <a:pPr algn="ctr"/>
            <a:r>
              <a:rPr lang="es-ES" sz="800" dirty="0" smtClean="0">
                <a:latin typeface="Arial Black" pitchFamily="34" charset="0"/>
              </a:rPr>
              <a:t>DEL ENTORNO DE DESARROLLO</a:t>
            </a:r>
            <a:endParaRPr lang="es-BO" sz="800" dirty="0">
              <a:latin typeface="Arial Black" pitchFamily="34" charset="0"/>
            </a:endParaRPr>
          </a:p>
        </p:txBody>
      </p:sp>
      <p:sp>
        <p:nvSpPr>
          <p:cNvPr id="12" name="11 Cilindro"/>
          <p:cNvSpPr/>
          <p:nvPr/>
        </p:nvSpPr>
        <p:spPr>
          <a:xfrm>
            <a:off x="899592" y="1996266"/>
            <a:ext cx="432048" cy="398809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3" name="12 Cubo"/>
          <p:cNvSpPr/>
          <p:nvPr/>
        </p:nvSpPr>
        <p:spPr>
          <a:xfrm>
            <a:off x="1567117" y="1780242"/>
            <a:ext cx="454251" cy="398536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1" name="40 Rectángulo"/>
          <p:cNvSpPr/>
          <p:nvPr/>
        </p:nvSpPr>
        <p:spPr>
          <a:xfrm>
            <a:off x="4920399" y="1665736"/>
            <a:ext cx="536109" cy="268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2" name="41 Rectángulo"/>
          <p:cNvSpPr/>
          <p:nvPr/>
        </p:nvSpPr>
        <p:spPr>
          <a:xfrm>
            <a:off x="5028437" y="1933791"/>
            <a:ext cx="320033" cy="457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3" name="42 Rectángulo"/>
          <p:cNvSpPr/>
          <p:nvPr/>
        </p:nvSpPr>
        <p:spPr>
          <a:xfrm>
            <a:off x="4088342" y="1665736"/>
            <a:ext cx="536109" cy="268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4" name="43 Rectángulo"/>
          <p:cNvSpPr/>
          <p:nvPr/>
        </p:nvSpPr>
        <p:spPr>
          <a:xfrm>
            <a:off x="4196380" y="1933791"/>
            <a:ext cx="320033" cy="457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13 Cruz"/>
          <p:cNvSpPr/>
          <p:nvPr/>
        </p:nvSpPr>
        <p:spPr>
          <a:xfrm>
            <a:off x="1676081" y="2278644"/>
            <a:ext cx="484603" cy="452007"/>
          </a:xfrm>
          <a:prstGeom prst="plu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5" name="44 Rectángulo"/>
          <p:cNvSpPr/>
          <p:nvPr/>
        </p:nvSpPr>
        <p:spPr>
          <a:xfrm>
            <a:off x="4516413" y="1213859"/>
            <a:ext cx="536109" cy="268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6" name="45 Rectángulo"/>
          <p:cNvSpPr/>
          <p:nvPr/>
        </p:nvSpPr>
        <p:spPr>
          <a:xfrm>
            <a:off x="4624451" y="1481914"/>
            <a:ext cx="320033" cy="457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14 CuadroTexto"/>
          <p:cNvSpPr txBox="1"/>
          <p:nvPr/>
        </p:nvSpPr>
        <p:spPr>
          <a:xfrm>
            <a:off x="3969981" y="2627202"/>
            <a:ext cx="16289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Arial Black" pitchFamily="34" charset="0"/>
              </a:rPr>
              <a:t>DESARROLLO EN EQUIPO</a:t>
            </a:r>
            <a:endParaRPr lang="es-BO" sz="800" dirty="0">
              <a:latin typeface="Arial Black" pitchFamily="34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3871132" y="3940482"/>
            <a:ext cx="1640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Arial Black" pitchFamily="34" charset="0"/>
              </a:rPr>
              <a:t>INTEGRACIÓN CONTÍNUA</a:t>
            </a:r>
            <a:endParaRPr lang="es-BO" sz="800" dirty="0">
              <a:latin typeface="Arial Black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114403" y="2647697"/>
            <a:ext cx="1455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>
                <a:latin typeface="Arial Black" pitchFamily="34" charset="0"/>
              </a:rPr>
              <a:t>DEPLOY AL SERVIDOR</a:t>
            </a:r>
            <a:endParaRPr lang="es-BO" sz="800" dirty="0">
              <a:latin typeface="Arial Black" pitchFamily="34" charset="0"/>
            </a:endParaRPr>
          </a:p>
        </p:txBody>
      </p:sp>
      <p:sp>
        <p:nvSpPr>
          <p:cNvPr id="16" name="15 Flecha derecha"/>
          <p:cNvSpPr/>
          <p:nvPr/>
        </p:nvSpPr>
        <p:spPr>
          <a:xfrm>
            <a:off x="6084168" y="2364768"/>
            <a:ext cx="504056" cy="3293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9" name="48 Flecha derecha"/>
          <p:cNvSpPr/>
          <p:nvPr/>
        </p:nvSpPr>
        <p:spPr>
          <a:xfrm>
            <a:off x="2927122" y="2426099"/>
            <a:ext cx="504056" cy="3293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1" name="50 CuadroTexto"/>
          <p:cNvSpPr txBox="1"/>
          <p:nvPr/>
        </p:nvSpPr>
        <p:spPr>
          <a:xfrm>
            <a:off x="2754129" y="4374902"/>
            <a:ext cx="85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rial Black" pitchFamily="34" charset="0"/>
              </a:rPr>
              <a:t>LOCAL</a:t>
            </a:r>
            <a:endParaRPr lang="es-BO" sz="1400" dirty="0">
              <a:latin typeface="Arial Black" pitchFamily="34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7424999" y="4374901"/>
            <a:ext cx="1041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rial Black" pitchFamily="34" charset="0"/>
              </a:rPr>
              <a:t>REMOTO</a:t>
            </a:r>
            <a:endParaRPr lang="es-BO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87871"/>
            <a:ext cx="488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ALGUNOS ESCENARIOS </a:t>
            </a:r>
            <a:r>
              <a:rPr lang="es-ES" dirty="0" smtClean="0">
                <a:latin typeface="Arial Black" pitchFamily="34" charset="0"/>
              </a:rPr>
              <a:t>CONFLICTIVOS</a:t>
            </a:r>
            <a:endParaRPr lang="es-BO" dirty="0"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8 CuadroTexto"/>
          <p:cNvSpPr txBox="1"/>
          <p:nvPr/>
        </p:nvSpPr>
        <p:spPr>
          <a:xfrm>
            <a:off x="1619672" y="1491630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El entorno de desarrollo es diferente al entorno de producción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Los desarrolladores que forman parte del equipo usan diferentes Sistemas Operativos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Para diferentes proyectos se usan diferentes tecnologías, diferentes versiones de tecnologías.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467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9 CuadroTexto"/>
          <p:cNvSpPr txBox="1"/>
          <p:nvPr/>
        </p:nvSpPr>
        <p:spPr>
          <a:xfrm>
            <a:off x="3378586" y="1779662"/>
            <a:ext cx="4271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500" i="1" dirty="0" smtClean="0"/>
              <a:t>Pero… en mi máquina sí funciona.</a:t>
            </a:r>
            <a:endParaRPr lang="es-BO" sz="3500" i="1" dirty="0"/>
          </a:p>
        </p:txBody>
      </p:sp>
      <p:pic>
        <p:nvPicPr>
          <p:cNvPr id="3074" name="Picture 2" descr="Image result for open quote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83" y="1388367"/>
            <a:ext cx="1996481" cy="19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87871"/>
            <a:ext cx="18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ES" dirty="0" smtClean="0">
                <a:latin typeface="Arial Black" pitchFamily="34" charset="0"/>
              </a:rPr>
              <a:t>SOLUCIÓN</a:t>
            </a:r>
            <a:endParaRPr lang="es-BO" dirty="0"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1 CuadroTexto"/>
          <p:cNvSpPr txBox="1"/>
          <p:nvPr/>
        </p:nvSpPr>
        <p:spPr>
          <a:xfrm>
            <a:off x="899592" y="1009764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i="1" dirty="0" smtClean="0">
                <a:solidFill>
                  <a:srgbClr val="C00000"/>
                </a:solidFill>
              </a:rPr>
              <a:t>Imaginemos un mundo ideal donde…</a:t>
            </a:r>
            <a:endParaRPr lang="es-BO" sz="3000" i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9552" y="2427734"/>
            <a:ext cx="38164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600" dirty="0"/>
              <a:t>Todos </a:t>
            </a:r>
            <a:r>
              <a:rPr lang="es-BO" sz="2600" dirty="0" smtClean="0"/>
              <a:t> los </a:t>
            </a:r>
            <a:r>
              <a:rPr lang="es-BO" sz="2600" b="1" dirty="0" smtClean="0"/>
              <a:t>desarrolladores </a:t>
            </a:r>
            <a:r>
              <a:rPr lang="es-BO" sz="2600" dirty="0" smtClean="0"/>
              <a:t>trabajan</a:t>
            </a:r>
            <a:r>
              <a:rPr lang="es-BO" sz="2600" dirty="0"/>
              <a:t> </a:t>
            </a:r>
            <a:r>
              <a:rPr lang="es-BO" sz="2600" b="1" dirty="0"/>
              <a:t>en la misma </a:t>
            </a:r>
            <a:r>
              <a:rPr lang="es-BO" sz="2600" b="1" dirty="0" smtClean="0"/>
              <a:t>plataforma </a:t>
            </a:r>
            <a:r>
              <a:rPr lang="es-BO" sz="2600" dirty="0" smtClean="0"/>
              <a:t>pre-construido</a:t>
            </a:r>
            <a:endParaRPr lang="es-BO" sz="2600" i="1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4644008" y="1995686"/>
            <a:ext cx="0" cy="2016224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768019" y="2196028"/>
            <a:ext cx="3816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800" dirty="0"/>
              <a:t>Las plataformas </a:t>
            </a:r>
            <a:r>
              <a:rPr lang="es-BO" sz="2800" dirty="0" smtClean="0"/>
              <a:t>de </a:t>
            </a:r>
            <a:r>
              <a:rPr lang="es-BO" sz="2800" b="1" dirty="0" smtClean="0"/>
              <a:t>desarrollo</a:t>
            </a:r>
            <a:r>
              <a:rPr lang="es-BO" sz="2800" dirty="0"/>
              <a:t> </a:t>
            </a:r>
            <a:r>
              <a:rPr lang="es-BO" sz="2800" dirty="0" smtClean="0"/>
              <a:t>y </a:t>
            </a:r>
            <a:r>
              <a:rPr lang="es-BO" sz="2800" b="1" dirty="0" smtClean="0"/>
              <a:t>producción </a:t>
            </a:r>
            <a:r>
              <a:rPr lang="es-BO" sz="2800" dirty="0" smtClean="0"/>
              <a:t>comparten las </a:t>
            </a:r>
            <a:r>
              <a:rPr lang="es-BO" sz="2800" b="1" dirty="0" smtClean="0"/>
              <a:t>mismas </a:t>
            </a:r>
            <a:r>
              <a:rPr lang="es-BO" sz="2800" b="1" dirty="0"/>
              <a:t>especificaciones</a:t>
            </a:r>
            <a:endParaRPr lang="es-BO" sz="2600" i="1" dirty="0"/>
          </a:p>
        </p:txBody>
      </p:sp>
    </p:spTree>
    <p:extLst>
      <p:ext uri="{BB962C8B-B14F-4D97-AF65-F5344CB8AC3E}">
        <p14:creationId xmlns:p14="http://schemas.microsoft.com/office/powerpoint/2010/main" val="286667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2 CuadroTexto"/>
          <p:cNvSpPr txBox="1"/>
          <p:nvPr/>
        </p:nvSpPr>
        <p:spPr>
          <a:xfrm>
            <a:off x="1619672" y="1526470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dirty="0" smtClean="0"/>
              <a:t>Este mundo ya existe y se llama </a:t>
            </a:r>
            <a:r>
              <a:rPr lang="es-ES" sz="4500" b="1" dirty="0" smtClean="0"/>
              <a:t>virtualización</a:t>
            </a:r>
            <a:endParaRPr lang="es-BO" sz="4500" b="1" dirty="0"/>
          </a:p>
        </p:txBody>
      </p:sp>
    </p:spTree>
    <p:extLst>
      <p:ext uri="{BB962C8B-B14F-4D97-AF65-F5344CB8AC3E}">
        <p14:creationId xmlns:p14="http://schemas.microsoft.com/office/powerpoint/2010/main" val="22485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487871"/>
            <a:ext cx="265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¿QUÉ ES </a:t>
            </a:r>
            <a:r>
              <a:rPr lang="es-ES" dirty="0" smtClean="0">
                <a:latin typeface="Arial Black" pitchFamily="34" charset="0"/>
              </a:rPr>
              <a:t>VAGRANT?</a:t>
            </a:r>
            <a:endParaRPr lang="es-BO" dirty="0">
              <a:latin typeface="Arial Black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23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6 Rectángulo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9 CuadroTexto"/>
          <p:cNvSpPr txBox="1"/>
          <p:nvPr/>
        </p:nvSpPr>
        <p:spPr>
          <a:xfrm>
            <a:off x="1763688" y="1818362"/>
            <a:ext cx="51845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Es una </a:t>
            </a:r>
            <a:r>
              <a:rPr lang="es-ES" sz="2600" b="1" dirty="0" smtClean="0"/>
              <a:t>herramienta </a:t>
            </a:r>
            <a:r>
              <a:rPr lang="es-ES" sz="2600" dirty="0" smtClean="0"/>
              <a:t>que permite </a:t>
            </a:r>
            <a:r>
              <a:rPr lang="es-ES" sz="2600" b="1" dirty="0" smtClean="0"/>
              <a:t>crear</a:t>
            </a:r>
            <a:r>
              <a:rPr lang="es-ES" sz="2600" dirty="0" smtClean="0"/>
              <a:t> y </a:t>
            </a:r>
            <a:r>
              <a:rPr lang="es-ES" sz="2600" b="1" dirty="0" smtClean="0"/>
              <a:t>configurar</a:t>
            </a:r>
            <a:r>
              <a:rPr lang="es-ES" sz="2600" dirty="0" smtClean="0"/>
              <a:t> </a:t>
            </a:r>
            <a:r>
              <a:rPr lang="es-ES" sz="2600" b="1" dirty="0" smtClean="0"/>
              <a:t>entornos virtuales </a:t>
            </a:r>
            <a:r>
              <a:rPr lang="es-ES" sz="2600" dirty="0" smtClean="0"/>
              <a:t>de </a:t>
            </a:r>
            <a:r>
              <a:rPr lang="es-ES" sz="2600" b="1" dirty="0" smtClean="0"/>
              <a:t>desarrollo</a:t>
            </a:r>
            <a:endParaRPr lang="es-BO" sz="2600" b="1" i="1" dirty="0"/>
          </a:p>
        </p:txBody>
      </p:sp>
    </p:spTree>
    <p:extLst>
      <p:ext uri="{BB962C8B-B14F-4D97-AF65-F5344CB8AC3E}">
        <p14:creationId xmlns:p14="http://schemas.microsoft.com/office/powerpoint/2010/main" val="21115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539</Words>
  <Application>Microsoft Office PowerPoint</Application>
  <PresentationFormat>Presentación en pantalla (16:9)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Caricarisoft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Aquilardo Caricari Cala</dc:creator>
  <cp:lastModifiedBy>Aquilardo Caricari Cala</cp:lastModifiedBy>
  <cp:revision>148</cp:revision>
  <dcterms:created xsi:type="dcterms:W3CDTF">2016-10-03T01:40:57Z</dcterms:created>
  <dcterms:modified xsi:type="dcterms:W3CDTF">2016-11-26T12:55:43Z</dcterms:modified>
</cp:coreProperties>
</file>