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2" r:id="rId5"/>
    <p:sldId id="264" r:id="rId6"/>
    <p:sldId id="265" r:id="rId7"/>
    <p:sldId id="274" r:id="rId8"/>
    <p:sldId id="267" r:id="rId9"/>
    <p:sldId id="275" r:id="rId10"/>
    <p:sldId id="276" r:id="rId11"/>
    <p:sldId id="277" r:id="rId12"/>
    <p:sldId id="280" r:id="rId13"/>
    <p:sldId id="278" r:id="rId14"/>
    <p:sldId id="282" r:id="rId15"/>
    <p:sldId id="279" r:id="rId16"/>
    <p:sldId id="284" r:id="rId17"/>
    <p:sldId id="285" r:id="rId18"/>
    <p:sldId id="287" r:id="rId19"/>
    <p:sldId id="283" r:id="rId20"/>
    <p:sldId id="286" r:id="rId21"/>
    <p:sldId id="288" r:id="rId22"/>
    <p:sldId id="269" r:id="rId23"/>
    <p:sldId id="270" r:id="rId24"/>
    <p:sldId id="271" r:id="rId25"/>
    <p:sldId id="272"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1"/>
    <p:restoredTop sz="94660"/>
  </p:normalViewPr>
  <p:slideViewPr>
    <p:cSldViewPr>
      <p:cViewPr>
        <p:scale>
          <a:sx n="109" d="100"/>
          <a:sy n="109" d="100"/>
        </p:scale>
        <p:origin x="-768" y="4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200" b="0" i="0">
                <a:solidFill>
                  <a:srgbClr val="EBEBEB"/>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EBEBE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EBEBEB"/>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EBEBE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pic>
        <p:nvPicPr>
          <p:cNvPr id="17" name="bg object 17"/>
          <p:cNvPicPr/>
          <p:nvPr/>
        </p:nvPicPr>
        <p:blipFill>
          <a:blip r:embed="rId8" cstate="print"/>
          <a:stretch>
            <a:fillRect/>
          </a:stretch>
        </p:blipFill>
        <p:spPr>
          <a:xfrm>
            <a:off x="0" y="2670047"/>
            <a:ext cx="4037075" cy="4187949"/>
          </a:xfrm>
          <a:prstGeom prst="rect">
            <a:avLst/>
          </a:prstGeom>
        </p:spPr>
      </p:pic>
      <p:pic>
        <p:nvPicPr>
          <p:cNvPr id="18" name="bg object 18"/>
          <p:cNvPicPr/>
          <p:nvPr/>
        </p:nvPicPr>
        <p:blipFill>
          <a:blip r:embed="rId9" cstate="print"/>
          <a:stretch>
            <a:fillRect/>
          </a:stretch>
        </p:blipFill>
        <p:spPr>
          <a:xfrm>
            <a:off x="0" y="2892551"/>
            <a:ext cx="1522475" cy="2365248"/>
          </a:xfrm>
          <a:prstGeom prst="rect">
            <a:avLst/>
          </a:prstGeom>
        </p:spPr>
      </p:pic>
      <p:pic>
        <p:nvPicPr>
          <p:cNvPr id="19" name="bg object 19"/>
          <p:cNvPicPr/>
          <p:nvPr/>
        </p:nvPicPr>
        <p:blipFill>
          <a:blip r:embed="rId10" cstate="print"/>
          <a:stretch>
            <a:fillRect/>
          </a:stretch>
        </p:blipFill>
        <p:spPr>
          <a:xfrm>
            <a:off x="8609076" y="1676400"/>
            <a:ext cx="2819400" cy="2819400"/>
          </a:xfrm>
          <a:prstGeom prst="rect">
            <a:avLst/>
          </a:prstGeom>
        </p:spPr>
      </p:pic>
      <p:pic>
        <p:nvPicPr>
          <p:cNvPr id="20" name="bg object 20"/>
          <p:cNvPicPr/>
          <p:nvPr/>
        </p:nvPicPr>
        <p:blipFill>
          <a:blip r:embed="rId11" cstate="print"/>
          <a:stretch>
            <a:fillRect/>
          </a:stretch>
        </p:blipFill>
        <p:spPr>
          <a:xfrm>
            <a:off x="7999476" y="0"/>
            <a:ext cx="1603247" cy="1141476"/>
          </a:xfrm>
          <a:prstGeom prst="rect">
            <a:avLst/>
          </a:prstGeom>
        </p:spPr>
      </p:pic>
      <p:pic>
        <p:nvPicPr>
          <p:cNvPr id="21" name="bg object 21"/>
          <p:cNvPicPr/>
          <p:nvPr/>
        </p:nvPicPr>
        <p:blipFill>
          <a:blip r:embed="rId12" cstate="print"/>
          <a:stretch>
            <a:fillRect/>
          </a:stretch>
        </p:blipFill>
        <p:spPr>
          <a:xfrm>
            <a:off x="8606028" y="6095999"/>
            <a:ext cx="993648" cy="761999"/>
          </a:xfrm>
          <a:prstGeom prst="rect">
            <a:avLst/>
          </a:prstGeom>
        </p:spPr>
      </p:pic>
      <p:pic>
        <p:nvPicPr>
          <p:cNvPr id="22" name="bg object 22"/>
          <p:cNvPicPr/>
          <p:nvPr/>
        </p:nvPicPr>
        <p:blipFill>
          <a:blip r:embed="rId13" cstate="print"/>
          <a:stretch>
            <a:fillRect/>
          </a:stretch>
        </p:blipFill>
        <p:spPr>
          <a:xfrm>
            <a:off x="10398252" y="0"/>
            <a:ext cx="765048" cy="1208532"/>
          </a:xfrm>
          <a:prstGeom prst="rect">
            <a:avLst/>
          </a:prstGeom>
        </p:spPr>
      </p:pic>
      <p:sp>
        <p:nvSpPr>
          <p:cNvPr id="23" name="bg object 23"/>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sp>
        <p:nvSpPr>
          <p:cNvPr id="2" name="Holder 2"/>
          <p:cNvSpPr>
            <a:spLocks noGrp="1"/>
          </p:cNvSpPr>
          <p:nvPr>
            <p:ph type="title"/>
          </p:nvPr>
        </p:nvSpPr>
        <p:spPr>
          <a:xfrm>
            <a:off x="724916" y="464565"/>
            <a:ext cx="8402320" cy="665480"/>
          </a:xfrm>
          <a:prstGeom prst="rect">
            <a:avLst/>
          </a:prstGeom>
        </p:spPr>
        <p:txBody>
          <a:bodyPr wrap="square" lIns="0" tIns="0" rIns="0" bIns="0">
            <a:spAutoFit/>
          </a:bodyPr>
          <a:lstStyle>
            <a:lvl1pPr>
              <a:defRPr sz="4200" b="0" i="0">
                <a:solidFill>
                  <a:srgbClr val="EBEBEB"/>
                </a:solidFill>
                <a:latin typeface="Arial"/>
                <a:cs typeface="Arial"/>
              </a:defRPr>
            </a:lvl1pPr>
          </a:lstStyle>
          <a:p>
            <a:endParaRPr/>
          </a:p>
        </p:txBody>
      </p:sp>
      <p:sp>
        <p:nvSpPr>
          <p:cNvPr id="3" name="Holder 3"/>
          <p:cNvSpPr>
            <a:spLocks noGrp="1"/>
          </p:cNvSpPr>
          <p:nvPr>
            <p:ph type="body" idx="1"/>
          </p:nvPr>
        </p:nvSpPr>
        <p:spPr>
          <a:xfrm>
            <a:off x="1182116" y="2045335"/>
            <a:ext cx="8733155" cy="3308350"/>
          </a:xfrm>
          <a:prstGeom prst="rect">
            <a:avLst/>
          </a:prstGeom>
        </p:spPr>
        <p:txBody>
          <a:bodyPr wrap="square" lIns="0" tIns="0" rIns="0" bIns="0">
            <a:spAutoFit/>
          </a:bodyPr>
          <a:lstStyle>
            <a:lvl1pPr>
              <a:defRPr sz="20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doi.org/10.4236/jilsa.2017.91001"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2738426"/>
            <a:ext cx="9129268" cy="690574"/>
          </a:xfrm>
          <a:prstGeom prst="rect">
            <a:avLst/>
          </a:prstGeom>
        </p:spPr>
        <p:txBody>
          <a:bodyPr vert="horz" wrap="square" lIns="0" tIns="13335" rIns="0" bIns="0" rtlCol="0">
            <a:spAutoFit/>
          </a:bodyPr>
          <a:lstStyle/>
          <a:p>
            <a:pPr marL="0" marR="0" algn="ctr">
              <a:spcBef>
                <a:spcPts val="0"/>
              </a:spcBef>
              <a:spcAft>
                <a:spcPts val="0"/>
              </a:spcAft>
            </a:pPr>
            <a:r>
              <a:rPr lang="en-US" sz="4400" b="1" dirty="0">
                <a:solidFill>
                  <a:srgbClr val="FF0000"/>
                </a:solidFill>
                <a:effectLst/>
                <a:latin typeface="Arial" panose="020B0604020202020204" pitchFamily="34" charset="0"/>
                <a:ea typeface="Times New Roman" panose="02020603050405020304" pitchFamily="18" charset="0"/>
              </a:rPr>
              <a:t>Classification of Heart Disease</a:t>
            </a:r>
            <a:endParaRPr lang="en-US" sz="4400" dirty="0">
              <a:solidFill>
                <a:srgbClr val="FF0000"/>
              </a:solidFill>
              <a:effectLst/>
              <a:latin typeface="Times New Roman" panose="02020603050405020304" pitchFamily="18" charset="0"/>
              <a:ea typeface="Times New Roman" panose="02020603050405020304" pitchFamily="18" charset="0"/>
            </a:endParaRPr>
          </a:p>
        </p:txBody>
      </p:sp>
      <p:sp>
        <p:nvSpPr>
          <p:cNvPr id="3" name="object 3"/>
          <p:cNvSpPr txBox="1"/>
          <p:nvPr/>
        </p:nvSpPr>
        <p:spPr>
          <a:xfrm>
            <a:off x="457200" y="4876800"/>
            <a:ext cx="2880233" cy="755335"/>
          </a:xfrm>
          <a:prstGeom prst="rect">
            <a:avLst/>
          </a:prstGeom>
        </p:spPr>
        <p:txBody>
          <a:bodyPr vert="horz" wrap="square" lIns="0" tIns="138430" rIns="0" bIns="0" rtlCol="0">
            <a:spAutoFit/>
          </a:bodyPr>
          <a:lstStyle/>
          <a:p>
            <a:pPr marL="12700" algn="ctr">
              <a:lnSpc>
                <a:spcPct val="100000"/>
              </a:lnSpc>
              <a:spcBef>
                <a:spcPts val="994"/>
              </a:spcBef>
            </a:pPr>
            <a:r>
              <a:rPr lang="en-US" sz="2000" spc="-175" dirty="0">
                <a:solidFill>
                  <a:srgbClr val="89D0D5"/>
                </a:solidFill>
                <a:latin typeface="Arial"/>
                <a:cs typeface="Arial"/>
              </a:rPr>
              <a:t>JOE ANSON AQUINO</a:t>
            </a:r>
            <a:br>
              <a:rPr lang="en-US" sz="2000" dirty="0">
                <a:latin typeface="Arial"/>
                <a:cs typeface="Arial"/>
              </a:rPr>
            </a:br>
            <a:r>
              <a:rPr lang="en-US" sz="2000" spc="-10" dirty="0">
                <a:solidFill>
                  <a:srgbClr val="89D0D5"/>
                </a:solidFill>
                <a:latin typeface="Arial"/>
                <a:cs typeface="Arial"/>
              </a:rPr>
              <a:t>May 10, 2023</a:t>
            </a:r>
            <a:endParaRPr lang="en-US" sz="2000" dirty="0">
              <a:latin typeface="Arial"/>
              <a:cs typeface="Arial"/>
            </a:endParaRPr>
          </a:p>
        </p:txBody>
      </p:sp>
      <p:sp>
        <p:nvSpPr>
          <p:cNvPr id="5" name="TextBox 4">
            <a:extLst>
              <a:ext uri="{FF2B5EF4-FFF2-40B4-BE49-F238E27FC236}">
                <a16:creationId xmlns:a16="http://schemas.microsoft.com/office/drawing/2014/main" id="{F2180012-0AA3-1A45-74A9-23175AACCC5E}"/>
              </a:ext>
            </a:extLst>
          </p:cNvPr>
          <p:cNvSpPr txBox="1"/>
          <p:nvPr/>
        </p:nvSpPr>
        <p:spPr>
          <a:xfrm>
            <a:off x="-1120267" y="6181946"/>
            <a:ext cx="6096000" cy="369332"/>
          </a:xfrm>
          <a:prstGeom prst="rect">
            <a:avLst/>
          </a:prstGeom>
          <a:noFill/>
        </p:spPr>
        <p:txBody>
          <a:bodyPr wrap="square">
            <a:spAutoFit/>
          </a:bodyPr>
          <a:lstStyle/>
          <a:p>
            <a:pPr marL="0" marR="0" algn="ctr">
              <a:spcBef>
                <a:spcPts val="0"/>
              </a:spcBef>
              <a:spcAft>
                <a:spcPts val="0"/>
              </a:spcAft>
            </a:pPr>
            <a:r>
              <a:rPr lang="en-US" sz="1800" b="1" dirty="0">
                <a:effectLst/>
                <a:latin typeface="Arial" panose="020B0604020202020204" pitchFamily="34" charset="0"/>
                <a:ea typeface="Times New Roman" panose="02020603050405020304" pitchFamily="18" charset="0"/>
              </a:rPr>
              <a:t>Springboard Data Science </a:t>
            </a:r>
            <a:endParaRPr lang="en-US" sz="1200" dirty="0">
              <a:effectLst/>
              <a:latin typeface="Times New Roman" panose="02020603050405020304" pitchFamily="18" charset="0"/>
              <a:ea typeface="Times New Roman" panose="02020603050405020304" pitchFamily="18" charset="0"/>
            </a:endParaRPr>
          </a:p>
        </p:txBody>
      </p:sp>
      <p:pic>
        <p:nvPicPr>
          <p:cNvPr id="1026" name="Picture 2" descr="transparent imgs — anatomical hearts i">
            <a:extLst>
              <a:ext uri="{FF2B5EF4-FFF2-40B4-BE49-F238E27FC236}">
                <a16:creationId xmlns:a16="http://schemas.microsoft.com/office/drawing/2014/main" id="{8E560E0C-8A7E-8250-F4B7-B17DDECC4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709041"/>
            <a:ext cx="44958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urse Logo">
            <a:extLst>
              <a:ext uri="{FF2B5EF4-FFF2-40B4-BE49-F238E27FC236}">
                <a16:creationId xmlns:a16="http://schemas.microsoft.com/office/drawing/2014/main" id="{11BE2AB8-0A9E-45D7-3F4F-9B108A1DE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33" y="5708892"/>
            <a:ext cx="2819400" cy="473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4" name="Picture 3" descr="Chart, bar chart&#10;&#10;Description automatically generated">
            <a:extLst>
              <a:ext uri="{FF2B5EF4-FFF2-40B4-BE49-F238E27FC236}">
                <a16:creationId xmlns:a16="http://schemas.microsoft.com/office/drawing/2014/main" id="{23CD6B65-4F81-3C20-31E1-98CC7E45F257}"/>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53962" y="1244835"/>
            <a:ext cx="2022445" cy="1569660"/>
          </a:xfrm>
          <a:prstGeom prst="rect">
            <a:avLst/>
          </a:prstGeom>
        </p:spPr>
      </p:pic>
      <p:sp>
        <p:nvSpPr>
          <p:cNvPr id="7" name="TextBox 6">
            <a:extLst>
              <a:ext uri="{FF2B5EF4-FFF2-40B4-BE49-F238E27FC236}">
                <a16:creationId xmlns:a16="http://schemas.microsoft.com/office/drawing/2014/main" id="{8F8F2532-AABC-F074-ABD0-047DBA19B0BB}"/>
              </a:ext>
            </a:extLst>
          </p:cNvPr>
          <p:cNvSpPr txBox="1"/>
          <p:nvPr/>
        </p:nvSpPr>
        <p:spPr>
          <a:xfrm>
            <a:off x="2599853" y="1244835"/>
            <a:ext cx="6096000" cy="1077218"/>
          </a:xfrm>
          <a:prstGeom prst="rect">
            <a:avLst/>
          </a:prstGeom>
          <a:noFill/>
        </p:spPr>
        <p:txBody>
          <a:bodyPr wrap="square">
            <a:spAutoFit/>
          </a:bodyPr>
          <a:lstStyle/>
          <a:p>
            <a:r>
              <a:rPr lang="en-US" sz="1600" dirty="0">
                <a:solidFill>
                  <a:schemeClr val="bg1"/>
                </a:solidFill>
                <a:effectLst/>
                <a:latin typeface="Arial" panose="020B0604020202020204" pitchFamily="34" charset="0"/>
                <a:ea typeface="Times New Roman" panose="02020603050405020304" pitchFamily="18" charset="0"/>
              </a:rPr>
              <a:t>'ca’ </a:t>
            </a:r>
          </a:p>
          <a:p>
            <a:r>
              <a:rPr lang="en-US" sz="1600" dirty="0">
                <a:solidFill>
                  <a:schemeClr val="bg1"/>
                </a:solidFill>
                <a:effectLst/>
                <a:latin typeface="Arial" panose="020B0604020202020204" pitchFamily="34" charset="0"/>
                <a:ea typeface="Times New Roman" panose="02020603050405020304" pitchFamily="18" charset="0"/>
              </a:rPr>
              <a:t>number of major vessels (0-3) stained by fluoroscopy: the more blood movement the better, so people with 'ca' equal to 1 are more likely to have heart disease.</a:t>
            </a:r>
            <a:r>
              <a:rPr lang="en-US" sz="1600" dirty="0">
                <a:solidFill>
                  <a:schemeClr val="bg1"/>
                </a:solidFill>
                <a:effectLst/>
              </a:rPr>
              <a:t> </a:t>
            </a:r>
            <a:endParaRPr lang="en-US" sz="1600" dirty="0">
              <a:solidFill>
                <a:schemeClr val="bg1"/>
              </a:solidFill>
            </a:endParaRPr>
          </a:p>
        </p:txBody>
      </p:sp>
      <p:pic>
        <p:nvPicPr>
          <p:cNvPr id="10" name="Picture 9" descr="Chart, bar chart, histogram&#10;&#10;Description automatically generated">
            <a:extLst>
              <a:ext uri="{FF2B5EF4-FFF2-40B4-BE49-F238E27FC236}">
                <a16:creationId xmlns:a16="http://schemas.microsoft.com/office/drawing/2014/main" id="{3E9BB868-E5F8-15D5-63F1-D5C81708943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7408" y="2971800"/>
            <a:ext cx="2022445" cy="1564148"/>
          </a:xfrm>
          <a:prstGeom prst="rect">
            <a:avLst/>
          </a:prstGeom>
        </p:spPr>
      </p:pic>
      <p:sp>
        <p:nvSpPr>
          <p:cNvPr id="15" name="TextBox 14">
            <a:extLst>
              <a:ext uri="{FF2B5EF4-FFF2-40B4-BE49-F238E27FC236}">
                <a16:creationId xmlns:a16="http://schemas.microsoft.com/office/drawing/2014/main" id="{F0907644-0862-09D2-F78B-3173D8D5D48D}"/>
              </a:ext>
            </a:extLst>
          </p:cNvPr>
          <p:cNvSpPr txBox="1"/>
          <p:nvPr/>
        </p:nvSpPr>
        <p:spPr>
          <a:xfrm>
            <a:off x="2599853" y="2984920"/>
            <a:ext cx="6096000" cy="1077218"/>
          </a:xfrm>
          <a:prstGeom prst="rect">
            <a:avLst/>
          </a:prstGeom>
          <a:noFill/>
        </p:spPr>
        <p:txBody>
          <a:bodyPr wrap="square">
            <a:spAutoFit/>
          </a:bodyPr>
          <a:lstStyle/>
          <a:p>
            <a:pPr marL="0" marR="0">
              <a:spcBef>
                <a:spcPts val="0"/>
              </a:spcBef>
              <a:spcAft>
                <a:spcPts val="0"/>
              </a:spcAft>
            </a:pPr>
            <a:r>
              <a:rPr lang="en-US" sz="1600" dirty="0">
                <a:solidFill>
                  <a:schemeClr val="bg1"/>
                </a:solidFill>
                <a:effectLst/>
                <a:latin typeface="Arial" panose="020B0604020202020204" pitchFamily="34" charset="0"/>
                <a:ea typeface="Times New Roman" panose="02020603050405020304" pitchFamily="18" charset="0"/>
              </a:rPr>
              <a:t>'</a:t>
            </a:r>
            <a:r>
              <a:rPr lang="en-US" sz="1600" dirty="0" err="1">
                <a:solidFill>
                  <a:schemeClr val="bg1"/>
                </a:solidFill>
                <a:effectLst/>
                <a:latin typeface="Arial" panose="020B0604020202020204" pitchFamily="34" charset="0"/>
                <a:ea typeface="Times New Roman" panose="02020603050405020304" pitchFamily="18" charset="0"/>
              </a:rPr>
              <a:t>thal</a:t>
            </a:r>
            <a:r>
              <a:rPr lang="en-US" sz="1600" dirty="0">
                <a:solidFill>
                  <a:schemeClr val="bg1"/>
                </a:solidFill>
                <a:effectLst/>
                <a:latin typeface="Arial" panose="020B0604020202020204" pitchFamily="34" charset="0"/>
                <a:ea typeface="Times New Roman" panose="02020603050405020304" pitchFamily="18" charset="0"/>
              </a:rPr>
              <a:t>’ </a:t>
            </a:r>
          </a:p>
          <a:p>
            <a:pPr marL="0" marR="0">
              <a:spcBef>
                <a:spcPts val="0"/>
              </a:spcBef>
              <a:spcAft>
                <a:spcPts val="0"/>
              </a:spcAft>
            </a:pPr>
            <a:r>
              <a:rPr lang="en-US" sz="1600" dirty="0" err="1">
                <a:solidFill>
                  <a:schemeClr val="bg1"/>
                </a:solidFill>
                <a:effectLst/>
                <a:latin typeface="Arial" panose="020B0604020202020204" pitchFamily="34" charset="0"/>
                <a:ea typeface="Times New Roman" panose="02020603050405020304" pitchFamily="18" charset="0"/>
              </a:rPr>
              <a:t>thalium</a:t>
            </a:r>
            <a:r>
              <a:rPr lang="en-US" sz="1600" dirty="0">
                <a:solidFill>
                  <a:schemeClr val="bg1"/>
                </a:solidFill>
                <a:effectLst/>
                <a:latin typeface="Arial" panose="020B0604020202020204" pitchFamily="34" charset="0"/>
                <a:ea typeface="Times New Roman" panose="02020603050405020304" pitchFamily="18" charset="0"/>
              </a:rPr>
              <a:t> stress result: People with a </a:t>
            </a:r>
            <a:r>
              <a:rPr lang="en-US" sz="1600" dirty="0" err="1">
                <a:solidFill>
                  <a:schemeClr val="bg1"/>
                </a:solidFill>
                <a:effectLst/>
                <a:latin typeface="Arial" panose="020B0604020202020204" pitchFamily="34" charset="0"/>
                <a:ea typeface="Times New Roman" panose="02020603050405020304" pitchFamily="18" charset="0"/>
              </a:rPr>
              <a:t>thal</a:t>
            </a:r>
            <a:r>
              <a:rPr lang="en-US" sz="1600" dirty="0">
                <a:solidFill>
                  <a:schemeClr val="bg1"/>
                </a:solidFill>
                <a:effectLst/>
                <a:latin typeface="Arial" panose="020B0604020202020204" pitchFamily="34" charset="0"/>
                <a:ea typeface="Times New Roman" panose="02020603050405020304" pitchFamily="18" charset="0"/>
              </a:rPr>
              <a:t> value of 3 with no blood flow in some part of the heart are more likely to have heart disease.</a:t>
            </a:r>
            <a:endParaRPr lang="en-US" sz="1600" dirty="0">
              <a:solidFill>
                <a:schemeClr val="bg1"/>
              </a:solidFill>
              <a:effectLst/>
              <a:latin typeface="Times New Roman" panose="02020603050405020304" pitchFamily="18" charset="0"/>
              <a:ea typeface="Times New Roman" panose="02020603050405020304" pitchFamily="18" charset="0"/>
            </a:endParaRPr>
          </a:p>
        </p:txBody>
      </p:sp>
      <p:pic>
        <p:nvPicPr>
          <p:cNvPr id="19" name="Picture 18" descr="Chart, histogram&#10;&#10;Description automatically generated">
            <a:extLst>
              <a:ext uri="{FF2B5EF4-FFF2-40B4-BE49-F238E27FC236}">
                <a16:creationId xmlns:a16="http://schemas.microsoft.com/office/drawing/2014/main" id="{3FE67435-456C-60A5-84B3-6C5CB30BCF0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77408" y="4725005"/>
            <a:ext cx="2022445" cy="1564148"/>
          </a:xfrm>
          <a:prstGeom prst="rect">
            <a:avLst/>
          </a:prstGeom>
        </p:spPr>
      </p:pic>
      <p:sp>
        <p:nvSpPr>
          <p:cNvPr id="21" name="TextBox 20">
            <a:extLst>
              <a:ext uri="{FF2B5EF4-FFF2-40B4-BE49-F238E27FC236}">
                <a16:creationId xmlns:a16="http://schemas.microsoft.com/office/drawing/2014/main" id="{DBE534C8-2C4A-3A79-0B95-4265F0337F50}"/>
              </a:ext>
            </a:extLst>
          </p:cNvPr>
          <p:cNvSpPr txBox="1"/>
          <p:nvPr/>
        </p:nvSpPr>
        <p:spPr>
          <a:xfrm>
            <a:off x="2605715" y="5028390"/>
            <a:ext cx="6096000" cy="584775"/>
          </a:xfrm>
          <a:prstGeom prst="rect">
            <a:avLst/>
          </a:prstGeom>
          <a:noFill/>
        </p:spPr>
        <p:txBody>
          <a:bodyPr wrap="square">
            <a:spAutoFit/>
          </a:bodyPr>
          <a:lstStyle/>
          <a:p>
            <a:pPr marL="0" marR="0">
              <a:spcBef>
                <a:spcPts val="0"/>
              </a:spcBef>
              <a:spcAft>
                <a:spcPts val="0"/>
              </a:spcAft>
            </a:pPr>
            <a:r>
              <a:rPr lang="en-US" sz="1600" dirty="0">
                <a:solidFill>
                  <a:schemeClr val="bg1"/>
                </a:solidFill>
                <a:effectLst/>
                <a:latin typeface="Arial" panose="020B0604020202020204" pitchFamily="34" charset="0"/>
                <a:ea typeface="Times New Roman" panose="02020603050405020304" pitchFamily="18" charset="0"/>
              </a:rPr>
              <a:t>'</a:t>
            </a:r>
            <a:r>
              <a:rPr lang="en-US" sz="1600" dirty="0" err="1">
                <a:solidFill>
                  <a:schemeClr val="bg1"/>
                </a:solidFill>
                <a:effectLst/>
                <a:latin typeface="Arial" panose="020B0604020202020204" pitchFamily="34" charset="0"/>
                <a:ea typeface="Times New Roman" panose="02020603050405020304" pitchFamily="18" charset="0"/>
              </a:rPr>
              <a:t>trestbps</a:t>
            </a:r>
            <a:r>
              <a:rPr lang="en-US" sz="1600" dirty="0">
                <a:solidFill>
                  <a:schemeClr val="bg1"/>
                </a:solidFill>
                <a:effectLst/>
                <a:latin typeface="Arial" panose="020B0604020202020204" pitchFamily="34" charset="0"/>
                <a:ea typeface="Times New Roman" panose="02020603050405020304" pitchFamily="18" charset="0"/>
              </a:rPr>
              <a:t>': resting blood pressure anything above 130-140 is generally of concern</a:t>
            </a:r>
            <a:endParaRPr lang="en-US" sz="1600" dirty="0">
              <a:solidFill>
                <a:schemeClr val="bg1"/>
              </a:solidFill>
              <a:effectLst/>
              <a:latin typeface="Times New Roman" panose="02020603050405020304" pitchFamily="18" charset="0"/>
              <a:ea typeface="Times New Roman" panose="02020603050405020304" pitchFamily="18" charset="0"/>
            </a:endParaRPr>
          </a:p>
        </p:txBody>
      </p:sp>
      <p:pic>
        <p:nvPicPr>
          <p:cNvPr id="22" name="Picture 21">
            <a:extLst>
              <a:ext uri="{FF2B5EF4-FFF2-40B4-BE49-F238E27FC236}">
                <a16:creationId xmlns:a16="http://schemas.microsoft.com/office/drawing/2014/main" id="{4EE55409-BB12-8C28-863C-632BB56015E3}"/>
              </a:ext>
            </a:extLst>
          </p:cNvPr>
          <p:cNvPicPr>
            <a:picLocks noChangeAspect="1"/>
          </p:cNvPicPr>
          <p:nvPr/>
        </p:nvPicPr>
        <p:blipFill>
          <a:blip r:embed="rId5"/>
          <a:stretch>
            <a:fillRect/>
          </a:stretch>
        </p:blipFill>
        <p:spPr>
          <a:xfrm>
            <a:off x="8305800" y="1371600"/>
            <a:ext cx="3352800" cy="3352800"/>
          </a:xfrm>
          <a:prstGeom prst="rect">
            <a:avLst/>
          </a:prstGeom>
        </p:spPr>
      </p:pic>
    </p:spTree>
    <p:extLst>
      <p:ext uri="{BB962C8B-B14F-4D97-AF65-F5344CB8AC3E}">
        <p14:creationId xmlns:p14="http://schemas.microsoft.com/office/powerpoint/2010/main" val="117940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3" name="Picture 2" descr="Chart, histogram&#10;&#10;Description automatically generated">
            <a:extLst>
              <a:ext uri="{FF2B5EF4-FFF2-40B4-BE49-F238E27FC236}">
                <a16:creationId xmlns:a16="http://schemas.microsoft.com/office/drawing/2014/main" id="{1B39EA8A-F413-E4B0-913E-D1FCDB1A19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295400"/>
            <a:ext cx="2022445" cy="1444822"/>
          </a:xfrm>
          <a:prstGeom prst="rect">
            <a:avLst/>
          </a:prstGeom>
        </p:spPr>
      </p:pic>
      <p:sp>
        <p:nvSpPr>
          <p:cNvPr id="6" name="TextBox 5">
            <a:extLst>
              <a:ext uri="{FF2B5EF4-FFF2-40B4-BE49-F238E27FC236}">
                <a16:creationId xmlns:a16="http://schemas.microsoft.com/office/drawing/2014/main" id="{4285B107-5DAA-F2F4-7E06-5BC29F06DF74}"/>
              </a:ext>
            </a:extLst>
          </p:cNvPr>
          <p:cNvSpPr txBox="1"/>
          <p:nvPr/>
        </p:nvSpPr>
        <p:spPr>
          <a:xfrm>
            <a:off x="2555845" y="1752600"/>
            <a:ext cx="6096000" cy="584775"/>
          </a:xfrm>
          <a:prstGeom prst="rect">
            <a:avLst/>
          </a:prstGeom>
          <a:noFill/>
        </p:spPr>
        <p:txBody>
          <a:bodyPr wrap="square">
            <a:spAutoFit/>
          </a:bodyPr>
          <a:lstStyle/>
          <a:p>
            <a:pPr marL="0" marR="0">
              <a:spcBef>
                <a:spcPts val="0"/>
              </a:spcBef>
              <a:spcAft>
                <a:spcPts val="0"/>
              </a:spcAft>
            </a:pPr>
            <a:r>
              <a:rPr lang="en-US" sz="1600" dirty="0">
                <a:solidFill>
                  <a:schemeClr val="bg1"/>
                </a:solidFill>
                <a:effectLst/>
                <a:latin typeface="Arial" panose="020B0604020202020204" pitchFamily="34" charset="0"/>
                <a:ea typeface="Times New Roman" panose="02020603050405020304" pitchFamily="18" charset="0"/>
              </a:rPr>
              <a:t>'</a:t>
            </a:r>
            <a:r>
              <a:rPr lang="en-US" sz="1600" dirty="0" err="1">
                <a:solidFill>
                  <a:schemeClr val="bg1"/>
                </a:solidFill>
                <a:effectLst/>
                <a:latin typeface="Arial" panose="020B0604020202020204" pitchFamily="34" charset="0"/>
                <a:ea typeface="Times New Roman" panose="02020603050405020304" pitchFamily="18" charset="0"/>
              </a:rPr>
              <a:t>chol</a:t>
            </a:r>
            <a:r>
              <a:rPr lang="en-US" sz="1600" dirty="0">
                <a:solidFill>
                  <a:schemeClr val="bg1"/>
                </a:solidFill>
                <a:effectLst/>
                <a:latin typeface="Arial" panose="020B0604020202020204" pitchFamily="34" charset="0"/>
                <a:ea typeface="Times New Roman" panose="02020603050405020304" pitchFamily="18" charset="0"/>
              </a:rPr>
              <a:t>’: </a:t>
            </a:r>
          </a:p>
          <a:p>
            <a:pPr marL="0" marR="0">
              <a:spcBef>
                <a:spcPts val="0"/>
              </a:spcBef>
              <a:spcAft>
                <a:spcPts val="0"/>
              </a:spcAft>
            </a:pPr>
            <a:r>
              <a:rPr lang="en-US" sz="1600" dirty="0">
                <a:solidFill>
                  <a:schemeClr val="bg1"/>
                </a:solidFill>
                <a:effectLst/>
                <a:latin typeface="Arial" panose="020B0604020202020204" pitchFamily="34" charset="0"/>
                <a:ea typeface="Times New Roman" panose="02020603050405020304" pitchFamily="18" charset="0"/>
              </a:rPr>
              <a:t>greater than 200 is of concern.</a:t>
            </a:r>
            <a:endParaRPr lang="en-US" sz="1600" dirty="0">
              <a:solidFill>
                <a:schemeClr val="bg1"/>
              </a:solidFill>
              <a:effectLst/>
              <a:latin typeface="Times New Roman" panose="02020603050405020304" pitchFamily="18" charset="0"/>
              <a:ea typeface="Times New Roman" panose="02020603050405020304" pitchFamily="18" charset="0"/>
            </a:endParaRPr>
          </a:p>
        </p:txBody>
      </p:sp>
      <p:pic>
        <p:nvPicPr>
          <p:cNvPr id="8" name="Picture 7" descr="Chart, histogram&#10;&#10;Description automatically generated">
            <a:extLst>
              <a:ext uri="{FF2B5EF4-FFF2-40B4-BE49-F238E27FC236}">
                <a16:creationId xmlns:a16="http://schemas.microsoft.com/office/drawing/2014/main" id="{61C40318-8220-E6D1-EBF5-FC774D022D5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2708" y="2971800"/>
            <a:ext cx="1993137" cy="1444822"/>
          </a:xfrm>
          <a:prstGeom prst="rect">
            <a:avLst/>
          </a:prstGeom>
        </p:spPr>
      </p:pic>
      <p:sp>
        <p:nvSpPr>
          <p:cNvPr id="11" name="TextBox 10">
            <a:extLst>
              <a:ext uri="{FF2B5EF4-FFF2-40B4-BE49-F238E27FC236}">
                <a16:creationId xmlns:a16="http://schemas.microsoft.com/office/drawing/2014/main" id="{1EE5DD75-32B4-4A93-8F36-54BA0760E1FE}"/>
              </a:ext>
            </a:extLst>
          </p:cNvPr>
          <p:cNvSpPr txBox="1"/>
          <p:nvPr/>
        </p:nvSpPr>
        <p:spPr>
          <a:xfrm>
            <a:off x="2555845" y="3256094"/>
            <a:ext cx="6096000" cy="830997"/>
          </a:xfrm>
          <a:prstGeom prst="rect">
            <a:avLst/>
          </a:prstGeom>
          <a:noFill/>
        </p:spPr>
        <p:txBody>
          <a:bodyPr wrap="square">
            <a:spAutoFit/>
          </a:bodyPr>
          <a:lstStyle/>
          <a:p>
            <a:pPr marL="0" marR="0">
              <a:spcBef>
                <a:spcPts val="0"/>
              </a:spcBef>
              <a:spcAft>
                <a:spcPts val="0"/>
              </a:spcAft>
            </a:pPr>
            <a:r>
              <a:rPr lang="en-US" sz="1600" dirty="0">
                <a:solidFill>
                  <a:schemeClr val="bg1"/>
                </a:solidFill>
                <a:effectLst/>
                <a:latin typeface="Arial" panose="020B0604020202020204" pitchFamily="34" charset="0"/>
                <a:ea typeface="Times New Roman" panose="02020603050405020304" pitchFamily="18" charset="0"/>
              </a:rPr>
              <a:t>'</a:t>
            </a:r>
            <a:r>
              <a:rPr lang="en-US" sz="1600" dirty="0" err="1">
                <a:solidFill>
                  <a:schemeClr val="bg1"/>
                </a:solidFill>
                <a:effectLst/>
                <a:latin typeface="Arial" panose="020B0604020202020204" pitchFamily="34" charset="0"/>
                <a:ea typeface="Times New Roman" panose="02020603050405020304" pitchFamily="18" charset="0"/>
              </a:rPr>
              <a:t>thalach</a:t>
            </a:r>
            <a:r>
              <a:rPr lang="en-US" sz="1600" dirty="0">
                <a:solidFill>
                  <a:schemeClr val="bg1"/>
                </a:solidFill>
                <a:effectLst/>
                <a:latin typeface="Arial" panose="020B0604020202020204" pitchFamily="34" charset="0"/>
                <a:ea typeface="Times New Roman" panose="02020603050405020304" pitchFamily="18" charset="0"/>
              </a:rPr>
              <a:t>’: </a:t>
            </a:r>
          </a:p>
          <a:p>
            <a:pPr marL="0" marR="0">
              <a:spcBef>
                <a:spcPts val="0"/>
              </a:spcBef>
              <a:spcAft>
                <a:spcPts val="0"/>
              </a:spcAft>
            </a:pPr>
            <a:r>
              <a:rPr lang="en-US" sz="1600" dirty="0">
                <a:solidFill>
                  <a:schemeClr val="bg1"/>
                </a:solidFill>
                <a:effectLst/>
                <a:latin typeface="Arial" panose="020B0604020202020204" pitchFamily="34" charset="0"/>
                <a:ea typeface="Times New Roman" panose="02020603050405020304" pitchFamily="18" charset="0"/>
              </a:rPr>
              <a:t>People with a maximum of over 140 are more likely to have heart disease.</a:t>
            </a:r>
            <a:endParaRPr lang="en-US" sz="1600" dirty="0">
              <a:solidFill>
                <a:schemeClr val="bg1"/>
              </a:solidFill>
              <a:effectLst/>
              <a:latin typeface="Times New Roman" panose="02020603050405020304" pitchFamily="18" charset="0"/>
              <a:ea typeface="Times New Roman" panose="02020603050405020304" pitchFamily="18" charset="0"/>
            </a:endParaRPr>
          </a:p>
        </p:txBody>
      </p:sp>
      <p:pic>
        <p:nvPicPr>
          <p:cNvPr id="12" name="Picture 11" descr="Chart, histogram&#10;&#10;Description automatically generated">
            <a:extLst>
              <a:ext uri="{FF2B5EF4-FFF2-40B4-BE49-F238E27FC236}">
                <a16:creationId xmlns:a16="http://schemas.microsoft.com/office/drawing/2014/main" id="{710B85F4-44E5-7E84-0091-EA4F18786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877" y="4646613"/>
            <a:ext cx="1983187" cy="1444822"/>
          </a:xfrm>
          <a:prstGeom prst="rect">
            <a:avLst/>
          </a:prstGeom>
        </p:spPr>
      </p:pic>
      <p:sp>
        <p:nvSpPr>
          <p:cNvPr id="14" name="TextBox 13">
            <a:extLst>
              <a:ext uri="{FF2B5EF4-FFF2-40B4-BE49-F238E27FC236}">
                <a16:creationId xmlns:a16="http://schemas.microsoft.com/office/drawing/2014/main" id="{60E4BAE0-6909-DF5E-E660-7DD7D63292D9}"/>
              </a:ext>
            </a:extLst>
          </p:cNvPr>
          <p:cNvSpPr txBox="1"/>
          <p:nvPr/>
        </p:nvSpPr>
        <p:spPr>
          <a:xfrm>
            <a:off x="2581064" y="5018930"/>
            <a:ext cx="6096000" cy="830997"/>
          </a:xfrm>
          <a:prstGeom prst="rect">
            <a:avLst/>
          </a:prstGeom>
          <a:noFill/>
        </p:spPr>
        <p:txBody>
          <a:bodyPr wrap="square">
            <a:spAutoFit/>
          </a:bodyPr>
          <a:lstStyle/>
          <a:p>
            <a:r>
              <a:rPr lang="en-US" sz="1600" dirty="0">
                <a:solidFill>
                  <a:schemeClr val="bg1"/>
                </a:solidFill>
                <a:effectLst/>
                <a:latin typeface="Arial" panose="020B0604020202020204" pitchFamily="34" charset="0"/>
                <a:ea typeface="Times New Roman" panose="02020603050405020304" pitchFamily="18" charset="0"/>
              </a:rPr>
              <a:t>'</a:t>
            </a:r>
            <a:r>
              <a:rPr lang="en-US" sz="1600" dirty="0" err="1">
                <a:solidFill>
                  <a:schemeClr val="bg1"/>
                </a:solidFill>
                <a:effectLst/>
                <a:latin typeface="Arial" panose="020B0604020202020204" pitchFamily="34" charset="0"/>
                <a:ea typeface="Times New Roman" panose="02020603050405020304" pitchFamily="18" charset="0"/>
              </a:rPr>
              <a:t>oldpeak</a:t>
            </a:r>
            <a:r>
              <a:rPr lang="en-US" sz="1600" dirty="0">
                <a:solidFill>
                  <a:schemeClr val="bg1"/>
                </a:solidFill>
                <a:effectLst/>
                <a:latin typeface="Arial" panose="020B0604020202020204" pitchFamily="34" charset="0"/>
                <a:ea typeface="Times New Roman" panose="02020603050405020304" pitchFamily="18" charset="0"/>
              </a:rPr>
              <a:t>’ </a:t>
            </a:r>
          </a:p>
          <a:p>
            <a:r>
              <a:rPr lang="en-US" sz="1600" dirty="0">
                <a:solidFill>
                  <a:schemeClr val="bg1"/>
                </a:solidFill>
                <a:effectLst/>
                <a:latin typeface="Arial" panose="020B0604020202020204" pitchFamily="34" charset="0"/>
                <a:ea typeface="Times New Roman" panose="02020603050405020304" pitchFamily="18" charset="0"/>
              </a:rPr>
              <a:t>of exercise-induced ST depression vs. rest looks at heart stress during exercise an unhealthy heart will stress more.</a:t>
            </a:r>
            <a:r>
              <a:rPr lang="en-US" sz="1600" dirty="0">
                <a:solidFill>
                  <a:schemeClr val="bg1"/>
                </a:solidFill>
                <a:effectLst/>
              </a:rPr>
              <a:t> </a:t>
            </a:r>
            <a:endParaRPr lang="en-US" sz="1600" dirty="0">
              <a:solidFill>
                <a:schemeClr val="bg1"/>
              </a:solidFill>
            </a:endParaRPr>
          </a:p>
        </p:txBody>
      </p:sp>
      <p:pic>
        <p:nvPicPr>
          <p:cNvPr id="17" name="Picture 16">
            <a:extLst>
              <a:ext uri="{FF2B5EF4-FFF2-40B4-BE49-F238E27FC236}">
                <a16:creationId xmlns:a16="http://schemas.microsoft.com/office/drawing/2014/main" id="{338D5162-6259-5593-8BC3-1D7BBDD6F4DF}"/>
              </a:ext>
            </a:extLst>
          </p:cNvPr>
          <p:cNvPicPr>
            <a:picLocks noChangeAspect="1"/>
          </p:cNvPicPr>
          <p:nvPr/>
        </p:nvPicPr>
        <p:blipFill>
          <a:blip r:embed="rId5"/>
          <a:stretch>
            <a:fillRect/>
          </a:stretch>
        </p:blipFill>
        <p:spPr>
          <a:xfrm>
            <a:off x="8305800" y="1371600"/>
            <a:ext cx="3352800" cy="3352800"/>
          </a:xfrm>
          <a:prstGeom prst="rect">
            <a:avLst/>
          </a:prstGeom>
        </p:spPr>
      </p:pic>
    </p:spTree>
    <p:extLst>
      <p:ext uri="{BB962C8B-B14F-4D97-AF65-F5344CB8AC3E}">
        <p14:creationId xmlns:p14="http://schemas.microsoft.com/office/powerpoint/2010/main" val="17774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sp>
        <p:nvSpPr>
          <p:cNvPr id="4" name="TextBox 3">
            <a:extLst>
              <a:ext uri="{FF2B5EF4-FFF2-40B4-BE49-F238E27FC236}">
                <a16:creationId xmlns:a16="http://schemas.microsoft.com/office/drawing/2014/main" id="{816E1C5B-809E-C6AA-7911-D4E0C61260EF}"/>
              </a:ext>
            </a:extLst>
          </p:cNvPr>
          <p:cNvSpPr txBox="1"/>
          <p:nvPr/>
        </p:nvSpPr>
        <p:spPr>
          <a:xfrm>
            <a:off x="381000" y="2133600"/>
            <a:ext cx="5040923" cy="584775"/>
          </a:xfrm>
          <a:prstGeom prst="rect">
            <a:avLst/>
          </a:prstGeom>
          <a:noFill/>
        </p:spPr>
        <p:txBody>
          <a:bodyPr wrap="square">
            <a:spAutoFit/>
          </a:bodyPr>
          <a:lstStyle/>
          <a:p>
            <a:pPr marL="0" marR="0" algn="ctr">
              <a:spcBef>
                <a:spcPts val="0"/>
              </a:spcBef>
              <a:spcAft>
                <a:spcPts val="600"/>
              </a:spcAft>
            </a:pPr>
            <a:r>
              <a:rPr lang="en-US" sz="1600" dirty="0">
                <a:solidFill>
                  <a:schemeClr val="bg1"/>
                </a:solidFill>
                <a:effectLst/>
                <a:latin typeface="Arial" panose="020B0604020202020204" pitchFamily="34" charset="0"/>
                <a:ea typeface="Times New Roman" panose="02020603050405020304" pitchFamily="18" charset="0"/>
              </a:rPr>
              <a:t>'Maximum Heart Rate' versus 'Age' showed 50 years of age and higher mostly have heart disease.</a:t>
            </a:r>
            <a:endParaRPr lang="en-US" sz="2400" dirty="0">
              <a:solidFill>
                <a:schemeClr val="bg1"/>
              </a:solidFill>
              <a:effectLst/>
              <a:latin typeface="Times New Roman" panose="02020603050405020304" pitchFamily="18" charset="0"/>
              <a:ea typeface="Times New Roman" panose="02020603050405020304" pitchFamily="18" charset="0"/>
            </a:endParaRPr>
          </a:p>
        </p:txBody>
      </p:sp>
      <p:pic>
        <p:nvPicPr>
          <p:cNvPr id="5" name="Picture 4" descr="Chart, scatter chart&#10;&#10;Description automatically generated">
            <a:extLst>
              <a:ext uri="{FF2B5EF4-FFF2-40B4-BE49-F238E27FC236}">
                <a16:creationId xmlns:a16="http://schemas.microsoft.com/office/drawing/2014/main" id="{78881242-FA25-1FA9-042B-DD7A3249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875279"/>
            <a:ext cx="4496435" cy="3657600"/>
          </a:xfrm>
          <a:prstGeom prst="rect">
            <a:avLst/>
          </a:prstGeom>
        </p:spPr>
      </p:pic>
      <p:pic>
        <p:nvPicPr>
          <p:cNvPr id="6" name="Picture 5" descr="Chart, bar chart&#10;&#10;Description automatically generated">
            <a:extLst>
              <a:ext uri="{FF2B5EF4-FFF2-40B4-BE49-F238E27FC236}">
                <a16:creationId xmlns:a16="http://schemas.microsoft.com/office/drawing/2014/main" id="{D219FB45-5662-8137-FF17-A6F3526DDE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H="1" flipV="1">
            <a:off x="7430135" y="1676400"/>
            <a:ext cx="4265930"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194C9DA3-6C4A-556D-D204-B1F425E74DA4}"/>
              </a:ext>
            </a:extLst>
          </p:cNvPr>
          <p:cNvSpPr txBox="1"/>
          <p:nvPr/>
        </p:nvSpPr>
        <p:spPr>
          <a:xfrm>
            <a:off x="6172200" y="5486400"/>
            <a:ext cx="5867400" cy="1077218"/>
          </a:xfrm>
          <a:prstGeom prst="rect">
            <a:avLst/>
          </a:prstGeom>
          <a:noFill/>
        </p:spPr>
        <p:txBody>
          <a:bodyPr wrap="square">
            <a:spAutoFit/>
          </a:bodyPr>
          <a:lstStyle/>
          <a:p>
            <a:pPr marL="0" marR="0" algn="jus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solidFill>
                <a:effectLst/>
                <a:latin typeface="Arial" panose="020B0604020202020204" pitchFamily="34" charset="0"/>
                <a:ea typeface="Times New Roman" panose="02020603050405020304" pitchFamily="18" charset="0"/>
              </a:rPr>
              <a:t>Heatmap shows between '</a:t>
            </a:r>
            <a:r>
              <a:rPr lang="en-US" sz="1600" dirty="0" err="1">
                <a:solidFill>
                  <a:schemeClr val="bg1"/>
                </a:solidFill>
                <a:effectLst/>
                <a:latin typeface="Arial" panose="020B0604020202020204" pitchFamily="34" charset="0"/>
                <a:ea typeface="Times New Roman" panose="02020603050405020304" pitchFamily="18" charset="0"/>
              </a:rPr>
              <a:t>oldpeak</a:t>
            </a:r>
            <a:r>
              <a:rPr lang="en-US" sz="1600" dirty="0">
                <a:solidFill>
                  <a:schemeClr val="bg1"/>
                </a:solidFill>
                <a:effectLst/>
                <a:latin typeface="Arial" panose="020B0604020202020204" pitchFamily="34" charset="0"/>
                <a:ea typeface="Times New Roman" panose="02020603050405020304" pitchFamily="18" charset="0"/>
              </a:rPr>
              <a:t>' and 'slope has are highly positively correlated. Our target 'num' is mostly correlated to all our features except 'num' and '</a:t>
            </a:r>
            <a:r>
              <a:rPr lang="en-US" sz="1600" dirty="0" err="1">
                <a:solidFill>
                  <a:schemeClr val="bg1"/>
                </a:solidFill>
                <a:effectLst/>
                <a:latin typeface="Arial" panose="020B0604020202020204" pitchFamily="34" charset="0"/>
                <a:ea typeface="Times New Roman" panose="02020603050405020304" pitchFamily="18" charset="0"/>
              </a:rPr>
              <a:t>thalach</a:t>
            </a:r>
            <a:r>
              <a:rPr lang="en-US" sz="1600" dirty="0">
                <a:solidFill>
                  <a:schemeClr val="bg1"/>
                </a:solidFill>
                <a:effectLst/>
                <a:latin typeface="Arial" panose="020B0604020202020204" pitchFamily="34" charset="0"/>
                <a:ea typeface="Times New Roman" panose="02020603050405020304" pitchFamily="18" charset="0"/>
              </a:rPr>
              <a:t>' with a negatively correlation.</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242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4" name="Picture 3" descr="Chart, bar chart, waterfall chart&#10;&#10;Description automatically generated">
            <a:extLst>
              <a:ext uri="{FF2B5EF4-FFF2-40B4-BE49-F238E27FC236}">
                <a16:creationId xmlns:a16="http://schemas.microsoft.com/office/drawing/2014/main" id="{E3A3E206-8BC6-EA7D-838F-05C1A79901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flipV="1">
            <a:off x="685800" y="3581400"/>
            <a:ext cx="3859213" cy="2590800"/>
          </a:xfrm>
          <a:prstGeom prst="rect">
            <a:avLst/>
          </a:prstGeom>
        </p:spPr>
      </p:pic>
      <p:pic>
        <p:nvPicPr>
          <p:cNvPr id="5" name="Picture 4" descr="Chart, waterfall chart&#10;&#10;Description automatically generated">
            <a:extLst>
              <a:ext uri="{FF2B5EF4-FFF2-40B4-BE49-F238E27FC236}">
                <a16:creationId xmlns:a16="http://schemas.microsoft.com/office/drawing/2014/main" id="{CB7F2766-8362-7EC6-CD4C-E62E6A80D26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81600" y="1529862"/>
            <a:ext cx="6705600" cy="4642338"/>
          </a:xfrm>
          <a:prstGeom prst="rect">
            <a:avLst/>
          </a:prstGeom>
        </p:spPr>
      </p:pic>
      <p:sp>
        <p:nvSpPr>
          <p:cNvPr id="9" name="TextBox 8">
            <a:extLst>
              <a:ext uri="{FF2B5EF4-FFF2-40B4-BE49-F238E27FC236}">
                <a16:creationId xmlns:a16="http://schemas.microsoft.com/office/drawing/2014/main" id="{362A4C21-EA86-9F3F-F7FF-AEA60BC1DEB6}"/>
              </a:ext>
            </a:extLst>
          </p:cNvPr>
          <p:cNvSpPr txBox="1"/>
          <p:nvPr/>
        </p:nvSpPr>
        <p:spPr>
          <a:xfrm>
            <a:off x="5638800" y="1093150"/>
            <a:ext cx="6096000"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Arial" panose="020B0604020202020204" pitchFamily="34" charset="0"/>
                <a:ea typeface="Times New Roman" panose="02020603050405020304" pitchFamily="18" charset="0"/>
              </a:rPr>
              <a:t>This Bar Graph show the Correlation with the target</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5D505EB8-DF27-F00F-1962-AE63EEE256FD}"/>
              </a:ext>
            </a:extLst>
          </p:cNvPr>
          <p:cNvSpPr txBox="1"/>
          <p:nvPr/>
        </p:nvSpPr>
        <p:spPr>
          <a:xfrm>
            <a:off x="685799" y="2763634"/>
            <a:ext cx="3859214" cy="646331"/>
          </a:xfrm>
          <a:prstGeom prst="rect">
            <a:avLst/>
          </a:prstGeom>
          <a:noFill/>
        </p:spPr>
        <p:txBody>
          <a:bodyPr wrap="square">
            <a:spAutoFit/>
          </a:bodyPr>
          <a:lstStyle/>
          <a:p>
            <a:pPr marL="0" marR="0" algn="ctr"/>
            <a:r>
              <a:rPr lang="en-US" sz="1800" b="0" dirty="0">
                <a:solidFill>
                  <a:schemeClr val="bg1"/>
                </a:solidFill>
                <a:effectLst/>
                <a:latin typeface="Arial" panose="020B0604020202020204" pitchFamily="34" charset="0"/>
                <a:ea typeface="Times New Roman" panose="02020603050405020304" pitchFamily="18" charset="0"/>
              </a:rPr>
              <a:t>This Bar Graph show people with or without heart disease</a:t>
            </a:r>
            <a:endParaRPr lang="en-US" sz="3200"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344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3" name="Picture 2" descr="Chart&#10;&#10;Description automatically generated">
            <a:extLst>
              <a:ext uri="{FF2B5EF4-FFF2-40B4-BE49-F238E27FC236}">
                <a16:creationId xmlns:a16="http://schemas.microsoft.com/office/drawing/2014/main" id="{22250F43-0C20-B397-A294-5812D167DC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6309"/>
            <a:ext cx="5298440" cy="5905382"/>
          </a:xfrm>
          <a:prstGeom prst="rect">
            <a:avLst/>
          </a:prstGeom>
        </p:spPr>
      </p:pic>
      <p:sp>
        <p:nvSpPr>
          <p:cNvPr id="5" name="TextBox 4">
            <a:extLst>
              <a:ext uri="{FF2B5EF4-FFF2-40B4-BE49-F238E27FC236}">
                <a16:creationId xmlns:a16="http://schemas.microsoft.com/office/drawing/2014/main" id="{FF5797C6-2705-9F4C-9A01-1F256714204D}"/>
              </a:ext>
            </a:extLst>
          </p:cNvPr>
          <p:cNvSpPr txBox="1"/>
          <p:nvPr/>
        </p:nvSpPr>
        <p:spPr>
          <a:xfrm>
            <a:off x="381000" y="1676400"/>
            <a:ext cx="6096000" cy="2616101"/>
          </a:xfrm>
          <a:prstGeom prst="rect">
            <a:avLst/>
          </a:prstGeom>
          <a:noFill/>
        </p:spPr>
        <p:txBody>
          <a:bodyPr wrap="square">
            <a:spAutoFit/>
          </a:bodyPr>
          <a:lstStyle/>
          <a:p>
            <a:pPr marL="0" marR="0" algn="just">
              <a:spcBef>
                <a:spcPts val="0"/>
              </a:spcBef>
              <a:spcAft>
                <a:spcPts val="1200"/>
              </a:spcAft>
            </a:pPr>
            <a:r>
              <a:rPr lang="en-US" sz="1800" dirty="0">
                <a:solidFill>
                  <a:schemeClr val="bg1"/>
                </a:solidFill>
                <a:effectLst/>
                <a:latin typeface="Arial" panose="020B0604020202020204" pitchFamily="34" charset="0"/>
                <a:ea typeface="Times New Roman" panose="02020603050405020304" pitchFamily="18" charset="0"/>
              </a:rPr>
              <a:t>In this figure, class 0 </a:t>
            </a:r>
            <a:r>
              <a:rPr lang="en-US" sz="1800" b="1" dirty="0">
                <a:solidFill>
                  <a:srgbClr val="FF0000"/>
                </a:solidFill>
                <a:effectLst/>
                <a:highlight>
                  <a:srgbClr val="00FFFF"/>
                </a:highlight>
                <a:latin typeface="Arial" panose="020B0604020202020204" pitchFamily="34" charset="0"/>
                <a:ea typeface="Times New Roman" panose="02020603050405020304" pitchFamily="18" charset="0"/>
              </a:rPr>
              <a:t>(</a:t>
            </a:r>
            <a:r>
              <a:rPr lang="en-US" b="1" dirty="0">
                <a:solidFill>
                  <a:srgbClr val="FF0000"/>
                </a:solidFill>
                <a:highlight>
                  <a:srgbClr val="00FFFF"/>
                </a:highlight>
                <a:latin typeface="Arial" panose="020B0604020202020204" pitchFamily="34" charset="0"/>
                <a:ea typeface="Times New Roman" panose="02020603050405020304" pitchFamily="18" charset="0"/>
              </a:rPr>
              <a:t>NO</a:t>
            </a:r>
            <a:r>
              <a:rPr lang="en-US" sz="1800" b="1" dirty="0">
                <a:solidFill>
                  <a:srgbClr val="FF0000"/>
                </a:solidFill>
                <a:effectLst/>
                <a:highlight>
                  <a:srgbClr val="00FFFF"/>
                </a:highlight>
                <a:latin typeface="Arial" panose="020B0604020202020204" pitchFamily="34" charset="0"/>
                <a:ea typeface="Times New Roman" panose="02020603050405020304" pitchFamily="18" charset="0"/>
              </a:rPr>
              <a:t> heart disease)</a:t>
            </a:r>
            <a:r>
              <a:rPr lang="en-US" sz="1800" b="1" dirty="0">
                <a:solidFill>
                  <a:srgbClr val="FF0000"/>
                </a:solidFill>
                <a:effectLst/>
                <a:latin typeface="Arial" panose="020B0604020202020204" pitchFamily="34" charset="0"/>
                <a:ea typeface="Times New Roman" panose="02020603050405020304" pitchFamily="18" charset="0"/>
              </a:rPr>
              <a:t> </a:t>
            </a:r>
            <a:r>
              <a:rPr lang="en-US" sz="1800" dirty="0">
                <a:solidFill>
                  <a:schemeClr val="bg1"/>
                </a:solidFill>
                <a:effectLst/>
                <a:latin typeface="Arial" panose="020B0604020202020204" pitchFamily="34" charset="0"/>
                <a:ea typeface="Times New Roman" panose="02020603050405020304" pitchFamily="18" charset="0"/>
              </a:rPr>
              <a:t>is shaded </a:t>
            </a:r>
            <a:r>
              <a:rPr lang="en-US" sz="1800" b="1" dirty="0">
                <a:solidFill>
                  <a:srgbClr val="FF0000"/>
                </a:solidFill>
                <a:effectLst/>
                <a:highlight>
                  <a:srgbClr val="00FFFF"/>
                </a:highlight>
                <a:latin typeface="Arial" panose="020B0604020202020204" pitchFamily="34" charset="0"/>
                <a:ea typeface="Times New Roman" panose="02020603050405020304" pitchFamily="18" charset="0"/>
              </a:rPr>
              <a:t>RED</a:t>
            </a:r>
            <a:r>
              <a:rPr lang="en-US" sz="1800" dirty="0">
                <a:solidFill>
                  <a:schemeClr val="bg1"/>
                </a:solidFill>
                <a:effectLst/>
                <a:latin typeface="Arial" panose="020B0604020202020204" pitchFamily="34" charset="0"/>
                <a:ea typeface="Times New Roman" panose="02020603050405020304" pitchFamily="18" charset="0"/>
              </a:rPr>
              <a:t>, and class 1 </a:t>
            </a:r>
            <a:r>
              <a:rPr lang="en-US" sz="1800" b="1" dirty="0">
                <a:solidFill>
                  <a:srgbClr val="0070C0"/>
                </a:solidFill>
                <a:effectLst/>
                <a:highlight>
                  <a:srgbClr val="00FFFF"/>
                </a:highlight>
                <a:latin typeface="Arial" panose="020B0604020202020204" pitchFamily="34" charset="0"/>
                <a:ea typeface="Times New Roman" panose="02020603050405020304" pitchFamily="18" charset="0"/>
              </a:rPr>
              <a:t>(WITH heart disease)</a:t>
            </a:r>
            <a:r>
              <a:rPr lang="en-US" sz="1800" b="1" dirty="0">
                <a:solidFill>
                  <a:srgbClr val="0070C0"/>
                </a:solidFill>
                <a:effectLst/>
                <a:latin typeface="Arial" panose="020B0604020202020204" pitchFamily="34" charset="0"/>
                <a:ea typeface="Times New Roman" panose="02020603050405020304" pitchFamily="18" charset="0"/>
              </a:rPr>
              <a:t> </a:t>
            </a:r>
            <a:r>
              <a:rPr lang="en-US" sz="1800" dirty="0">
                <a:solidFill>
                  <a:schemeClr val="bg1"/>
                </a:solidFill>
                <a:effectLst/>
                <a:latin typeface="Arial" panose="020B0604020202020204" pitchFamily="34" charset="0"/>
                <a:ea typeface="Times New Roman" panose="02020603050405020304" pitchFamily="18" charset="0"/>
              </a:rPr>
              <a:t>is shaded </a:t>
            </a:r>
            <a:r>
              <a:rPr lang="en-US" sz="1800" b="1" dirty="0">
                <a:solidFill>
                  <a:srgbClr val="0070C0"/>
                </a:solidFill>
                <a:effectLst/>
                <a:highlight>
                  <a:srgbClr val="00FFFF"/>
                </a:highlight>
                <a:latin typeface="Arial" panose="020B0604020202020204" pitchFamily="34" charset="0"/>
                <a:ea typeface="Times New Roman" panose="02020603050405020304" pitchFamily="18" charset="0"/>
              </a:rPr>
              <a:t>BLUE</a:t>
            </a:r>
            <a:r>
              <a:rPr lang="en-US" sz="1800" dirty="0">
                <a:solidFill>
                  <a:schemeClr val="bg1"/>
                </a:solidFill>
                <a:effectLst/>
                <a:latin typeface="Arial" panose="020B0604020202020204" pitchFamily="34" charset="0"/>
                <a:ea typeface="Times New Roman" panose="02020603050405020304" pitchFamily="18" charset="0"/>
              </a:rPr>
              <a:t>. The train labels are plotted as circles, using the same color scheme, while the test data are plotted as squares. </a:t>
            </a:r>
          </a:p>
          <a:p>
            <a:pPr marL="0" marR="0" algn="just">
              <a:spcBef>
                <a:spcPts val="0"/>
              </a:spcBef>
              <a:spcAft>
                <a:spcPts val="1200"/>
              </a:spcAft>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US" sz="1800" dirty="0">
                <a:solidFill>
                  <a:schemeClr val="bg1"/>
                </a:solidFill>
                <a:effectLst/>
                <a:latin typeface="Arial" panose="020B0604020202020204" pitchFamily="34" charset="0"/>
                <a:ea typeface="Times New Roman" panose="02020603050405020304" pitchFamily="18" charset="0"/>
              </a:rPr>
              <a:t>   The classifier tends to suggest heart disease either with Chest Pain “cp” or cholesterol “</a:t>
            </a:r>
            <a:r>
              <a:rPr lang="en-US" sz="1800" dirty="0" err="1">
                <a:solidFill>
                  <a:schemeClr val="bg1"/>
                </a:solidFill>
                <a:effectLst/>
                <a:latin typeface="Arial" panose="020B0604020202020204" pitchFamily="34" charset="0"/>
                <a:ea typeface="Times New Roman" panose="02020603050405020304" pitchFamily="18" charset="0"/>
              </a:rPr>
              <a:t>chol</a:t>
            </a:r>
            <a:r>
              <a:rPr lang="en-US" sz="1800" dirty="0">
                <a:solidFill>
                  <a:schemeClr val="bg1"/>
                </a:solidFill>
                <a:effectLst/>
                <a:latin typeface="Arial" panose="020B0604020202020204" pitchFamily="34" charset="0"/>
                <a:ea typeface="Times New Roman" panose="02020603050405020304" pitchFamily="18" charset="0"/>
              </a:rPr>
              <a:t>” increase. This seems possibly correct.</a:t>
            </a:r>
            <a:endParaRPr lang="en-US" dirty="0">
              <a:solidFill>
                <a:schemeClr val="bg1"/>
              </a:solidFill>
            </a:endParaRPr>
          </a:p>
        </p:txBody>
      </p:sp>
    </p:spTree>
    <p:extLst>
      <p:ext uri="{BB962C8B-B14F-4D97-AF65-F5344CB8AC3E}">
        <p14:creationId xmlns:p14="http://schemas.microsoft.com/office/powerpoint/2010/main" val="131111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3E5B8DA-AACD-6926-662D-E4990297D45E}"/>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3" name="Picture 2" descr="Table&#10;&#10;Description automatically generated">
            <a:extLst>
              <a:ext uri="{FF2B5EF4-FFF2-40B4-BE49-F238E27FC236}">
                <a16:creationId xmlns:a16="http://schemas.microsoft.com/office/drawing/2014/main" id="{2EE28A6A-D376-916D-EDF9-1F8DAD0FE8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990601"/>
            <a:ext cx="6934200" cy="2544336"/>
          </a:xfrm>
          <a:prstGeom prst="rect">
            <a:avLst/>
          </a:prstGeom>
          <a:ln>
            <a:solidFill>
              <a:schemeClr val="tx1"/>
            </a:solidFill>
          </a:ln>
        </p:spPr>
      </p:pic>
      <p:pic>
        <p:nvPicPr>
          <p:cNvPr id="4" name="Picture 3">
            <a:extLst>
              <a:ext uri="{FF2B5EF4-FFF2-40B4-BE49-F238E27FC236}">
                <a16:creationId xmlns:a16="http://schemas.microsoft.com/office/drawing/2014/main" id="{431F05F2-2A50-1CB0-DD2F-FB5E256C6F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4018279"/>
            <a:ext cx="6792039" cy="2514600"/>
          </a:xfrm>
          <a:prstGeom prst="rect">
            <a:avLst/>
          </a:prstGeom>
          <a:ln>
            <a:solidFill>
              <a:schemeClr val="tx1"/>
            </a:solidFill>
          </a:ln>
        </p:spPr>
      </p:pic>
      <p:sp>
        <p:nvSpPr>
          <p:cNvPr id="11" name="Left Arrow 10">
            <a:extLst>
              <a:ext uri="{FF2B5EF4-FFF2-40B4-BE49-F238E27FC236}">
                <a16:creationId xmlns:a16="http://schemas.microsoft.com/office/drawing/2014/main" id="{79F9C43C-452D-E4AA-0639-7C4A1E4B7CA0}"/>
              </a:ext>
            </a:extLst>
          </p:cNvPr>
          <p:cNvSpPr/>
          <p:nvPr/>
        </p:nvSpPr>
        <p:spPr>
          <a:xfrm>
            <a:off x="7162800" y="4722658"/>
            <a:ext cx="38100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6F6D18-809F-457C-A8E5-872BF5E77470}"/>
              </a:ext>
            </a:extLst>
          </p:cNvPr>
          <p:cNvSpPr txBox="1"/>
          <p:nvPr/>
        </p:nvSpPr>
        <p:spPr>
          <a:xfrm>
            <a:off x="7467405" y="4990727"/>
            <a:ext cx="3426069" cy="646331"/>
          </a:xfrm>
          <a:prstGeom prst="rect">
            <a:avLst/>
          </a:prstGeom>
          <a:noFill/>
        </p:spPr>
        <p:txBody>
          <a:bodyPr wrap="square">
            <a:spAutoFit/>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bg1"/>
                </a:solidFill>
                <a:effectLst/>
                <a:latin typeface="Arial" panose="020B0604020202020204" pitchFamily="34" charset="0"/>
                <a:ea typeface="Times New Roman" panose="02020603050405020304" pitchFamily="18" charset="0"/>
              </a:rPr>
              <a:t>Test Classification Report</a:t>
            </a:r>
            <a:br>
              <a:rPr lang="en-US" sz="1800" b="1" dirty="0">
                <a:solidFill>
                  <a:schemeClr val="bg1"/>
                </a:solidFill>
                <a:effectLst/>
                <a:latin typeface="Arial" panose="020B0604020202020204" pitchFamily="34" charset="0"/>
                <a:ea typeface="Times New Roman" panose="02020603050405020304" pitchFamily="18" charset="0"/>
              </a:rPr>
            </a:br>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10" name="Right Arrow 9">
            <a:extLst>
              <a:ext uri="{FF2B5EF4-FFF2-40B4-BE49-F238E27FC236}">
                <a16:creationId xmlns:a16="http://schemas.microsoft.com/office/drawing/2014/main" id="{C5355711-046E-B521-0210-A2966C09925E}"/>
              </a:ext>
            </a:extLst>
          </p:cNvPr>
          <p:cNvSpPr/>
          <p:nvPr/>
        </p:nvSpPr>
        <p:spPr>
          <a:xfrm>
            <a:off x="1447800" y="1588532"/>
            <a:ext cx="37338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575771-4DBE-324C-8450-4BC847C0DB16}"/>
              </a:ext>
            </a:extLst>
          </p:cNvPr>
          <p:cNvSpPr txBox="1"/>
          <p:nvPr/>
        </p:nvSpPr>
        <p:spPr>
          <a:xfrm>
            <a:off x="1447800" y="1893437"/>
            <a:ext cx="3581400" cy="369332"/>
          </a:xfrm>
          <a:prstGeom prst="rect">
            <a:avLst/>
          </a:prstGeom>
          <a:noFill/>
        </p:spPr>
        <p:txBody>
          <a:bodyPr wrap="square">
            <a:spAutoFit/>
          </a:bodyPr>
          <a:lstStyle/>
          <a:p>
            <a:r>
              <a:rPr lang="en-US" sz="1800" b="1" dirty="0">
                <a:solidFill>
                  <a:schemeClr val="bg1"/>
                </a:solidFill>
                <a:effectLst/>
                <a:latin typeface="Arial" panose="020B0604020202020204" pitchFamily="34" charset="0"/>
                <a:ea typeface="Times New Roman" panose="02020603050405020304" pitchFamily="18" charset="0"/>
              </a:rPr>
              <a:t>Training Classification Report</a:t>
            </a:r>
            <a:r>
              <a:rPr lang="en-US" dirty="0">
                <a:solidFill>
                  <a:schemeClr val="bg1"/>
                </a:solidFill>
                <a:effectLst/>
              </a:rPr>
              <a:t> </a:t>
            </a:r>
            <a:endParaRPr lang="en-US" dirty="0">
              <a:solidFill>
                <a:schemeClr val="bg1"/>
              </a:solidFill>
            </a:endParaRPr>
          </a:p>
        </p:txBody>
      </p:sp>
    </p:spTree>
    <p:extLst>
      <p:ext uri="{BB962C8B-B14F-4D97-AF65-F5344CB8AC3E}">
        <p14:creationId xmlns:p14="http://schemas.microsoft.com/office/powerpoint/2010/main" val="292605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B615A5-318A-73C9-09D2-7436A0434BD2}"/>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3" name="Picture 2" descr="Chart, bar chart&#10;&#10;Description automatically generated">
            <a:extLst>
              <a:ext uri="{FF2B5EF4-FFF2-40B4-BE49-F238E27FC236}">
                <a16:creationId xmlns:a16="http://schemas.microsoft.com/office/drawing/2014/main" id="{8AA99971-17B9-D9F1-14DE-1F06E4024D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462191"/>
            <a:ext cx="2590800" cy="2725166"/>
          </a:xfrm>
          <a:prstGeom prst="rect">
            <a:avLst/>
          </a:prstGeom>
        </p:spPr>
      </p:pic>
      <p:pic>
        <p:nvPicPr>
          <p:cNvPr id="4" name="Picture 3" descr="Chart, square&#10;&#10;Description automatically generated">
            <a:extLst>
              <a:ext uri="{FF2B5EF4-FFF2-40B4-BE49-F238E27FC236}">
                <a16:creationId xmlns:a16="http://schemas.microsoft.com/office/drawing/2014/main" id="{114CDCB2-47A8-DA2A-94B8-978742F6B6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H="1" flipV="1">
            <a:off x="6140767" y="669584"/>
            <a:ext cx="4654796" cy="3650820"/>
          </a:xfrm>
          <a:prstGeom prst="rect">
            <a:avLst/>
          </a:prstGeom>
        </p:spPr>
      </p:pic>
      <p:sp>
        <p:nvSpPr>
          <p:cNvPr id="6" name="TextBox 5">
            <a:extLst>
              <a:ext uri="{FF2B5EF4-FFF2-40B4-BE49-F238E27FC236}">
                <a16:creationId xmlns:a16="http://schemas.microsoft.com/office/drawing/2014/main" id="{20E19075-94F8-7D9B-03F6-5CD93243B467}"/>
              </a:ext>
            </a:extLst>
          </p:cNvPr>
          <p:cNvSpPr txBox="1"/>
          <p:nvPr/>
        </p:nvSpPr>
        <p:spPr>
          <a:xfrm>
            <a:off x="228600" y="5410200"/>
            <a:ext cx="2590800" cy="948978"/>
          </a:xfrm>
          <a:prstGeom prst="rect">
            <a:avLst/>
          </a:prstGeom>
          <a:noFill/>
        </p:spPr>
        <p:txBody>
          <a:bodyPr wrap="square">
            <a:spAutoFit/>
          </a:bodyPr>
          <a:lstStyle/>
          <a:p>
            <a:pPr marL="0" marR="0" algn="ctr">
              <a:spcBef>
                <a:spcPts val="200"/>
              </a:spcBef>
              <a:spcAft>
                <a:spcPts val="0"/>
              </a:spcAft>
            </a:pPr>
            <a:r>
              <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Comparison of</a:t>
            </a:r>
          </a:p>
          <a:p>
            <a:pPr marL="0" marR="0" algn="ctr">
              <a:spcBef>
                <a:spcPts val="200"/>
              </a:spcBef>
              <a:spcAft>
                <a:spcPts val="0"/>
              </a:spcAft>
            </a:pPr>
            <a:r>
              <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TRAIN and TEST response data</a:t>
            </a:r>
            <a:endParaRPr lang="en-US" sz="280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775AC0-6D2C-00B4-4612-FB01C5AEB3AE}"/>
              </a:ext>
            </a:extLst>
          </p:cNvPr>
          <p:cNvSpPr txBox="1"/>
          <p:nvPr/>
        </p:nvSpPr>
        <p:spPr>
          <a:xfrm>
            <a:off x="3505200" y="202030"/>
            <a:ext cx="2590800" cy="5016758"/>
          </a:xfrm>
          <a:prstGeom prst="rect">
            <a:avLst/>
          </a:prstGeom>
          <a:noFill/>
        </p:spPr>
        <p:txBody>
          <a:bodyPr wrap="square">
            <a:spAutoFit/>
          </a:bodyPr>
          <a:lstStyle/>
          <a:p>
            <a:pPr algn="just"/>
            <a:r>
              <a:rPr lang="en-US" sz="1600" dirty="0">
                <a:solidFill>
                  <a:schemeClr val="bg1"/>
                </a:solidFill>
                <a:effectLst/>
                <a:latin typeface="Arial" panose="020B0604020202020204" pitchFamily="34" charset="0"/>
                <a:ea typeface="Times New Roman" panose="02020603050405020304" pitchFamily="18" charset="0"/>
              </a:rPr>
              <a:t>Class 1 (heart disease) has 29 samples we expected to be positive came back positive, these are my True Positive. 6 samples that we expected to be positive came back negative, these are my False Negative and for class 0 (No heart disease) there are 7 samples that we expected to be negative came back positive, these are my False Positive. 33 samples that we expected to negative came back negative, these are my True Negative.</a:t>
            </a:r>
            <a:br>
              <a:rPr lang="en-US" sz="1600" dirty="0">
                <a:solidFill>
                  <a:schemeClr val="bg1"/>
                </a:solidFill>
                <a:effectLst/>
                <a:latin typeface="Arial" panose="020B0604020202020204" pitchFamily="34" charset="0"/>
                <a:ea typeface="Times New Roman" panose="02020603050405020304" pitchFamily="18" charset="0"/>
              </a:rPr>
            </a:br>
            <a:endParaRPr lang="en-US" sz="1600" dirty="0">
              <a:solidFill>
                <a:schemeClr val="bg1"/>
              </a:solidFill>
            </a:endParaRPr>
          </a:p>
        </p:txBody>
      </p:sp>
    </p:spTree>
    <p:extLst>
      <p:ext uri="{BB962C8B-B14F-4D97-AF65-F5344CB8AC3E}">
        <p14:creationId xmlns:p14="http://schemas.microsoft.com/office/powerpoint/2010/main" val="220803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5D5FB1A-996F-F9DA-30BC-510F6D2A17C0}"/>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sp>
        <p:nvSpPr>
          <p:cNvPr id="11" name="Left Arrow 10">
            <a:extLst>
              <a:ext uri="{FF2B5EF4-FFF2-40B4-BE49-F238E27FC236}">
                <a16:creationId xmlns:a16="http://schemas.microsoft.com/office/drawing/2014/main" id="{79F9C43C-452D-E4AA-0639-7C4A1E4B7CA0}"/>
              </a:ext>
            </a:extLst>
          </p:cNvPr>
          <p:cNvSpPr/>
          <p:nvPr/>
        </p:nvSpPr>
        <p:spPr>
          <a:xfrm>
            <a:off x="7010400" y="4722658"/>
            <a:ext cx="38100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6F6D18-809F-457C-A8E5-872BF5E77470}"/>
              </a:ext>
            </a:extLst>
          </p:cNvPr>
          <p:cNvSpPr txBox="1"/>
          <p:nvPr/>
        </p:nvSpPr>
        <p:spPr>
          <a:xfrm>
            <a:off x="7086600" y="4990727"/>
            <a:ext cx="3426069" cy="646331"/>
          </a:xfrm>
          <a:prstGeom prst="rect">
            <a:avLst/>
          </a:prstGeom>
          <a:noFill/>
        </p:spPr>
        <p:txBody>
          <a:bodyPr wrap="square">
            <a:spAutoFit/>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bg1"/>
                </a:solidFill>
                <a:effectLst/>
                <a:latin typeface="Arial" panose="020B0604020202020204" pitchFamily="34" charset="0"/>
                <a:ea typeface="Times New Roman" panose="02020603050405020304" pitchFamily="18" charset="0"/>
              </a:rPr>
              <a:t>Test Classification Report</a:t>
            </a:r>
            <a:br>
              <a:rPr lang="en-US" sz="1800" b="1" dirty="0">
                <a:solidFill>
                  <a:schemeClr val="bg1"/>
                </a:solidFill>
                <a:effectLst/>
                <a:latin typeface="Arial" panose="020B0604020202020204" pitchFamily="34" charset="0"/>
                <a:ea typeface="Times New Roman" panose="02020603050405020304" pitchFamily="18" charset="0"/>
              </a:rPr>
            </a:br>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10" name="Right Arrow 9">
            <a:extLst>
              <a:ext uri="{FF2B5EF4-FFF2-40B4-BE49-F238E27FC236}">
                <a16:creationId xmlns:a16="http://schemas.microsoft.com/office/drawing/2014/main" id="{C5355711-046E-B521-0210-A2966C09925E}"/>
              </a:ext>
            </a:extLst>
          </p:cNvPr>
          <p:cNvSpPr/>
          <p:nvPr/>
        </p:nvSpPr>
        <p:spPr>
          <a:xfrm>
            <a:off x="152400" y="1588532"/>
            <a:ext cx="37338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575771-4DBE-324C-8450-4BC847C0DB16}"/>
              </a:ext>
            </a:extLst>
          </p:cNvPr>
          <p:cNvSpPr txBox="1"/>
          <p:nvPr/>
        </p:nvSpPr>
        <p:spPr>
          <a:xfrm>
            <a:off x="228600" y="1893437"/>
            <a:ext cx="3581400" cy="369332"/>
          </a:xfrm>
          <a:prstGeom prst="rect">
            <a:avLst/>
          </a:prstGeom>
          <a:noFill/>
        </p:spPr>
        <p:txBody>
          <a:bodyPr wrap="square">
            <a:spAutoFit/>
          </a:bodyPr>
          <a:lstStyle/>
          <a:p>
            <a:r>
              <a:rPr lang="en-US" sz="1800" b="1" dirty="0">
                <a:solidFill>
                  <a:schemeClr val="bg1"/>
                </a:solidFill>
                <a:effectLst/>
                <a:latin typeface="Arial" panose="020B0604020202020204" pitchFamily="34" charset="0"/>
                <a:ea typeface="Times New Roman" panose="02020603050405020304" pitchFamily="18" charset="0"/>
              </a:rPr>
              <a:t>Training Classification Report</a:t>
            </a:r>
            <a:r>
              <a:rPr lang="en-US" dirty="0">
                <a:solidFill>
                  <a:schemeClr val="bg1"/>
                </a:solidFill>
                <a:effectLst/>
              </a:rPr>
              <a:t> </a:t>
            </a:r>
            <a:endParaRPr lang="en-US" dirty="0">
              <a:solidFill>
                <a:schemeClr val="bg1"/>
              </a:solidFill>
            </a:endParaRPr>
          </a:p>
        </p:txBody>
      </p:sp>
      <p:pic>
        <p:nvPicPr>
          <p:cNvPr id="5" name="Picture 4">
            <a:extLst>
              <a:ext uri="{FF2B5EF4-FFF2-40B4-BE49-F238E27FC236}">
                <a16:creationId xmlns:a16="http://schemas.microsoft.com/office/drawing/2014/main" id="{334AB7B4-49C2-C2B7-BD7A-1C9D54E015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5575" y="1273207"/>
            <a:ext cx="7129625" cy="2297563"/>
          </a:xfrm>
          <a:prstGeom prst="rect">
            <a:avLst/>
          </a:prstGeom>
          <a:ln>
            <a:solidFill>
              <a:schemeClr val="tx1"/>
            </a:solidFill>
          </a:ln>
        </p:spPr>
      </p:pic>
      <p:pic>
        <p:nvPicPr>
          <p:cNvPr id="7" name="Picture 6">
            <a:extLst>
              <a:ext uri="{FF2B5EF4-FFF2-40B4-BE49-F238E27FC236}">
                <a16:creationId xmlns:a16="http://schemas.microsoft.com/office/drawing/2014/main" id="{AF5B5A57-05F8-C045-7FBE-7ED8056F06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235316"/>
            <a:ext cx="6979645" cy="2297563"/>
          </a:xfrm>
          <a:prstGeom prst="rect">
            <a:avLst/>
          </a:prstGeom>
          <a:ln>
            <a:solidFill>
              <a:schemeClr val="tx1"/>
            </a:solidFill>
          </a:ln>
        </p:spPr>
      </p:pic>
      <p:sp>
        <p:nvSpPr>
          <p:cNvPr id="12" name="Rectangle 2">
            <a:extLst>
              <a:ext uri="{FF2B5EF4-FFF2-40B4-BE49-F238E27FC236}">
                <a16:creationId xmlns:a16="http://schemas.microsoft.com/office/drawing/2014/main" id="{08371668-D6A9-3643-C720-2F2FFB415A53}"/>
              </a:ext>
            </a:extLst>
          </p:cNvPr>
          <p:cNvSpPr>
            <a:spLocks noChangeArrowheads="1"/>
          </p:cNvSpPr>
          <p:nvPr/>
        </p:nvSpPr>
        <p:spPr bwMode="auto">
          <a:xfrm>
            <a:off x="252046" y="2568161"/>
            <a:ext cx="342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model’s </a:t>
            </a:r>
            <a:r>
              <a:rPr kumimoji="0" lang="en-US" altLang="en-US" sz="16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TRAINING ACCURACY</a:t>
            </a:r>
            <a:r>
              <a:rPr kumimoji="0" lang="en-US" altLang="en-US" sz="16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(0.87) is pretty good </a:t>
            </a: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78F22AD9-8BF9-B272-1DB6-5200B12A175D}"/>
              </a:ext>
            </a:extLst>
          </p:cNvPr>
          <p:cNvSpPr>
            <a:spLocks noChangeArrowheads="1"/>
          </p:cNvSpPr>
          <p:nvPr/>
        </p:nvSpPr>
        <p:spPr bwMode="auto">
          <a:xfrm>
            <a:off x="7365838" y="5637058"/>
            <a:ext cx="37593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model’s </a:t>
            </a:r>
            <a:r>
              <a:rPr kumimoji="0" lang="en-US" altLang="en-US" sz="16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TEST ACCURACY</a:t>
            </a:r>
            <a:r>
              <a:rPr kumimoji="0" lang="en-US" altLang="en-US" sz="16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(0.83) </a:t>
            </a: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3406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E2FC8BC-B3D3-87F1-1C10-AC88FA33EBC5}"/>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1"/>
                </a:solidFill>
              </a:rPr>
              <a:t>Results</a:t>
            </a:r>
            <a:endParaRPr dirty="0">
              <a:solidFill>
                <a:schemeClr val="bg1"/>
              </a:solidFill>
            </a:endParaRPr>
          </a:p>
        </p:txBody>
      </p:sp>
      <p:pic>
        <p:nvPicPr>
          <p:cNvPr id="10" name="Picture 9">
            <a:extLst>
              <a:ext uri="{FF2B5EF4-FFF2-40B4-BE49-F238E27FC236}">
                <a16:creationId xmlns:a16="http://schemas.microsoft.com/office/drawing/2014/main" id="{D681D986-92D9-98E7-0536-3CA8494A4CF3}"/>
              </a:ext>
            </a:extLst>
          </p:cNvPr>
          <p:cNvPicPr>
            <a:picLocks noChangeAspect="1"/>
          </p:cNvPicPr>
          <p:nvPr/>
        </p:nvPicPr>
        <p:blipFill>
          <a:blip r:embed="rId3"/>
          <a:stretch>
            <a:fillRect/>
          </a:stretch>
        </p:blipFill>
        <p:spPr>
          <a:xfrm>
            <a:off x="685800" y="5097672"/>
            <a:ext cx="9010368" cy="1234656"/>
          </a:xfrm>
          <a:prstGeom prst="rect">
            <a:avLst/>
          </a:prstGeom>
        </p:spPr>
      </p:pic>
      <p:pic>
        <p:nvPicPr>
          <p:cNvPr id="11" name="Picture 10">
            <a:extLst>
              <a:ext uri="{FF2B5EF4-FFF2-40B4-BE49-F238E27FC236}">
                <a16:creationId xmlns:a16="http://schemas.microsoft.com/office/drawing/2014/main" id="{F3FEE18D-A710-D156-5113-C73BE4783249}"/>
              </a:ext>
            </a:extLst>
          </p:cNvPr>
          <p:cNvPicPr>
            <a:picLocks noChangeAspect="1"/>
          </p:cNvPicPr>
          <p:nvPr/>
        </p:nvPicPr>
        <p:blipFill>
          <a:blip r:embed="rId4"/>
          <a:stretch>
            <a:fillRect/>
          </a:stretch>
        </p:blipFill>
        <p:spPr>
          <a:xfrm>
            <a:off x="679938" y="3287806"/>
            <a:ext cx="8951416" cy="1120672"/>
          </a:xfrm>
          <a:prstGeom prst="rect">
            <a:avLst/>
          </a:prstGeom>
        </p:spPr>
      </p:pic>
      <p:pic>
        <p:nvPicPr>
          <p:cNvPr id="12" name="Picture 11">
            <a:extLst>
              <a:ext uri="{FF2B5EF4-FFF2-40B4-BE49-F238E27FC236}">
                <a16:creationId xmlns:a16="http://schemas.microsoft.com/office/drawing/2014/main" id="{215600B8-D88A-5096-0778-AEBC20CA0ED4}"/>
              </a:ext>
            </a:extLst>
          </p:cNvPr>
          <p:cNvPicPr>
            <a:picLocks noChangeAspect="1"/>
          </p:cNvPicPr>
          <p:nvPr/>
        </p:nvPicPr>
        <p:blipFill>
          <a:blip r:embed="rId5"/>
          <a:stretch>
            <a:fillRect/>
          </a:stretch>
        </p:blipFill>
        <p:spPr>
          <a:xfrm>
            <a:off x="679938" y="1585245"/>
            <a:ext cx="8951416" cy="1065022"/>
          </a:xfrm>
          <a:prstGeom prst="rect">
            <a:avLst/>
          </a:prstGeom>
        </p:spPr>
      </p:pic>
      <p:sp>
        <p:nvSpPr>
          <p:cNvPr id="14" name="TextBox 13">
            <a:extLst>
              <a:ext uri="{FF2B5EF4-FFF2-40B4-BE49-F238E27FC236}">
                <a16:creationId xmlns:a16="http://schemas.microsoft.com/office/drawing/2014/main" id="{06DE20AB-004E-580E-2605-59C82E61830F}"/>
              </a:ext>
            </a:extLst>
          </p:cNvPr>
          <p:cNvSpPr txBox="1"/>
          <p:nvPr/>
        </p:nvSpPr>
        <p:spPr>
          <a:xfrm>
            <a:off x="3733800" y="4674304"/>
            <a:ext cx="6096000" cy="369332"/>
          </a:xfrm>
          <a:prstGeom prst="rect">
            <a:avLst/>
          </a:prstGeom>
          <a:noFill/>
        </p:spPr>
        <p:txBody>
          <a:bodyPr wrap="square">
            <a:spAutoFit/>
          </a:bodyPr>
          <a:lstStyle/>
          <a:p>
            <a:r>
              <a:rPr lang="en-US" sz="1800" b="1" dirty="0">
                <a:solidFill>
                  <a:schemeClr val="bg1"/>
                </a:solidFill>
                <a:effectLst/>
                <a:latin typeface="Arial" panose="020B0604020202020204" pitchFamily="34" charset="0"/>
                <a:ea typeface="Times New Roman" panose="02020603050405020304" pitchFamily="18" charset="0"/>
              </a:rPr>
              <a:t>LIGHT GBM CLASSIFIER</a:t>
            </a:r>
            <a:r>
              <a:rPr lang="en-US" dirty="0">
                <a:solidFill>
                  <a:schemeClr val="bg1"/>
                </a:solidFill>
                <a:effectLst/>
              </a:rPr>
              <a:t> </a:t>
            </a:r>
            <a:endParaRPr lang="en-US" dirty="0">
              <a:solidFill>
                <a:schemeClr val="bg1"/>
              </a:solidFill>
            </a:endParaRPr>
          </a:p>
        </p:txBody>
      </p:sp>
      <p:sp>
        <p:nvSpPr>
          <p:cNvPr id="16" name="TextBox 15">
            <a:extLst>
              <a:ext uri="{FF2B5EF4-FFF2-40B4-BE49-F238E27FC236}">
                <a16:creationId xmlns:a16="http://schemas.microsoft.com/office/drawing/2014/main" id="{CD58B0FE-6BDE-133E-B05F-5D317E65C6DA}"/>
              </a:ext>
            </a:extLst>
          </p:cNvPr>
          <p:cNvSpPr txBox="1"/>
          <p:nvPr/>
        </p:nvSpPr>
        <p:spPr>
          <a:xfrm>
            <a:off x="3276600" y="2891456"/>
            <a:ext cx="6096000" cy="369332"/>
          </a:xfrm>
          <a:prstGeom prst="rect">
            <a:avLst/>
          </a:prstGeom>
          <a:noFill/>
        </p:spPr>
        <p:txBody>
          <a:bodyPr wrap="square">
            <a:spAutoFit/>
          </a:bodyPr>
          <a:lstStyle/>
          <a:p>
            <a:r>
              <a:rPr lang="en-US" sz="1800" b="1" dirty="0">
                <a:solidFill>
                  <a:schemeClr val="bg1"/>
                </a:solidFill>
                <a:effectLst/>
                <a:latin typeface="Arial" panose="020B0604020202020204" pitchFamily="34" charset="0"/>
                <a:ea typeface="Times New Roman" panose="02020603050405020304" pitchFamily="18" charset="0"/>
              </a:rPr>
              <a:t>RANDOM FOREST CLASSIFIER</a:t>
            </a:r>
            <a:r>
              <a:rPr lang="en-US" dirty="0">
                <a:solidFill>
                  <a:schemeClr val="bg1"/>
                </a:solidFill>
                <a:effectLst/>
              </a:rPr>
              <a:t> </a:t>
            </a:r>
            <a:endParaRPr lang="en-US" dirty="0">
              <a:solidFill>
                <a:schemeClr val="bg1"/>
              </a:solidFill>
            </a:endParaRPr>
          </a:p>
        </p:txBody>
      </p:sp>
      <p:sp>
        <p:nvSpPr>
          <p:cNvPr id="18" name="TextBox 17">
            <a:extLst>
              <a:ext uri="{FF2B5EF4-FFF2-40B4-BE49-F238E27FC236}">
                <a16:creationId xmlns:a16="http://schemas.microsoft.com/office/drawing/2014/main" id="{837523D1-EB74-4334-781A-B934A8E9AD90}"/>
              </a:ext>
            </a:extLst>
          </p:cNvPr>
          <p:cNvSpPr txBox="1"/>
          <p:nvPr/>
        </p:nvSpPr>
        <p:spPr>
          <a:xfrm>
            <a:off x="3048000" y="1163650"/>
            <a:ext cx="6096000" cy="369332"/>
          </a:xfrm>
          <a:prstGeom prst="rect">
            <a:avLst/>
          </a:prstGeom>
          <a:noFill/>
        </p:spPr>
        <p:txBody>
          <a:bodyPr wrap="square">
            <a:spAutoFit/>
          </a:bodyPr>
          <a:lstStyle/>
          <a:p>
            <a:pPr marL="0" marR="0">
              <a:spcBef>
                <a:spcPts val="0"/>
              </a:spcBef>
              <a:spcAft>
                <a:spcPts val="0"/>
              </a:spcAft>
            </a:pPr>
            <a:r>
              <a:rPr lang="en-US" sz="1800" b="1" dirty="0">
                <a:solidFill>
                  <a:schemeClr val="bg1"/>
                </a:solidFill>
                <a:effectLst/>
                <a:latin typeface="Arial" panose="020B0604020202020204" pitchFamily="34" charset="0"/>
                <a:ea typeface="Times New Roman" panose="02020603050405020304" pitchFamily="18" charset="0"/>
              </a:rPr>
              <a:t>LOGISTIC REGRESSION CLASSIFIER</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806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9C60D73-580D-BD27-EC1F-C82266093447}"/>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8" name="Picture 7">
            <a:extLst>
              <a:ext uri="{FF2B5EF4-FFF2-40B4-BE49-F238E27FC236}">
                <a16:creationId xmlns:a16="http://schemas.microsoft.com/office/drawing/2014/main" id="{E7D9E331-5BCB-D7E3-24F2-478D3282EBC2}"/>
              </a:ext>
            </a:extLst>
          </p:cNvPr>
          <p:cNvPicPr>
            <a:picLocks noChangeAspect="1"/>
          </p:cNvPicPr>
          <p:nvPr/>
        </p:nvPicPr>
        <p:blipFill>
          <a:blip r:embed="rId3"/>
          <a:stretch>
            <a:fillRect/>
          </a:stretch>
        </p:blipFill>
        <p:spPr>
          <a:xfrm>
            <a:off x="329614" y="3612764"/>
            <a:ext cx="9778536" cy="1264036"/>
          </a:xfrm>
          <a:prstGeom prst="rect">
            <a:avLst/>
          </a:prstGeom>
        </p:spPr>
      </p:pic>
      <p:pic>
        <p:nvPicPr>
          <p:cNvPr id="9" name="Picture 8">
            <a:extLst>
              <a:ext uri="{FF2B5EF4-FFF2-40B4-BE49-F238E27FC236}">
                <a16:creationId xmlns:a16="http://schemas.microsoft.com/office/drawing/2014/main" id="{77A75DA1-DB3B-C2B0-13B5-4A7449D4C8FC}"/>
              </a:ext>
            </a:extLst>
          </p:cNvPr>
          <p:cNvPicPr>
            <a:picLocks noChangeAspect="1"/>
          </p:cNvPicPr>
          <p:nvPr/>
        </p:nvPicPr>
        <p:blipFill>
          <a:blip r:embed="rId4"/>
          <a:stretch>
            <a:fillRect/>
          </a:stretch>
        </p:blipFill>
        <p:spPr>
          <a:xfrm>
            <a:off x="306168" y="1868572"/>
            <a:ext cx="9778536" cy="1179428"/>
          </a:xfrm>
          <a:prstGeom prst="rect">
            <a:avLst/>
          </a:prstGeom>
        </p:spPr>
      </p:pic>
      <p:sp>
        <p:nvSpPr>
          <p:cNvPr id="11" name="TextBox 10">
            <a:extLst>
              <a:ext uri="{FF2B5EF4-FFF2-40B4-BE49-F238E27FC236}">
                <a16:creationId xmlns:a16="http://schemas.microsoft.com/office/drawing/2014/main" id="{18CC38B1-05BD-F1A5-79B2-0E798FF88C8E}"/>
              </a:ext>
            </a:extLst>
          </p:cNvPr>
          <p:cNvSpPr txBox="1"/>
          <p:nvPr/>
        </p:nvSpPr>
        <p:spPr>
          <a:xfrm>
            <a:off x="4191000" y="3212068"/>
            <a:ext cx="6096000" cy="369332"/>
          </a:xfrm>
          <a:prstGeom prst="rect">
            <a:avLst/>
          </a:prstGeom>
          <a:noFill/>
        </p:spPr>
        <p:txBody>
          <a:bodyPr wrap="square">
            <a:spAutoFit/>
          </a:bodyPr>
          <a:lstStyle/>
          <a:p>
            <a:r>
              <a:rPr lang="en-US" sz="1800" b="1" dirty="0">
                <a:solidFill>
                  <a:schemeClr val="bg1"/>
                </a:solidFill>
                <a:effectLst/>
                <a:latin typeface="Arial" panose="020B0604020202020204" pitchFamily="34" charset="0"/>
                <a:ea typeface="Times New Roman" panose="02020603050405020304" pitchFamily="18" charset="0"/>
              </a:rPr>
              <a:t>DECISION TREE</a:t>
            </a:r>
            <a:r>
              <a:rPr lang="en-US" dirty="0">
                <a:solidFill>
                  <a:schemeClr val="bg1"/>
                </a:solidFill>
                <a:effectLst/>
              </a:rPr>
              <a:t> </a:t>
            </a:r>
            <a:endParaRPr lang="en-US" dirty="0">
              <a:solidFill>
                <a:schemeClr val="bg1"/>
              </a:solidFill>
            </a:endParaRPr>
          </a:p>
        </p:txBody>
      </p:sp>
      <p:sp>
        <p:nvSpPr>
          <p:cNvPr id="13" name="TextBox 12">
            <a:extLst>
              <a:ext uri="{FF2B5EF4-FFF2-40B4-BE49-F238E27FC236}">
                <a16:creationId xmlns:a16="http://schemas.microsoft.com/office/drawing/2014/main" id="{C4D90B18-FED9-4905-6B58-96905A24F916}"/>
              </a:ext>
            </a:extLst>
          </p:cNvPr>
          <p:cNvSpPr txBox="1"/>
          <p:nvPr/>
        </p:nvSpPr>
        <p:spPr>
          <a:xfrm>
            <a:off x="3810000" y="1535668"/>
            <a:ext cx="6096000" cy="369332"/>
          </a:xfrm>
          <a:prstGeom prst="rect">
            <a:avLst/>
          </a:prstGeom>
          <a:noFill/>
        </p:spPr>
        <p:txBody>
          <a:bodyPr wrap="square">
            <a:spAutoFit/>
          </a:bodyPr>
          <a:lstStyle/>
          <a:p>
            <a:r>
              <a:rPr lang="en-US" sz="1800" b="1" dirty="0">
                <a:solidFill>
                  <a:schemeClr val="bg1"/>
                </a:solidFill>
                <a:effectLst/>
                <a:latin typeface="Arial" panose="020B0604020202020204" pitchFamily="34" charset="0"/>
                <a:ea typeface="Times New Roman" panose="02020603050405020304" pitchFamily="18" charset="0"/>
              </a:rPr>
              <a:t>XGBOOST CLASSIFIER</a:t>
            </a:r>
            <a:r>
              <a:rPr lang="en-US" dirty="0">
                <a:solidFill>
                  <a:schemeClr val="bg1"/>
                </a:solidFill>
                <a:effectLst/>
              </a:rPr>
              <a:t> </a:t>
            </a:r>
            <a:endParaRPr lang="en-US" dirty="0">
              <a:solidFill>
                <a:schemeClr val="bg1"/>
              </a:solidFill>
            </a:endParaRPr>
          </a:p>
        </p:txBody>
      </p:sp>
    </p:spTree>
    <p:extLst>
      <p:ext uri="{BB962C8B-B14F-4D97-AF65-F5344CB8AC3E}">
        <p14:creationId xmlns:p14="http://schemas.microsoft.com/office/powerpoint/2010/main" val="156470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b="1" spc="-175" dirty="0"/>
              <a:t>Introduction</a:t>
            </a:r>
            <a:endParaRPr b="1" spc="-175" dirty="0"/>
          </a:p>
        </p:txBody>
      </p:sp>
      <p:sp>
        <p:nvSpPr>
          <p:cNvPr id="3" name="object 3"/>
          <p:cNvSpPr txBox="1"/>
          <p:nvPr/>
        </p:nvSpPr>
        <p:spPr>
          <a:xfrm>
            <a:off x="724916" y="1752600"/>
            <a:ext cx="8778875" cy="1589474"/>
          </a:xfrm>
          <a:prstGeom prst="rect">
            <a:avLst/>
          </a:prstGeom>
        </p:spPr>
        <p:txBody>
          <a:bodyPr vert="horz" wrap="square" lIns="0" tIns="13335" rIns="0" bIns="0" rtlCol="0">
            <a:spAutoFit/>
          </a:bodyPr>
          <a:lstStyle/>
          <a:p>
            <a:pPr marL="285750" marR="0" indent="-285750" algn="just">
              <a:lnSpc>
                <a:spcPct val="200000"/>
              </a:lnSpc>
              <a:buFont typeface="Arial" panose="020B0604020202020204" pitchFamily="34" charset="0"/>
              <a:buChar char="•"/>
            </a:pP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US No.1 silent killer that leads to the person's death without apparent symptoms. </a:t>
            </a:r>
          </a:p>
          <a:p>
            <a:pPr marL="285750" marR="0" indent="-285750" algn="just">
              <a:lnSpc>
                <a:spcPct val="200000"/>
              </a:lnSpc>
              <a:buFont typeface="Arial" panose="020B0604020202020204" pitchFamily="34" charset="0"/>
              <a:buChar char="•"/>
            </a:pPr>
            <a:r>
              <a:rPr lang="en-US" dirty="0">
                <a:solidFill>
                  <a:schemeClr val="bg1"/>
                </a:solidFill>
                <a:latin typeface="Arial" panose="020B0604020202020204" pitchFamily="34" charset="0"/>
                <a:ea typeface="Times New Roman" panose="02020603050405020304" pitchFamily="18" charset="0"/>
                <a:cs typeface="Arial" panose="020B0604020202020204" pitchFamily="34" charset="0"/>
              </a:rPr>
              <a:t>E</a:t>
            </a: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arly diagnosis of heart disease reduces high-risk patient complications.</a:t>
            </a:r>
          </a:p>
          <a:p>
            <a:pPr marL="285750" marR="0" indent="-285750" algn="just">
              <a:lnSpc>
                <a:spcPct val="200000"/>
              </a:lnSpc>
              <a:spcBef>
                <a:spcPts val="0"/>
              </a:spcBef>
              <a:spcAft>
                <a:spcPts val="600"/>
              </a:spcAft>
              <a:buFont typeface="Arial" panose="020B0604020202020204" pitchFamily="34" charset="0"/>
              <a:buChar char="•"/>
            </a:pP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Assistance of Machine learning decisions and predictions using algorithms. </a:t>
            </a:r>
          </a:p>
        </p:txBody>
      </p:sp>
      <p:pic>
        <p:nvPicPr>
          <p:cNvPr id="4" name="Picture 3">
            <a:extLst>
              <a:ext uri="{FF2B5EF4-FFF2-40B4-BE49-F238E27FC236}">
                <a16:creationId xmlns:a16="http://schemas.microsoft.com/office/drawing/2014/main" id="{E636897A-C944-19D4-AD61-D387F3FE9C5B}"/>
              </a:ext>
            </a:extLst>
          </p:cNvPr>
          <p:cNvPicPr>
            <a:picLocks noChangeAspect="1"/>
          </p:cNvPicPr>
          <p:nvPr/>
        </p:nvPicPr>
        <p:blipFill>
          <a:blip r:embed="rId2"/>
          <a:stretch>
            <a:fillRect/>
          </a:stretch>
        </p:blipFill>
        <p:spPr>
          <a:xfrm>
            <a:off x="8305800" y="1371600"/>
            <a:ext cx="3352800" cy="3352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0C4B3C-C92A-D558-467F-3A75D78A0AE9}"/>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5" name="Picture 4" descr="Chart, bar chart&#10;&#10;Description automatically generated">
            <a:extLst>
              <a:ext uri="{FF2B5EF4-FFF2-40B4-BE49-F238E27FC236}">
                <a16:creationId xmlns:a16="http://schemas.microsoft.com/office/drawing/2014/main" id="{D62A300A-6D8F-D132-98A5-BCB037BF5E5A}"/>
              </a:ext>
            </a:extLst>
          </p:cNvPr>
          <p:cNvPicPr>
            <a:picLocks noChangeAspect="1"/>
          </p:cNvPicPr>
          <p:nvPr/>
        </p:nvPicPr>
        <p:blipFill>
          <a:blip r:embed="rId3"/>
          <a:stretch>
            <a:fillRect/>
          </a:stretch>
        </p:blipFill>
        <p:spPr>
          <a:xfrm>
            <a:off x="5562600" y="990601"/>
            <a:ext cx="4978400" cy="3327400"/>
          </a:xfrm>
          <a:prstGeom prst="rect">
            <a:avLst/>
          </a:prstGeom>
        </p:spPr>
      </p:pic>
      <p:sp>
        <p:nvSpPr>
          <p:cNvPr id="8" name="TextBox 7">
            <a:extLst>
              <a:ext uri="{FF2B5EF4-FFF2-40B4-BE49-F238E27FC236}">
                <a16:creationId xmlns:a16="http://schemas.microsoft.com/office/drawing/2014/main" id="{18A98B2E-08FB-5E65-DDB3-3BD40FFDAED6}"/>
              </a:ext>
            </a:extLst>
          </p:cNvPr>
          <p:cNvSpPr txBox="1"/>
          <p:nvPr/>
        </p:nvSpPr>
        <p:spPr>
          <a:xfrm>
            <a:off x="685800" y="2458135"/>
            <a:ext cx="4419600" cy="646331"/>
          </a:xfrm>
          <a:prstGeom prst="rect">
            <a:avLst/>
          </a:prstGeom>
          <a:noFill/>
        </p:spPr>
        <p:txBody>
          <a:bodyPr wrap="square">
            <a:spAutoFit/>
          </a:bodyPr>
          <a:lstStyle/>
          <a:p>
            <a:pPr marL="0" marR="0" algn="ctr">
              <a:spcBef>
                <a:spcPts val="0"/>
              </a:spcBef>
              <a:spcAft>
                <a:spcPts val="0"/>
              </a:spcAft>
            </a:pPr>
            <a:r>
              <a:rPr lang="en-US" sz="1800" b="1" dirty="0">
                <a:solidFill>
                  <a:schemeClr val="bg1"/>
                </a:solidFill>
                <a:effectLst/>
                <a:latin typeface="Arial" panose="020B0604020202020204" pitchFamily="34" charset="0"/>
                <a:ea typeface="Times New Roman" panose="02020603050405020304" pitchFamily="18" charset="0"/>
              </a:rPr>
              <a:t>TEST and MODEL TUNING</a:t>
            </a:r>
          </a:p>
          <a:p>
            <a:pPr marL="0" marR="0" algn="ctr">
              <a:spcBef>
                <a:spcPts val="0"/>
              </a:spcBef>
              <a:spcAft>
                <a:spcPts val="0"/>
              </a:spcAft>
            </a:pPr>
            <a:r>
              <a:rPr lang="en-US" b="1" dirty="0">
                <a:solidFill>
                  <a:schemeClr val="bg1"/>
                </a:solidFill>
                <a:latin typeface="Arial" panose="020B0604020202020204" pitchFamily="34" charset="0"/>
                <a:ea typeface="Times New Roman" panose="02020603050405020304" pitchFamily="18" charset="0"/>
              </a:rPr>
              <a:t>Test Results for each Model</a:t>
            </a:r>
            <a:endParaRPr lang="en-US" sz="1800"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37653FF6-5BA3-8AD7-300B-15D545AFCD2A}"/>
              </a:ext>
            </a:extLst>
          </p:cNvPr>
          <p:cNvGraphicFramePr>
            <a:graphicFrameLocks noGrp="1"/>
          </p:cNvGraphicFramePr>
          <p:nvPr>
            <p:extLst>
              <p:ext uri="{D42A27DB-BD31-4B8C-83A1-F6EECF244321}">
                <p14:modId xmlns:p14="http://schemas.microsoft.com/office/powerpoint/2010/main" val="3896224166"/>
              </p:ext>
            </p:extLst>
          </p:nvPr>
        </p:nvGraphicFramePr>
        <p:xfrm>
          <a:off x="1143000" y="4572000"/>
          <a:ext cx="7543801" cy="1752600"/>
        </p:xfrm>
        <a:graphic>
          <a:graphicData uri="http://schemas.openxmlformats.org/drawingml/2006/table">
            <a:tbl>
              <a:tblPr firstRow="1" firstCol="1" bandRow="1">
                <a:tableStyleId>{3C2FFA5D-87B4-456A-9821-1D502468CF0F}</a:tableStyleId>
              </a:tblPr>
              <a:tblGrid>
                <a:gridCol w="2493085">
                  <a:extLst>
                    <a:ext uri="{9D8B030D-6E8A-4147-A177-3AD203B41FA5}">
                      <a16:colId xmlns:a16="http://schemas.microsoft.com/office/drawing/2014/main" val="1099825433"/>
                    </a:ext>
                  </a:extLst>
                </a:gridCol>
                <a:gridCol w="2525358">
                  <a:extLst>
                    <a:ext uri="{9D8B030D-6E8A-4147-A177-3AD203B41FA5}">
                      <a16:colId xmlns:a16="http://schemas.microsoft.com/office/drawing/2014/main" val="2634764435"/>
                    </a:ext>
                  </a:extLst>
                </a:gridCol>
                <a:gridCol w="2525358">
                  <a:extLst>
                    <a:ext uri="{9D8B030D-6E8A-4147-A177-3AD203B41FA5}">
                      <a16:colId xmlns:a16="http://schemas.microsoft.com/office/drawing/2014/main" val="317555416"/>
                    </a:ext>
                  </a:extLst>
                </a:gridCol>
              </a:tblGrid>
              <a:tr h="292100">
                <a:tc>
                  <a:txBody>
                    <a:bodyPr/>
                    <a:lstStyle/>
                    <a:p>
                      <a:r>
                        <a:rPr lang="en-US" sz="1200" b="1" dirty="0">
                          <a:solidFill>
                            <a:schemeClr val="bg1"/>
                          </a:solidFill>
                          <a:effectLst/>
                        </a:rPr>
                        <a:t>MODEL</a:t>
                      </a:r>
                      <a:endParaRPr lang="en-US" sz="1200" dirty="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b="1">
                          <a:solidFill>
                            <a:schemeClr val="bg1"/>
                          </a:solidFill>
                          <a:effectLst/>
                        </a:rPr>
                        <a:t>Default</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b="1">
                          <a:solidFill>
                            <a:schemeClr val="bg1"/>
                          </a:solidFill>
                          <a:effectLst/>
                        </a:rPr>
                        <a:t>with GridSearchCV</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0906718"/>
                  </a:ext>
                </a:extLst>
              </a:tr>
              <a:tr h="292100">
                <a:tc>
                  <a:txBody>
                    <a:bodyPr/>
                    <a:lstStyle/>
                    <a:p>
                      <a:r>
                        <a:rPr lang="en-US" sz="1200" b="1">
                          <a:solidFill>
                            <a:schemeClr val="bg1"/>
                          </a:solidFill>
                          <a:effectLst/>
                        </a:rPr>
                        <a:t>LogisticRegression  </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solidFill>
                            <a:schemeClr val="bg1"/>
                          </a:solidFill>
                          <a:effectLst/>
                        </a:rPr>
                        <a:t>0.960000               </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solidFill>
                            <a:schemeClr val="bg1"/>
                          </a:solidFill>
                          <a:effectLst/>
                        </a:rPr>
                        <a:t>0.96</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9007624"/>
                  </a:ext>
                </a:extLst>
              </a:tr>
              <a:tr h="292100">
                <a:tc>
                  <a:txBody>
                    <a:bodyPr/>
                    <a:lstStyle/>
                    <a:p>
                      <a:r>
                        <a:rPr lang="en-US" sz="1200" b="1">
                          <a:solidFill>
                            <a:schemeClr val="bg1"/>
                          </a:solidFill>
                          <a:effectLst/>
                        </a:rPr>
                        <a:t>RandomForest  </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solidFill>
                            <a:schemeClr val="bg1"/>
                          </a:solidFill>
                          <a:effectLst/>
                        </a:rPr>
                        <a:t>0.960000               </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solidFill>
                            <a:schemeClr val="bg1"/>
                          </a:solidFill>
                          <a:effectLst/>
                        </a:rPr>
                        <a:t>0.96</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9476593"/>
                  </a:ext>
                </a:extLst>
              </a:tr>
              <a:tr h="292100">
                <a:tc>
                  <a:txBody>
                    <a:bodyPr/>
                    <a:lstStyle/>
                    <a:p>
                      <a:r>
                        <a:rPr lang="en-US" sz="1200" b="1">
                          <a:solidFill>
                            <a:schemeClr val="bg1"/>
                          </a:solidFill>
                          <a:effectLst/>
                        </a:rPr>
                        <a:t>LGBM  </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solidFill>
                            <a:schemeClr val="bg1"/>
                          </a:solidFill>
                          <a:effectLst/>
                        </a:rPr>
                        <a:t>0.866667               </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solidFill>
                            <a:schemeClr val="bg1"/>
                          </a:solidFill>
                          <a:effectLst/>
                        </a:rPr>
                        <a:t>1.00</a:t>
                      </a:r>
                      <a:endParaRPr lang="en-US" sz="1200" dirty="0">
                        <a:solidFill>
                          <a:schemeClr val="bg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2771771"/>
                  </a:ext>
                </a:extLst>
              </a:tr>
              <a:tr h="292100">
                <a:tc>
                  <a:txBody>
                    <a:bodyPr/>
                    <a:lstStyle/>
                    <a:p>
                      <a:r>
                        <a:rPr lang="en-US" sz="1200" b="1">
                          <a:solidFill>
                            <a:schemeClr val="bg1"/>
                          </a:solidFill>
                          <a:effectLst/>
                        </a:rPr>
                        <a:t>XGBClassifier  </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solidFill>
                            <a:schemeClr val="bg1"/>
                          </a:solidFill>
                          <a:effectLst/>
                        </a:rPr>
                        <a:t>1.000000               </a:t>
                      </a:r>
                      <a:endParaRPr lang="en-US" sz="1200" dirty="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solidFill>
                            <a:schemeClr val="bg1"/>
                          </a:solidFill>
                          <a:effectLst/>
                        </a:rPr>
                        <a:t>0.92</a:t>
                      </a:r>
                      <a:endParaRPr lang="en-US" sz="1200" dirty="0">
                        <a:solidFill>
                          <a:schemeClr val="bg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7485818"/>
                  </a:ext>
                </a:extLst>
              </a:tr>
              <a:tr h="292100">
                <a:tc>
                  <a:txBody>
                    <a:bodyPr/>
                    <a:lstStyle/>
                    <a:p>
                      <a:r>
                        <a:rPr lang="en-US" sz="1200" b="1" dirty="0">
                          <a:solidFill>
                            <a:schemeClr val="bg1"/>
                          </a:solidFill>
                          <a:effectLst/>
                        </a:rPr>
                        <a:t>Decision Tree  </a:t>
                      </a:r>
                      <a:endParaRPr lang="en-US" sz="1200" dirty="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solidFill>
                            <a:schemeClr val="bg1"/>
                          </a:solidFill>
                          <a:effectLst/>
                        </a:rPr>
                        <a:t>1.000000               </a:t>
                      </a:r>
                      <a:endParaRPr lang="en-US" sz="1200">
                        <a:solidFill>
                          <a:schemeClr val="bg1"/>
                        </a:solidFill>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solidFill>
                            <a:schemeClr val="bg1"/>
                          </a:solidFill>
                          <a:effectLst/>
                        </a:rPr>
                        <a:t>1.00</a:t>
                      </a:r>
                      <a:endParaRPr lang="en-US" sz="1200" dirty="0">
                        <a:solidFill>
                          <a:schemeClr val="bg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4531775"/>
                  </a:ext>
                </a:extLst>
              </a:tr>
            </a:tbl>
          </a:graphicData>
        </a:graphic>
      </p:graphicFrame>
    </p:spTree>
    <p:extLst>
      <p:ext uri="{BB962C8B-B14F-4D97-AF65-F5344CB8AC3E}">
        <p14:creationId xmlns:p14="http://schemas.microsoft.com/office/powerpoint/2010/main" val="1748736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205DD3-365B-2CD0-5B4F-E7A7EBEE49ED}"/>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graphicFrame>
        <p:nvGraphicFramePr>
          <p:cNvPr id="4" name="Table 3">
            <a:extLst>
              <a:ext uri="{FF2B5EF4-FFF2-40B4-BE49-F238E27FC236}">
                <a16:creationId xmlns:a16="http://schemas.microsoft.com/office/drawing/2014/main" id="{54738DB4-EFBC-A5D4-3110-81979A0A735E}"/>
              </a:ext>
            </a:extLst>
          </p:cNvPr>
          <p:cNvGraphicFramePr>
            <a:graphicFrameLocks noGrp="1"/>
          </p:cNvGraphicFramePr>
          <p:nvPr>
            <p:extLst>
              <p:ext uri="{D42A27DB-BD31-4B8C-83A1-F6EECF244321}">
                <p14:modId xmlns:p14="http://schemas.microsoft.com/office/powerpoint/2010/main" val="738546610"/>
              </p:ext>
            </p:extLst>
          </p:nvPr>
        </p:nvGraphicFramePr>
        <p:xfrm>
          <a:off x="1219200" y="2743200"/>
          <a:ext cx="8229600" cy="2438398"/>
        </p:xfrm>
        <a:graphic>
          <a:graphicData uri="http://schemas.openxmlformats.org/drawingml/2006/table">
            <a:tbl>
              <a:tblPr firstRow="1" firstCol="1" bandRow="1">
                <a:tableStyleId>{5C22544A-7EE6-4342-B048-85BDC9FD1C3A}</a:tableStyleId>
              </a:tblPr>
              <a:tblGrid>
                <a:gridCol w="1849942">
                  <a:extLst>
                    <a:ext uri="{9D8B030D-6E8A-4147-A177-3AD203B41FA5}">
                      <a16:colId xmlns:a16="http://schemas.microsoft.com/office/drawing/2014/main" val="953141047"/>
                    </a:ext>
                  </a:extLst>
                </a:gridCol>
                <a:gridCol w="856259">
                  <a:extLst>
                    <a:ext uri="{9D8B030D-6E8A-4147-A177-3AD203B41FA5}">
                      <a16:colId xmlns:a16="http://schemas.microsoft.com/office/drawing/2014/main" val="748798447"/>
                    </a:ext>
                  </a:extLst>
                </a:gridCol>
                <a:gridCol w="856259">
                  <a:extLst>
                    <a:ext uri="{9D8B030D-6E8A-4147-A177-3AD203B41FA5}">
                      <a16:colId xmlns:a16="http://schemas.microsoft.com/office/drawing/2014/main" val="623443644"/>
                    </a:ext>
                  </a:extLst>
                </a:gridCol>
                <a:gridCol w="853616">
                  <a:extLst>
                    <a:ext uri="{9D8B030D-6E8A-4147-A177-3AD203B41FA5}">
                      <a16:colId xmlns:a16="http://schemas.microsoft.com/office/drawing/2014/main" val="2310199186"/>
                    </a:ext>
                  </a:extLst>
                </a:gridCol>
                <a:gridCol w="853616">
                  <a:extLst>
                    <a:ext uri="{9D8B030D-6E8A-4147-A177-3AD203B41FA5}">
                      <a16:colId xmlns:a16="http://schemas.microsoft.com/office/drawing/2014/main" val="1606149707"/>
                    </a:ext>
                  </a:extLst>
                </a:gridCol>
                <a:gridCol w="655408">
                  <a:extLst>
                    <a:ext uri="{9D8B030D-6E8A-4147-A177-3AD203B41FA5}">
                      <a16:colId xmlns:a16="http://schemas.microsoft.com/office/drawing/2014/main" val="2722907503"/>
                    </a:ext>
                  </a:extLst>
                </a:gridCol>
                <a:gridCol w="655408">
                  <a:extLst>
                    <a:ext uri="{9D8B030D-6E8A-4147-A177-3AD203B41FA5}">
                      <a16:colId xmlns:a16="http://schemas.microsoft.com/office/drawing/2014/main" val="201454179"/>
                    </a:ext>
                  </a:extLst>
                </a:gridCol>
                <a:gridCol w="824546">
                  <a:extLst>
                    <a:ext uri="{9D8B030D-6E8A-4147-A177-3AD203B41FA5}">
                      <a16:colId xmlns:a16="http://schemas.microsoft.com/office/drawing/2014/main" val="2241793580"/>
                    </a:ext>
                  </a:extLst>
                </a:gridCol>
                <a:gridCol w="824546">
                  <a:extLst>
                    <a:ext uri="{9D8B030D-6E8A-4147-A177-3AD203B41FA5}">
                      <a16:colId xmlns:a16="http://schemas.microsoft.com/office/drawing/2014/main" val="498779234"/>
                    </a:ext>
                  </a:extLst>
                </a:gridCol>
              </a:tblGrid>
              <a:tr h="322729">
                <a:tc>
                  <a:txBody>
                    <a:bodyPr/>
                    <a:lstStyle/>
                    <a:p>
                      <a:endParaRPr lang="en-US" sz="12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Train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dirty="0">
                          <a:effectLst/>
                        </a:rPr>
                        <a:t>Test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Train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Test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Train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Test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Train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Test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57959011"/>
                  </a:ext>
                </a:extLst>
              </a:tr>
              <a:tr h="322729">
                <a:tc>
                  <a:txBody>
                    <a:bodyPr/>
                    <a:lstStyle/>
                    <a:p>
                      <a:endParaRPr lang="en-US" sz="12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Accuracy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dirty="0">
                          <a:effectLst/>
                        </a:rPr>
                        <a:t>Precision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Precision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Recall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Recall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F1-score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750">
                          <a:effectLst/>
                        </a:rPr>
                        <a:t>F1-score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67726635"/>
                  </a:ext>
                </a:extLst>
              </a:tr>
              <a:tr h="358588">
                <a:tc>
                  <a:txBody>
                    <a:bodyPr/>
                    <a:lstStyle/>
                    <a:p>
                      <a:pPr marL="0" marR="0">
                        <a:spcBef>
                          <a:spcPts val="0"/>
                        </a:spcBef>
                        <a:spcAft>
                          <a:spcPts val="0"/>
                        </a:spcAft>
                      </a:pPr>
                      <a:r>
                        <a:rPr lang="en-US" sz="750">
                          <a:effectLst/>
                        </a:rPr>
                        <a:t>Logistic_Regression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0.995495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0.988506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0.90625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0.9955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0.960309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48852121"/>
                  </a:ext>
                </a:extLst>
              </a:tr>
              <a:tr h="358588">
                <a:tc>
                  <a:txBody>
                    <a:bodyPr/>
                    <a:lstStyle/>
                    <a:p>
                      <a:pPr marL="0" marR="0">
                        <a:spcBef>
                          <a:spcPts val="0"/>
                        </a:spcBef>
                        <a:spcAft>
                          <a:spcPts val="0"/>
                        </a:spcAft>
                      </a:pPr>
                      <a:r>
                        <a:rPr lang="en-US" sz="750">
                          <a:effectLst/>
                        </a:rPr>
                        <a:t>Random_Forest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dirty="0">
                          <a:effectLst/>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0.90625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0.960309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2750553"/>
                  </a:ext>
                </a:extLst>
              </a:tr>
              <a:tr h="358588">
                <a:tc>
                  <a:txBody>
                    <a:bodyPr/>
                    <a:lstStyle/>
                    <a:p>
                      <a:pPr marL="0" marR="0">
                        <a:spcBef>
                          <a:spcPts val="0"/>
                        </a:spcBef>
                        <a:spcAft>
                          <a:spcPts val="0"/>
                        </a:spcAft>
                      </a:pPr>
                      <a:r>
                        <a:rPr lang="en-US" sz="750">
                          <a:effectLst/>
                        </a:rPr>
                        <a:t>LGBM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0.995495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0.988506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0.90625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dirty="0">
                          <a:effectLst/>
                        </a:rPr>
                        <a:t>0.9955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0.960309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46656045"/>
                  </a:ext>
                </a:extLst>
              </a:tr>
              <a:tr h="358588">
                <a:tc>
                  <a:txBody>
                    <a:bodyPr/>
                    <a:lstStyle/>
                    <a:p>
                      <a:pPr marL="0" marR="0">
                        <a:spcBef>
                          <a:spcPts val="0"/>
                        </a:spcBef>
                        <a:spcAft>
                          <a:spcPts val="0"/>
                        </a:spcAft>
                      </a:pPr>
                      <a:r>
                        <a:rPr lang="en-US" sz="750">
                          <a:effectLst/>
                        </a:rPr>
                        <a:t>GBoost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0.995495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0.988506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0.90625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0.9955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0.960309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05506664"/>
                  </a:ext>
                </a:extLst>
              </a:tr>
              <a:tr h="358588">
                <a:tc>
                  <a:txBody>
                    <a:bodyPr/>
                    <a:lstStyle/>
                    <a:p>
                      <a:pPr marL="0" marR="0">
                        <a:spcBef>
                          <a:spcPts val="0"/>
                        </a:spcBef>
                        <a:spcAft>
                          <a:spcPts val="0"/>
                        </a:spcAft>
                      </a:pPr>
                      <a:r>
                        <a:rPr lang="en-US" sz="750">
                          <a:effectLst/>
                        </a:rPr>
                        <a:t>Decision_Tree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750" dirty="0">
                          <a:effectLst/>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02283160"/>
                  </a:ext>
                </a:extLst>
              </a:tr>
            </a:tbl>
          </a:graphicData>
        </a:graphic>
      </p:graphicFrame>
      <p:sp>
        <p:nvSpPr>
          <p:cNvPr id="7" name="TextBox 6">
            <a:extLst>
              <a:ext uri="{FF2B5EF4-FFF2-40B4-BE49-F238E27FC236}">
                <a16:creationId xmlns:a16="http://schemas.microsoft.com/office/drawing/2014/main" id="{A0144EFA-078F-6374-59C6-D3B445B6DB7B}"/>
              </a:ext>
            </a:extLst>
          </p:cNvPr>
          <p:cNvSpPr txBox="1"/>
          <p:nvPr/>
        </p:nvSpPr>
        <p:spPr>
          <a:xfrm>
            <a:off x="1600200" y="1676402"/>
            <a:ext cx="7086600" cy="646331"/>
          </a:xfrm>
          <a:prstGeom prst="rect">
            <a:avLst/>
          </a:prstGeom>
          <a:noFill/>
        </p:spPr>
        <p:txBody>
          <a:bodyPr wrap="square">
            <a:spAutoFit/>
          </a:bodyPr>
          <a:lstStyle/>
          <a:p>
            <a:pPr marL="0" marR="0" algn="ctr">
              <a:spcBef>
                <a:spcPts val="0"/>
              </a:spcBef>
              <a:spcAft>
                <a:spcPts val="0"/>
              </a:spcAft>
            </a:pPr>
            <a:r>
              <a:rPr lang="en-US" dirty="0">
                <a:solidFill>
                  <a:schemeClr val="bg1"/>
                </a:solidFill>
                <a:latin typeface="Arial" panose="020B0604020202020204" pitchFamily="34" charset="0"/>
                <a:ea typeface="Times New Roman" panose="02020603050405020304" pitchFamily="18" charset="0"/>
              </a:rPr>
              <a:t>R</a:t>
            </a:r>
            <a:r>
              <a:rPr lang="en-US" sz="1800" dirty="0">
                <a:solidFill>
                  <a:schemeClr val="bg1"/>
                </a:solidFill>
                <a:effectLst/>
                <a:latin typeface="Arial" panose="020B0604020202020204" pitchFamily="34" charset="0"/>
                <a:ea typeface="Times New Roman" panose="02020603050405020304" pitchFamily="18" charset="0"/>
              </a:rPr>
              <a:t>esults achieved are discussed below presents the interface for taking input from users and predicting using machine learning.</a:t>
            </a:r>
            <a:r>
              <a:rPr lang="en-US" dirty="0">
                <a:solidFill>
                  <a:schemeClr val="bg1"/>
                </a:solidFill>
                <a:effectLst/>
              </a:rPr>
              <a:t> </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308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0D680A-EA23-C68F-ADC6-5DDE7F39FEB1}"/>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Conclusion</a:t>
            </a:r>
            <a:endParaRPr dirty="0"/>
          </a:p>
        </p:txBody>
      </p:sp>
      <p:sp>
        <p:nvSpPr>
          <p:cNvPr id="5" name="Text Placeholder 4">
            <a:extLst>
              <a:ext uri="{FF2B5EF4-FFF2-40B4-BE49-F238E27FC236}">
                <a16:creationId xmlns:a16="http://schemas.microsoft.com/office/drawing/2014/main" id="{720EE971-CF2F-E1E4-2EB7-6A1B3ED0EFDD}"/>
              </a:ext>
            </a:extLst>
          </p:cNvPr>
          <p:cNvSpPr>
            <a:spLocks noGrp="1"/>
          </p:cNvSpPr>
          <p:nvPr>
            <p:ph type="body" idx="1"/>
          </p:nvPr>
        </p:nvSpPr>
        <p:spPr>
          <a:xfrm>
            <a:off x="748363" y="1219200"/>
            <a:ext cx="6490638" cy="2923877"/>
          </a:xfrm>
        </p:spPr>
        <p:txBody>
          <a:bodyPr/>
          <a:lstStyle/>
          <a:p>
            <a:pPr marL="0" marR="0" algn="just">
              <a:spcBef>
                <a:spcPts val="1200"/>
              </a:spcBef>
              <a:spcAft>
                <a:spcPts val="120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The comparative evaluation of five machine learning algorithms for the heart disease prediction was carried out in this study, with promising outcomes. In this investigation, the performance of ML approaches has been better. When data pre-processing was used, LGBM and Decision Tree performed better in the ML technique for the 13 features in the dataset. Deep learning algorithms are essential in application for the healthcare industry. Therefore, using deep learning techniques to forecast heat disease may produce superior results. In order to determine the severity of the sickness, we are also interested in category it as a multiclass problem. </a:t>
            </a:r>
          </a:p>
          <a:p>
            <a:endParaRPr lang="en-US" dirty="0"/>
          </a:p>
        </p:txBody>
      </p:sp>
      <p:sp>
        <p:nvSpPr>
          <p:cNvPr id="6" name="object 2">
            <a:extLst>
              <a:ext uri="{FF2B5EF4-FFF2-40B4-BE49-F238E27FC236}">
                <a16:creationId xmlns:a16="http://schemas.microsoft.com/office/drawing/2014/main" id="{D42E0B93-34C2-CB82-1453-2A2581950DE4}"/>
              </a:ext>
            </a:extLst>
          </p:cNvPr>
          <p:cNvSpPr txBox="1">
            <a:spLocks/>
          </p:cNvSpPr>
          <p:nvPr/>
        </p:nvSpPr>
        <p:spPr>
          <a:xfrm>
            <a:off x="5114939" y="3505200"/>
            <a:ext cx="4668520" cy="659155"/>
          </a:xfrm>
          <a:prstGeom prst="rect">
            <a:avLst/>
          </a:prstGeom>
        </p:spPr>
        <p:txBody>
          <a:bodyPr vert="horz" wrap="square" lIns="0" tIns="12700" rIns="0" bIns="0" rtlCol="0">
            <a:spAutoFit/>
          </a:bodyPr>
          <a:lstStyle>
            <a:lvl1pPr>
              <a:defRPr sz="4200" b="0" i="0">
                <a:solidFill>
                  <a:srgbClr val="EBEBEB"/>
                </a:solidFill>
                <a:latin typeface="Arial"/>
                <a:ea typeface="+mj-ea"/>
                <a:cs typeface="Arial"/>
              </a:defRPr>
            </a:lvl1pPr>
          </a:lstStyle>
          <a:p>
            <a:pPr marL="12700">
              <a:spcBef>
                <a:spcPts val="100"/>
              </a:spcBef>
            </a:pPr>
            <a:r>
              <a:rPr lang="en-US" dirty="0">
                <a:solidFill>
                  <a:schemeClr val="bg1"/>
                </a:solidFill>
                <a:effectLst/>
                <a:latin typeface="Arial" panose="020B0604020202020204" pitchFamily="34" charset="0"/>
                <a:ea typeface="Times New Roman" panose="02020603050405020304" pitchFamily="18" charset="0"/>
              </a:rPr>
              <a:t>Recommendations</a:t>
            </a:r>
            <a:endParaRPr lang="en-US" dirty="0">
              <a:solidFill>
                <a:schemeClr val="bg1"/>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5221D380-8C34-79FF-76DD-2E6EDE0C1E7C}"/>
              </a:ext>
            </a:extLst>
          </p:cNvPr>
          <p:cNvSpPr txBox="1"/>
          <p:nvPr/>
        </p:nvSpPr>
        <p:spPr>
          <a:xfrm>
            <a:off x="4648200" y="4192266"/>
            <a:ext cx="6096000" cy="2385268"/>
          </a:xfrm>
          <a:prstGeom prst="rect">
            <a:avLst/>
          </a:prstGeom>
          <a:noFill/>
        </p:spPr>
        <p:txBody>
          <a:bodyPr wrap="square">
            <a:spAutoFit/>
          </a:bodyPr>
          <a:lstStyle/>
          <a:p>
            <a:pPr marL="342900" marR="0" lvl="0" indent="-342900">
              <a:spcBef>
                <a:spcPts val="0"/>
              </a:spcBef>
              <a:spcAft>
                <a:spcPts val="0"/>
              </a:spcAft>
              <a:buFont typeface="Symbol" pitchFamily="2" charset="2"/>
              <a:buChar char=""/>
            </a:pPr>
            <a:r>
              <a:rPr lang="en-US" sz="1600" dirty="0">
                <a:solidFill>
                  <a:schemeClr val="bg1"/>
                </a:solidFill>
                <a:effectLst/>
                <a:latin typeface="Segoe UI" panose="020B0502040204020203" pitchFamily="34" charset="0"/>
                <a:ea typeface="Times New Roman" panose="02020603050405020304" pitchFamily="18" charset="0"/>
              </a:rPr>
              <a:t>It is recommended to have </a:t>
            </a:r>
            <a:r>
              <a:rPr lang="en-US" sz="1600" b="1" dirty="0">
                <a:solidFill>
                  <a:schemeClr val="bg1"/>
                </a:solidFill>
                <a:effectLst/>
                <a:latin typeface="Segoe UI" panose="020B0502040204020203" pitchFamily="34" charset="0"/>
                <a:ea typeface="Times New Roman" panose="02020603050405020304" pitchFamily="18" charset="0"/>
              </a:rPr>
              <a:t>Additional data</a:t>
            </a:r>
            <a:r>
              <a:rPr lang="en-US" sz="1600" dirty="0">
                <a:solidFill>
                  <a:schemeClr val="bg1"/>
                </a:solidFill>
                <a:effectLst/>
                <a:latin typeface="Segoe UI" panose="020B0502040204020203" pitchFamily="34" charset="0"/>
                <a:ea typeface="Times New Roman" panose="02020603050405020304" pitchFamily="18" charset="0"/>
              </a:rPr>
              <a:t> from many sources could be taken so that the models would be able to predict for </a:t>
            </a:r>
            <a:r>
              <a:rPr lang="en-US" sz="1600" b="1" dirty="0">
                <a:solidFill>
                  <a:schemeClr val="bg1"/>
                </a:solidFill>
                <a:effectLst/>
                <a:latin typeface="Segoe UI" panose="020B0502040204020203" pitchFamily="34" charset="0"/>
                <a:ea typeface="Times New Roman" panose="02020603050405020304" pitchFamily="18" charset="0"/>
              </a:rPr>
              <a:t>different conditions</a:t>
            </a:r>
            <a:r>
              <a:rPr lang="en-US" sz="1600" dirty="0">
                <a:solidFill>
                  <a:schemeClr val="bg1"/>
                </a:solidFill>
                <a:effectLst/>
                <a:latin typeface="Segoe UI" panose="020B0502040204020203" pitchFamily="34" charset="0"/>
                <a:ea typeface="Times New Roman" panose="02020603050405020304" pitchFamily="18" charset="0"/>
              </a:rPr>
              <a:t> for the patients.</a:t>
            </a:r>
            <a:endParaRPr lang="en-US" sz="16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300"/>
              </a:spcBef>
              <a:spcAft>
                <a:spcPts val="0"/>
              </a:spcAft>
              <a:buFont typeface="Symbol" pitchFamily="2" charset="2"/>
              <a:buChar char=""/>
            </a:pPr>
            <a:r>
              <a:rPr lang="en-US" sz="1600" b="1" dirty="0">
                <a:solidFill>
                  <a:schemeClr val="bg1"/>
                </a:solidFill>
                <a:effectLst/>
                <a:latin typeface="Segoe UI" panose="020B0502040204020203" pitchFamily="34" charset="0"/>
                <a:ea typeface="Times New Roman" panose="02020603050405020304" pitchFamily="18" charset="0"/>
              </a:rPr>
              <a:t>More features</a:t>
            </a:r>
            <a:r>
              <a:rPr lang="en-US" sz="1600" dirty="0">
                <a:solidFill>
                  <a:schemeClr val="bg1"/>
                </a:solidFill>
                <a:effectLst/>
                <a:latin typeface="Segoe UI" panose="020B0502040204020203" pitchFamily="34" charset="0"/>
                <a:ea typeface="Times New Roman" panose="02020603050405020304" pitchFamily="18" charset="0"/>
              </a:rPr>
              <a:t> that help determine whether a person would suffer from heart disease could be considered.</a:t>
            </a:r>
            <a:endParaRPr lang="en-US" sz="16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300"/>
              </a:spcBef>
              <a:spcAft>
                <a:spcPts val="0"/>
              </a:spcAft>
              <a:buFont typeface="Symbol" pitchFamily="2" charset="2"/>
              <a:buChar char=""/>
            </a:pPr>
            <a:r>
              <a:rPr lang="en-US" sz="1600" dirty="0">
                <a:solidFill>
                  <a:schemeClr val="bg1"/>
                </a:solidFill>
                <a:effectLst/>
                <a:latin typeface="Segoe UI" panose="020B0502040204020203" pitchFamily="34" charset="0"/>
                <a:ea typeface="Times New Roman" panose="02020603050405020304" pitchFamily="18" charset="0"/>
              </a:rPr>
              <a:t>Use </a:t>
            </a:r>
            <a:r>
              <a:rPr lang="en-US" sz="1600" b="1" dirty="0">
                <a:solidFill>
                  <a:schemeClr val="bg1"/>
                </a:solidFill>
                <a:effectLst/>
                <a:latin typeface="Segoe UI" panose="020B0502040204020203" pitchFamily="34" charset="0"/>
                <a:ea typeface="Times New Roman" panose="02020603050405020304" pitchFamily="18" charset="0"/>
              </a:rPr>
              <a:t>Decision Tree model</a:t>
            </a:r>
            <a:r>
              <a:rPr lang="en-US" sz="1600" dirty="0">
                <a:solidFill>
                  <a:schemeClr val="bg1"/>
                </a:solidFill>
                <a:effectLst/>
                <a:latin typeface="Segoe UI" panose="020B0502040204020203" pitchFamily="34" charset="0"/>
                <a:ea typeface="Times New Roman" panose="02020603050405020304" pitchFamily="18" charset="0"/>
              </a:rPr>
              <a:t>, which had the best performance, could be deployed in real-time to provide doctors with faster inference results. This could aid in the diagnosis of whether a person is suffering from heart disease or not.</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2D354F-726D-1389-B4F0-0E8804390EE5}"/>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15" dirty="0"/>
              <a:t>FUTURE</a:t>
            </a:r>
            <a:r>
              <a:rPr spc="5" dirty="0"/>
              <a:t> </a:t>
            </a:r>
            <a:r>
              <a:rPr spc="-290" dirty="0"/>
              <a:t>WORK</a:t>
            </a: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54965" marR="5080" indent="-342265">
              <a:lnSpc>
                <a:spcPct val="100000"/>
              </a:lnSpc>
              <a:spcBef>
                <a:spcPts val="105"/>
              </a:spcBef>
              <a:buClr>
                <a:srgbClr val="89D0D5"/>
              </a:buClr>
              <a:buSzPct val="80000"/>
              <a:buFont typeface="Wingdings 3"/>
              <a:buChar char=""/>
              <a:tabLst>
                <a:tab pos="354965" algn="l"/>
                <a:tab pos="355600" algn="l"/>
              </a:tabLst>
            </a:pPr>
            <a:r>
              <a:rPr spc="-10" dirty="0"/>
              <a:t>Deep</a:t>
            </a:r>
            <a:r>
              <a:rPr spc="10" dirty="0"/>
              <a:t> </a:t>
            </a:r>
            <a:r>
              <a:rPr dirty="0"/>
              <a:t>learning</a:t>
            </a:r>
            <a:r>
              <a:rPr spc="25" dirty="0"/>
              <a:t> </a:t>
            </a:r>
            <a:r>
              <a:rPr dirty="0"/>
              <a:t>algorithms</a:t>
            </a:r>
            <a:r>
              <a:rPr spc="10" dirty="0"/>
              <a:t> </a:t>
            </a:r>
            <a:r>
              <a:rPr spc="-20" dirty="0"/>
              <a:t>are</a:t>
            </a:r>
            <a:r>
              <a:rPr spc="10" dirty="0"/>
              <a:t> </a:t>
            </a:r>
            <a:r>
              <a:rPr spc="-25" dirty="0"/>
              <a:t>essential</a:t>
            </a:r>
            <a:r>
              <a:rPr spc="20" dirty="0"/>
              <a:t> </a:t>
            </a:r>
            <a:r>
              <a:rPr dirty="0"/>
              <a:t>in</a:t>
            </a:r>
            <a:r>
              <a:rPr spc="15" dirty="0"/>
              <a:t> </a:t>
            </a:r>
            <a:r>
              <a:rPr dirty="0"/>
              <a:t>applications</a:t>
            </a:r>
            <a:r>
              <a:rPr spc="10" dirty="0"/>
              <a:t> </a:t>
            </a:r>
            <a:r>
              <a:rPr spc="50" dirty="0"/>
              <a:t>for</a:t>
            </a:r>
            <a:r>
              <a:rPr spc="25" dirty="0"/>
              <a:t> </a:t>
            </a:r>
            <a:r>
              <a:rPr dirty="0"/>
              <a:t>the </a:t>
            </a:r>
            <a:r>
              <a:rPr spc="-10" dirty="0"/>
              <a:t>healthcare </a:t>
            </a:r>
            <a:r>
              <a:rPr dirty="0"/>
              <a:t>industry.</a:t>
            </a:r>
            <a:r>
              <a:rPr spc="-65" dirty="0"/>
              <a:t> </a:t>
            </a:r>
            <a:r>
              <a:rPr spc="-30" dirty="0"/>
              <a:t>Therefore,</a:t>
            </a:r>
            <a:r>
              <a:rPr spc="-15" dirty="0"/>
              <a:t> </a:t>
            </a:r>
            <a:r>
              <a:rPr dirty="0"/>
              <a:t>using</a:t>
            </a:r>
            <a:r>
              <a:rPr spc="-45" dirty="0"/>
              <a:t> </a:t>
            </a:r>
            <a:r>
              <a:rPr dirty="0"/>
              <a:t>deep</a:t>
            </a:r>
            <a:r>
              <a:rPr spc="-40" dirty="0"/>
              <a:t> </a:t>
            </a:r>
            <a:r>
              <a:rPr dirty="0"/>
              <a:t>learning</a:t>
            </a:r>
            <a:r>
              <a:rPr spc="-35" dirty="0"/>
              <a:t> </a:t>
            </a:r>
            <a:r>
              <a:rPr dirty="0"/>
              <a:t>techniques</a:t>
            </a:r>
            <a:r>
              <a:rPr spc="-40" dirty="0"/>
              <a:t> </a:t>
            </a:r>
            <a:r>
              <a:rPr spc="90" dirty="0"/>
              <a:t>to</a:t>
            </a:r>
            <a:r>
              <a:rPr spc="-60" dirty="0"/>
              <a:t> </a:t>
            </a:r>
            <a:r>
              <a:rPr spc="-10" dirty="0"/>
              <a:t>forecast</a:t>
            </a:r>
            <a:r>
              <a:rPr spc="-45" dirty="0"/>
              <a:t> </a:t>
            </a:r>
            <a:r>
              <a:rPr spc="-10" dirty="0"/>
              <a:t>heart </a:t>
            </a:r>
            <a:r>
              <a:rPr spc="-50" dirty="0"/>
              <a:t>disease</a:t>
            </a:r>
            <a:r>
              <a:rPr dirty="0"/>
              <a:t> may</a:t>
            </a:r>
            <a:r>
              <a:rPr spc="-5" dirty="0"/>
              <a:t> </a:t>
            </a:r>
            <a:r>
              <a:rPr dirty="0"/>
              <a:t>produce</a:t>
            </a:r>
            <a:r>
              <a:rPr spc="-5" dirty="0"/>
              <a:t> </a:t>
            </a:r>
            <a:r>
              <a:rPr dirty="0"/>
              <a:t>superior</a:t>
            </a:r>
            <a:r>
              <a:rPr spc="10" dirty="0"/>
              <a:t> </a:t>
            </a:r>
            <a:r>
              <a:rPr spc="-30" dirty="0"/>
              <a:t>results.</a:t>
            </a:r>
            <a:r>
              <a:rPr spc="-5" dirty="0"/>
              <a:t> </a:t>
            </a:r>
            <a:r>
              <a:rPr dirty="0"/>
              <a:t>In</a:t>
            </a:r>
            <a:r>
              <a:rPr spc="10" dirty="0"/>
              <a:t> </a:t>
            </a:r>
            <a:r>
              <a:rPr dirty="0"/>
              <a:t>order</a:t>
            </a:r>
            <a:r>
              <a:rPr spc="-5" dirty="0"/>
              <a:t> </a:t>
            </a:r>
            <a:r>
              <a:rPr spc="90" dirty="0"/>
              <a:t>to</a:t>
            </a:r>
            <a:r>
              <a:rPr spc="-15" dirty="0"/>
              <a:t> </a:t>
            </a:r>
            <a:r>
              <a:rPr dirty="0"/>
              <a:t>determine</a:t>
            </a:r>
            <a:r>
              <a:rPr spc="-5" dirty="0"/>
              <a:t> </a:t>
            </a:r>
            <a:r>
              <a:rPr dirty="0"/>
              <a:t>the</a:t>
            </a:r>
            <a:r>
              <a:rPr spc="-5" dirty="0"/>
              <a:t> </a:t>
            </a:r>
            <a:r>
              <a:rPr spc="-10" dirty="0"/>
              <a:t>severity</a:t>
            </a:r>
            <a:r>
              <a:rPr spc="10" dirty="0"/>
              <a:t> </a:t>
            </a:r>
            <a:r>
              <a:rPr spc="-25" dirty="0"/>
              <a:t>of </a:t>
            </a:r>
            <a:r>
              <a:rPr dirty="0"/>
              <a:t>the</a:t>
            </a:r>
            <a:r>
              <a:rPr spc="-50" dirty="0"/>
              <a:t> </a:t>
            </a:r>
            <a:r>
              <a:rPr spc="-70" dirty="0"/>
              <a:t>sickness,</a:t>
            </a:r>
            <a:r>
              <a:rPr spc="5" dirty="0"/>
              <a:t> </a:t>
            </a:r>
            <a:r>
              <a:rPr dirty="0"/>
              <a:t>we</a:t>
            </a:r>
            <a:r>
              <a:rPr spc="-25" dirty="0"/>
              <a:t> </a:t>
            </a:r>
            <a:r>
              <a:rPr spc="-20" dirty="0"/>
              <a:t>are</a:t>
            </a:r>
            <a:r>
              <a:rPr spc="-25" dirty="0"/>
              <a:t> </a:t>
            </a:r>
            <a:r>
              <a:rPr spc="-10" dirty="0"/>
              <a:t>also</a:t>
            </a:r>
            <a:r>
              <a:rPr spc="-30" dirty="0"/>
              <a:t> </a:t>
            </a:r>
            <a:r>
              <a:rPr dirty="0"/>
              <a:t>interested</a:t>
            </a:r>
            <a:r>
              <a:rPr spc="-25" dirty="0"/>
              <a:t> </a:t>
            </a:r>
            <a:r>
              <a:rPr dirty="0"/>
              <a:t>in</a:t>
            </a:r>
            <a:r>
              <a:rPr spc="-25" dirty="0"/>
              <a:t> </a:t>
            </a:r>
            <a:r>
              <a:rPr dirty="0"/>
              <a:t>categorizing</a:t>
            </a:r>
            <a:r>
              <a:rPr spc="-35" dirty="0"/>
              <a:t> </a:t>
            </a:r>
            <a:r>
              <a:rPr spc="85" dirty="0"/>
              <a:t>it</a:t>
            </a:r>
            <a:r>
              <a:rPr spc="-25" dirty="0"/>
              <a:t> </a:t>
            </a:r>
            <a:r>
              <a:rPr spc="-125" dirty="0"/>
              <a:t>as</a:t>
            </a:r>
            <a:r>
              <a:rPr spc="-15" dirty="0"/>
              <a:t> </a:t>
            </a:r>
            <a:r>
              <a:rPr dirty="0"/>
              <a:t>a</a:t>
            </a:r>
            <a:r>
              <a:rPr spc="-30" dirty="0"/>
              <a:t> </a:t>
            </a:r>
            <a:r>
              <a:rPr spc="60" dirty="0"/>
              <a:t>multi-</a:t>
            </a:r>
            <a:r>
              <a:rPr spc="-10" dirty="0"/>
              <a:t>class problem.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DE6D5D-5634-B0B0-01D2-9BB755E9B588}"/>
              </a:ext>
            </a:extLst>
          </p:cNvPr>
          <p:cNvPicPr>
            <a:picLocks noChangeAspect="1"/>
          </p:cNvPicPr>
          <p:nvPr/>
        </p:nvPicPr>
        <p:blipFill>
          <a:blip r:embed="rId2"/>
          <a:stretch>
            <a:fillRect/>
          </a:stretch>
        </p:blipFill>
        <p:spPr>
          <a:xfrm>
            <a:off x="8305800" y="1371600"/>
            <a:ext cx="3352800" cy="3352800"/>
          </a:xfrm>
          <a:prstGeom prst="rect">
            <a:avLst/>
          </a:prstGeom>
        </p:spPr>
      </p:pic>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References</a:t>
            </a:r>
            <a:endParaRPr dirty="0"/>
          </a:p>
        </p:txBody>
      </p:sp>
      <p:sp>
        <p:nvSpPr>
          <p:cNvPr id="3" name="object 3"/>
          <p:cNvSpPr txBox="1"/>
          <p:nvPr/>
        </p:nvSpPr>
        <p:spPr>
          <a:xfrm>
            <a:off x="724916" y="1981200"/>
            <a:ext cx="8780780" cy="2229456"/>
          </a:xfrm>
          <a:prstGeom prst="rect">
            <a:avLst/>
          </a:prstGeom>
        </p:spPr>
        <p:txBody>
          <a:bodyPr vert="horz" wrap="square" lIns="0" tIns="13335" rIns="0" bIns="0" rtlCol="0">
            <a:spAutoFit/>
          </a:bodyPr>
          <a:lstStyle/>
          <a:p>
            <a:pPr marL="0" marR="0">
              <a:spcBef>
                <a:spcPts val="0"/>
              </a:spcBef>
              <a:spcAft>
                <a:spcPts val="0"/>
              </a:spcAft>
            </a:pPr>
            <a:r>
              <a:rPr lang="en-US" sz="1800" dirty="0">
                <a:solidFill>
                  <a:schemeClr val="bg1"/>
                </a:solidFill>
                <a:effectLst/>
                <a:latin typeface="Arial" panose="020B0604020202020204" pitchFamily="34" charset="0"/>
                <a:ea typeface="Times New Roman" panose="02020603050405020304" pitchFamily="18" charset="0"/>
              </a:rPr>
              <a:t>Heart Disease Data Set. Creators: Hungarian Institute of Cardiology. Budapest: Andras </a:t>
            </a:r>
            <a:r>
              <a:rPr lang="en-US" sz="1800" dirty="0" err="1">
                <a:solidFill>
                  <a:schemeClr val="bg1"/>
                </a:solidFill>
                <a:effectLst/>
                <a:latin typeface="Arial" panose="020B0604020202020204" pitchFamily="34" charset="0"/>
                <a:ea typeface="Times New Roman" panose="02020603050405020304" pitchFamily="18" charset="0"/>
              </a:rPr>
              <a:t>Janosi</a:t>
            </a:r>
            <a:r>
              <a:rPr lang="en-US" sz="1800" dirty="0">
                <a:solidFill>
                  <a:schemeClr val="bg1"/>
                </a:solidFill>
                <a:effectLst/>
                <a:latin typeface="Arial" panose="020B0604020202020204" pitchFamily="34" charset="0"/>
                <a:ea typeface="Times New Roman" panose="02020603050405020304" pitchFamily="18" charset="0"/>
              </a:rPr>
              <a:t>, M.D., University Hospital, Zurich, Switzerland: William </a:t>
            </a:r>
            <a:r>
              <a:rPr lang="en-US" sz="1800" dirty="0" err="1">
                <a:solidFill>
                  <a:schemeClr val="bg1"/>
                </a:solidFill>
                <a:effectLst/>
                <a:latin typeface="Arial" panose="020B0604020202020204" pitchFamily="34" charset="0"/>
                <a:ea typeface="Times New Roman" panose="02020603050405020304" pitchFamily="18" charset="0"/>
              </a:rPr>
              <a:t>Steinbrunn</a:t>
            </a:r>
            <a:r>
              <a:rPr lang="en-US" sz="1800" dirty="0">
                <a:solidFill>
                  <a:schemeClr val="bg1"/>
                </a:solidFill>
                <a:effectLst/>
                <a:latin typeface="Arial" panose="020B0604020202020204" pitchFamily="34" charset="0"/>
                <a:ea typeface="Times New Roman" panose="02020603050405020304" pitchFamily="18" charset="0"/>
              </a:rPr>
              <a:t>, M.D., University Hospital, Basel, Switzerland: Matthias </a:t>
            </a:r>
            <a:r>
              <a:rPr lang="en-US" sz="1800" dirty="0" err="1">
                <a:solidFill>
                  <a:schemeClr val="bg1"/>
                </a:solidFill>
                <a:effectLst/>
                <a:latin typeface="Arial" panose="020B0604020202020204" pitchFamily="34" charset="0"/>
                <a:ea typeface="Times New Roman" panose="02020603050405020304" pitchFamily="18" charset="0"/>
              </a:rPr>
              <a:t>Pfisterer</a:t>
            </a:r>
            <a:r>
              <a:rPr lang="en-US" sz="1800" dirty="0">
                <a:solidFill>
                  <a:schemeClr val="bg1"/>
                </a:solidFill>
                <a:effectLst/>
                <a:latin typeface="Arial" panose="020B0604020202020204" pitchFamily="34" charset="0"/>
                <a:ea typeface="Times New Roman" panose="02020603050405020304" pitchFamily="18" charset="0"/>
              </a:rPr>
              <a:t>, M.D., V.A. Medical Center, Long Beach and Cleveland Clinic Foundation: Robert </a:t>
            </a:r>
            <a:r>
              <a:rPr lang="en-US" sz="1800" dirty="0" err="1">
                <a:solidFill>
                  <a:schemeClr val="bg1"/>
                </a:solidFill>
                <a:effectLst/>
                <a:latin typeface="Arial" panose="020B0604020202020204" pitchFamily="34" charset="0"/>
                <a:ea typeface="Times New Roman" panose="02020603050405020304" pitchFamily="18" charset="0"/>
              </a:rPr>
              <a:t>Detrano</a:t>
            </a:r>
            <a:r>
              <a:rPr lang="en-US" sz="1800" dirty="0">
                <a:solidFill>
                  <a:schemeClr val="bg1"/>
                </a:solidFill>
                <a:effectLst/>
                <a:latin typeface="Arial" panose="020B0604020202020204" pitchFamily="34" charset="0"/>
                <a:ea typeface="Times New Roman" panose="02020603050405020304" pitchFamily="18" charset="0"/>
              </a:rPr>
              <a:t>, M.D., Ph.D.  </a:t>
            </a:r>
            <a:r>
              <a:rPr lang="en-US" sz="1800" u="sng" dirty="0">
                <a:solidFill>
                  <a:schemeClr val="bg1"/>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https://archive.ics.uci.edu/ml/datasets/Heart+Disease</a:t>
            </a:r>
            <a:r>
              <a:rPr lang="en-US" sz="1800" dirty="0">
                <a:solidFill>
                  <a:schemeClr val="bg1"/>
                </a:solidFill>
                <a:effectLst/>
                <a:latin typeface="Arial" panose="020B0604020202020204" pitchFamily="34" charset="0"/>
                <a:ea typeface="Times New Roman" panose="02020603050405020304" pitchFamily="18" charset="0"/>
              </a:rPr>
              <a:t> </a:t>
            </a:r>
            <a:br>
              <a:rPr lang="en-US" sz="1800" dirty="0">
                <a:solidFill>
                  <a:schemeClr val="bg1"/>
                </a:solidFill>
                <a:effectLst/>
                <a:latin typeface="Arial" panose="020B0604020202020204" pitchFamily="34" charset="0"/>
                <a:ea typeface="Times New Roman" panose="02020603050405020304" pitchFamily="18" charset="0"/>
              </a:rPr>
            </a:br>
            <a:endParaRPr lang="en-US" sz="1800" dirty="0">
              <a:solidFill>
                <a:schemeClr val="bg1"/>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chemeClr val="bg1"/>
                </a:solidFill>
                <a:effectLst/>
                <a:latin typeface="Arial" panose="020B0604020202020204" pitchFamily="34" charset="0"/>
                <a:ea typeface="Times New Roman" panose="02020603050405020304" pitchFamily="18" charset="0"/>
              </a:rPr>
              <a:t>Fatima M, Pasha M: Survey of machine learning algorithms for disease diagnostic. </a:t>
            </a:r>
            <a:r>
              <a:rPr lang="en-US" sz="1800" i="1" dirty="0">
                <a:solidFill>
                  <a:schemeClr val="bg1"/>
                </a:solidFill>
                <a:effectLst/>
                <a:latin typeface="Arial" panose="020B0604020202020204" pitchFamily="34" charset="0"/>
                <a:ea typeface="Times New Roman" panose="02020603050405020304" pitchFamily="18" charset="0"/>
              </a:rPr>
              <a:t>J. </a:t>
            </a:r>
            <a:r>
              <a:rPr lang="en-US" sz="1800" i="1" dirty="0" err="1">
                <a:solidFill>
                  <a:schemeClr val="bg1"/>
                </a:solidFill>
                <a:effectLst/>
                <a:latin typeface="Arial" panose="020B0604020202020204" pitchFamily="34" charset="0"/>
                <a:ea typeface="Times New Roman" panose="02020603050405020304" pitchFamily="18" charset="0"/>
              </a:rPr>
              <a:t>Intell</a:t>
            </a:r>
            <a:r>
              <a:rPr lang="en-US" sz="1800" i="1" dirty="0">
                <a:solidFill>
                  <a:schemeClr val="bg1"/>
                </a:solidFill>
                <a:effectLst/>
                <a:latin typeface="Arial" panose="020B0604020202020204" pitchFamily="34" charset="0"/>
                <a:ea typeface="Times New Roman" panose="02020603050405020304" pitchFamily="18" charset="0"/>
              </a:rPr>
              <a:t>. Learn. Syst. Appl.</a:t>
            </a:r>
            <a:r>
              <a:rPr lang="en-US" sz="1800" dirty="0">
                <a:solidFill>
                  <a:schemeClr val="bg1"/>
                </a:solidFill>
                <a:effectLst/>
                <a:latin typeface="Arial" panose="020B0604020202020204" pitchFamily="34" charset="0"/>
                <a:ea typeface="Times New Roman" panose="02020603050405020304" pitchFamily="18" charset="0"/>
              </a:rPr>
              <a:t> 2017; 09: 1–16. </a:t>
            </a:r>
            <a:r>
              <a:rPr lang="en-US" sz="1800" u="sng" dirty="0">
                <a:solidFill>
                  <a:schemeClr val="bg1"/>
                </a:solidFill>
                <a:effectLst/>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Publisher Full Text</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2761713"/>
            <a:ext cx="2574925" cy="696595"/>
          </a:xfrm>
          <a:prstGeom prst="rect">
            <a:avLst/>
          </a:prstGeom>
        </p:spPr>
        <p:txBody>
          <a:bodyPr vert="horz" wrap="square" lIns="0" tIns="13335" rIns="0" bIns="0" rtlCol="0">
            <a:spAutoFit/>
          </a:bodyPr>
          <a:lstStyle/>
          <a:p>
            <a:pPr marL="12700">
              <a:lnSpc>
                <a:spcPct val="100000"/>
              </a:lnSpc>
              <a:spcBef>
                <a:spcPts val="105"/>
              </a:spcBef>
            </a:pPr>
            <a:r>
              <a:rPr sz="4400" spc="-95" dirty="0">
                <a:solidFill>
                  <a:srgbClr val="FFFFFF"/>
                </a:solidFill>
              </a:rPr>
              <a:t>Thank</a:t>
            </a:r>
            <a:r>
              <a:rPr sz="4400" spc="-200" dirty="0">
                <a:solidFill>
                  <a:srgbClr val="FFFFFF"/>
                </a:solidFill>
              </a:rPr>
              <a:t> </a:t>
            </a:r>
            <a:r>
              <a:rPr sz="4400" spc="-25" dirty="0">
                <a:solidFill>
                  <a:srgbClr val="FFFFFF"/>
                </a:solidFill>
              </a:rPr>
              <a:t>you</a:t>
            </a:r>
            <a:endParaRPr sz="4400" dirty="0"/>
          </a:p>
        </p:txBody>
      </p:sp>
      <p:pic>
        <p:nvPicPr>
          <p:cNvPr id="3" name="Picture 2">
            <a:extLst>
              <a:ext uri="{FF2B5EF4-FFF2-40B4-BE49-F238E27FC236}">
                <a16:creationId xmlns:a16="http://schemas.microsoft.com/office/drawing/2014/main" id="{61862CBF-1101-6D83-C447-C037D9E03B40}"/>
              </a:ext>
            </a:extLst>
          </p:cNvPr>
          <p:cNvPicPr>
            <a:picLocks noChangeAspect="1"/>
          </p:cNvPicPr>
          <p:nvPr/>
        </p:nvPicPr>
        <p:blipFill>
          <a:blip r:embed="rId2"/>
          <a:stretch>
            <a:fillRect/>
          </a:stretch>
        </p:blipFill>
        <p:spPr>
          <a:xfrm>
            <a:off x="8305800" y="1371600"/>
            <a:ext cx="3352800" cy="3352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64565"/>
            <a:ext cx="7398384" cy="659155"/>
          </a:xfrm>
          <a:prstGeom prst="rect">
            <a:avLst/>
          </a:prstGeom>
        </p:spPr>
        <p:txBody>
          <a:bodyPr vert="horz" wrap="square" lIns="0" tIns="12700" rIns="0" bIns="0" rtlCol="0">
            <a:spAutoFit/>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bg1"/>
                </a:solidFill>
                <a:effectLst/>
                <a:latin typeface="Arial" panose="020B0604020202020204" pitchFamily="34" charset="0"/>
                <a:ea typeface="Times New Roman" panose="02020603050405020304" pitchFamily="18" charset="0"/>
              </a:rPr>
              <a:t>Approach</a:t>
            </a:r>
            <a:endParaRPr lang="en-US" dirty="0">
              <a:solidFill>
                <a:schemeClr val="bg1"/>
              </a:solidFill>
              <a:effectLst/>
              <a:latin typeface="Times New Roman" panose="02020603050405020304" pitchFamily="18" charset="0"/>
              <a:ea typeface="Times New Roman" panose="02020603050405020304" pitchFamily="18" charset="0"/>
            </a:endParaRPr>
          </a:p>
        </p:txBody>
      </p:sp>
      <p:sp>
        <p:nvSpPr>
          <p:cNvPr id="4" name="object 4"/>
          <p:cNvSpPr txBox="1"/>
          <p:nvPr/>
        </p:nvSpPr>
        <p:spPr>
          <a:xfrm>
            <a:off x="742501" y="1460104"/>
            <a:ext cx="6416040" cy="3716402"/>
          </a:xfrm>
          <a:prstGeom prst="rect">
            <a:avLst/>
          </a:prstGeom>
        </p:spPr>
        <p:txBody>
          <a:bodyPr vert="horz" wrap="square" lIns="0" tIns="12700" rIns="0" bIns="0" rtlCol="0">
            <a:spAutoFit/>
          </a:bodyPr>
          <a:lstStyle/>
          <a:p>
            <a:pPr marL="285750" marR="0" indent="-285750" algn="l">
              <a:spcBef>
                <a:spcPts val="0"/>
              </a:spcBef>
              <a:spcAft>
                <a:spcPts val="2880"/>
              </a:spcAft>
              <a:buFont typeface="Arial" panose="020B0604020202020204" pitchFamily="34" charset="0"/>
              <a:buChar char="•"/>
            </a:pPr>
            <a:r>
              <a:rPr lang="en-US" dirty="0">
                <a:solidFill>
                  <a:schemeClr val="bg1"/>
                </a:solidFill>
                <a:latin typeface="Arial" panose="020B0604020202020204" pitchFamily="34" charset="0"/>
                <a:ea typeface="Times New Roman" panose="02020603050405020304" pitchFamily="18" charset="0"/>
              </a:rPr>
              <a:t>G</a:t>
            </a:r>
            <a:r>
              <a:rPr lang="en-US" sz="1800" dirty="0">
                <a:solidFill>
                  <a:schemeClr val="bg1"/>
                </a:solidFill>
                <a:effectLst/>
                <a:latin typeface="Arial" panose="020B0604020202020204" pitchFamily="34" charset="0"/>
                <a:ea typeface="Times New Roman" panose="02020603050405020304" pitchFamily="18" charset="0"/>
              </a:rPr>
              <a:t>ather data from the UCI machine learning repository </a:t>
            </a:r>
          </a:p>
          <a:p>
            <a:pPr marL="285750" marR="0" indent="-285750" algn="l">
              <a:spcBef>
                <a:spcPts val="0"/>
              </a:spcBef>
              <a:spcAft>
                <a:spcPts val="2880"/>
              </a:spcAft>
              <a:buFont typeface="Arial" panose="020B0604020202020204" pitchFamily="34" charset="0"/>
              <a:buChar char="•"/>
            </a:pPr>
            <a:r>
              <a:rPr lang="en-US" dirty="0">
                <a:solidFill>
                  <a:schemeClr val="bg1"/>
                </a:solidFill>
                <a:latin typeface="Arial" panose="020B0604020202020204" pitchFamily="34" charset="0"/>
                <a:ea typeface="Times New Roman" panose="02020603050405020304" pitchFamily="18" charset="0"/>
              </a:rPr>
              <a:t>O</a:t>
            </a:r>
            <a:r>
              <a:rPr lang="en-US" sz="1800" dirty="0">
                <a:solidFill>
                  <a:schemeClr val="bg1"/>
                </a:solidFill>
                <a:effectLst/>
                <a:latin typeface="Arial" panose="020B0604020202020204" pitchFamily="34" charset="0"/>
                <a:ea typeface="Times New Roman" panose="02020603050405020304" pitchFamily="18" charset="0"/>
              </a:rPr>
              <a:t>rganize it to ensure it is well-defined. </a:t>
            </a:r>
          </a:p>
          <a:p>
            <a:pPr marL="285750" marR="0" indent="-285750" algn="l">
              <a:spcBef>
                <a:spcPts val="0"/>
              </a:spcBef>
              <a:spcAft>
                <a:spcPts val="2880"/>
              </a:spcAft>
              <a:buFont typeface="Arial" panose="020B0604020202020204" pitchFamily="34" charset="0"/>
              <a:buChar char="•"/>
            </a:pPr>
            <a:r>
              <a:rPr lang="en-US" dirty="0">
                <a:solidFill>
                  <a:schemeClr val="bg1"/>
                </a:solidFill>
                <a:latin typeface="Arial" panose="020B0604020202020204" pitchFamily="34" charset="0"/>
                <a:ea typeface="Times New Roman" panose="02020603050405020304" pitchFamily="18" charset="0"/>
              </a:rPr>
              <a:t>C</a:t>
            </a:r>
            <a:r>
              <a:rPr lang="en-US" sz="1800" dirty="0">
                <a:solidFill>
                  <a:schemeClr val="bg1"/>
                </a:solidFill>
                <a:effectLst/>
                <a:latin typeface="Arial" panose="020B0604020202020204" pitchFamily="34" charset="0"/>
                <a:ea typeface="Times New Roman" panose="02020603050405020304" pitchFamily="18" charset="0"/>
              </a:rPr>
              <a:t>lean and explore the data before utilizing a machine-learning algorithm </a:t>
            </a:r>
          </a:p>
          <a:p>
            <a:pPr marL="285750" marR="0" indent="-285750" algn="l">
              <a:spcBef>
                <a:spcPts val="0"/>
              </a:spcBef>
              <a:spcAft>
                <a:spcPts val="2880"/>
              </a:spcAft>
              <a:buFont typeface="Arial" panose="020B0604020202020204" pitchFamily="34" charset="0"/>
              <a:buChar char="•"/>
            </a:pPr>
            <a:r>
              <a:rPr lang="en-US" dirty="0">
                <a:solidFill>
                  <a:schemeClr val="bg1"/>
                </a:solidFill>
                <a:latin typeface="Arial" panose="020B0604020202020204" pitchFamily="34" charset="0"/>
                <a:ea typeface="Times New Roman" panose="02020603050405020304" pitchFamily="18" charset="0"/>
              </a:rPr>
              <a:t>P</a:t>
            </a:r>
            <a:r>
              <a:rPr lang="en-US" sz="1800" dirty="0">
                <a:solidFill>
                  <a:schemeClr val="bg1"/>
                </a:solidFill>
                <a:effectLst/>
                <a:latin typeface="Arial" panose="020B0604020202020204" pitchFamily="34" charset="0"/>
                <a:ea typeface="Times New Roman" panose="02020603050405020304" pitchFamily="18" charset="0"/>
              </a:rPr>
              <a:t>redict heart disease using the Cleveland Dataset. </a:t>
            </a:r>
          </a:p>
          <a:p>
            <a:pPr marL="285750" marR="0" indent="-285750" algn="l">
              <a:spcBef>
                <a:spcPts val="0"/>
              </a:spcBef>
              <a:spcAft>
                <a:spcPts val="2880"/>
              </a:spcAft>
              <a:buFont typeface="Arial" panose="020B0604020202020204" pitchFamily="34" charset="0"/>
              <a:buChar char="•"/>
            </a:pPr>
            <a:r>
              <a:rPr lang="en-US" sz="1800" dirty="0">
                <a:solidFill>
                  <a:schemeClr val="bg1"/>
                </a:solidFill>
                <a:effectLst/>
                <a:latin typeface="Arial" panose="020B0604020202020204" pitchFamily="34" charset="0"/>
                <a:ea typeface="Times New Roman" panose="02020603050405020304" pitchFamily="18" charset="0"/>
              </a:rPr>
              <a:t>Study and analyze using Logistic Regression Classifier, Random Forest Classifier, Light GBM Classifier, </a:t>
            </a:r>
            <a:r>
              <a:rPr lang="en-US" sz="1800" dirty="0" err="1">
                <a:solidFill>
                  <a:schemeClr val="bg1"/>
                </a:solidFill>
                <a:effectLst/>
                <a:latin typeface="Arial" panose="020B0604020202020204" pitchFamily="34" charset="0"/>
                <a:ea typeface="Times New Roman" panose="02020603050405020304" pitchFamily="18" charset="0"/>
              </a:rPr>
              <a:t>xgBoost</a:t>
            </a:r>
            <a:r>
              <a:rPr lang="en-US" sz="1800" dirty="0">
                <a:solidFill>
                  <a:schemeClr val="bg1"/>
                </a:solidFill>
                <a:effectLst/>
                <a:latin typeface="Arial" panose="020B0604020202020204" pitchFamily="34" charset="0"/>
                <a:ea typeface="Times New Roman" panose="02020603050405020304" pitchFamily="18" charset="0"/>
              </a:rPr>
              <a:t> Classifier, and Decision Tree.</a:t>
            </a:r>
            <a:endParaRPr lang="en-US" sz="1800" dirty="0">
              <a:solidFill>
                <a:schemeClr val="bg1"/>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A5887488-D8D1-495F-1939-AB63B4F5345A}"/>
              </a:ext>
            </a:extLst>
          </p:cNvPr>
          <p:cNvPicPr>
            <a:picLocks noChangeAspect="1"/>
          </p:cNvPicPr>
          <p:nvPr/>
        </p:nvPicPr>
        <p:blipFill>
          <a:blip r:embed="rId2"/>
          <a:stretch>
            <a:fillRect/>
          </a:stretch>
        </p:blipFill>
        <p:spPr>
          <a:xfrm>
            <a:off x="8305800" y="1371600"/>
            <a:ext cx="3352800" cy="3352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402320" cy="665480"/>
          </a:xfrm>
          <a:prstGeom prst="rect">
            <a:avLst/>
          </a:prstGeom>
        </p:spPr>
        <p:txBody>
          <a:bodyPr vert="horz" wrap="square" lIns="0" tIns="12700" rIns="0" bIns="0" rtlCol="0">
            <a:spAutoFit/>
          </a:bodyPr>
          <a:lstStyle/>
          <a:p>
            <a:pPr marL="12700">
              <a:lnSpc>
                <a:spcPct val="100000"/>
              </a:lnSpc>
              <a:spcBef>
                <a:spcPts val="100"/>
              </a:spcBef>
            </a:pPr>
            <a:r>
              <a:rPr lang="en-US" spc="-434" dirty="0"/>
              <a:t>Dataset </a:t>
            </a:r>
            <a:endParaRPr spc="-390" dirty="0"/>
          </a:p>
        </p:txBody>
      </p:sp>
      <p:sp>
        <p:nvSpPr>
          <p:cNvPr id="6" name="TextBox 5">
            <a:extLst>
              <a:ext uri="{FF2B5EF4-FFF2-40B4-BE49-F238E27FC236}">
                <a16:creationId xmlns:a16="http://schemas.microsoft.com/office/drawing/2014/main" id="{62B06751-2943-D639-5D26-34E6A8357CD0}"/>
              </a:ext>
            </a:extLst>
          </p:cNvPr>
          <p:cNvSpPr txBox="1"/>
          <p:nvPr/>
        </p:nvSpPr>
        <p:spPr>
          <a:xfrm>
            <a:off x="457200" y="1282696"/>
            <a:ext cx="7669276" cy="5078313"/>
          </a:xfrm>
          <a:prstGeom prst="rect">
            <a:avLst/>
          </a:prstGeom>
          <a:noFill/>
        </p:spPr>
        <p:txBody>
          <a:bodyPr wrap="square">
            <a:spAutoFit/>
          </a:bodyPr>
          <a:lstStyle/>
          <a:p>
            <a:r>
              <a:rPr lang="en-US" sz="1200" dirty="0">
                <a:solidFill>
                  <a:schemeClr val="bg1"/>
                </a:solidFill>
                <a:latin typeface="Arial" panose="020B0604020202020204" pitchFamily="34" charset="0"/>
                <a:cs typeface="Arial" panose="020B0604020202020204" pitchFamily="34" charset="0"/>
              </a:rPr>
              <a:t>(age) 	age in years </a:t>
            </a:r>
          </a:p>
          <a:p>
            <a:r>
              <a:rPr lang="en-US" sz="1200" dirty="0">
                <a:solidFill>
                  <a:schemeClr val="bg1"/>
                </a:solidFill>
                <a:latin typeface="Arial" panose="020B0604020202020204" pitchFamily="34" charset="0"/>
                <a:cs typeface="Arial" panose="020B0604020202020204" pitchFamily="34" charset="0"/>
              </a:rPr>
              <a:t>(sex) 	sex (1 = male; 0 = female) </a:t>
            </a:r>
          </a:p>
          <a:p>
            <a:r>
              <a:rPr lang="en-US" sz="1200" dirty="0">
                <a:solidFill>
                  <a:schemeClr val="bg1"/>
                </a:solidFill>
                <a:latin typeface="Arial" panose="020B0604020202020204" pitchFamily="34" charset="0"/>
                <a:cs typeface="Arial" panose="020B0604020202020204" pitchFamily="34" charset="0"/>
              </a:rPr>
              <a:t>(cp) 	chest pain type – </a:t>
            </a:r>
          </a:p>
          <a:p>
            <a:pPr lvl="2"/>
            <a:r>
              <a:rPr lang="en-US" sz="1200" dirty="0">
                <a:solidFill>
                  <a:schemeClr val="bg1"/>
                </a:solidFill>
                <a:latin typeface="Arial" panose="020B0604020202020204" pitchFamily="34" charset="0"/>
                <a:cs typeface="Arial" panose="020B0604020202020204" pitchFamily="34" charset="0"/>
              </a:rPr>
              <a:t>		Value 1: typical angina </a:t>
            </a:r>
          </a:p>
          <a:p>
            <a:pPr lvl="2"/>
            <a:r>
              <a:rPr lang="en-US" sz="1200" dirty="0">
                <a:solidFill>
                  <a:schemeClr val="bg1"/>
                </a:solidFill>
                <a:latin typeface="Arial" panose="020B0604020202020204" pitchFamily="34" charset="0"/>
                <a:cs typeface="Arial" panose="020B0604020202020204" pitchFamily="34" charset="0"/>
              </a:rPr>
              <a:t>		Value 2: atypical angina</a:t>
            </a:r>
          </a:p>
          <a:p>
            <a:pPr lvl="2"/>
            <a:r>
              <a:rPr lang="en-US" sz="1200" dirty="0">
                <a:solidFill>
                  <a:schemeClr val="bg1"/>
                </a:solidFill>
                <a:latin typeface="Arial" panose="020B0604020202020204" pitchFamily="34" charset="0"/>
                <a:cs typeface="Arial" panose="020B0604020202020204" pitchFamily="34" charset="0"/>
              </a:rPr>
              <a:t>		Value 3: non-anginal pain </a:t>
            </a:r>
          </a:p>
          <a:p>
            <a:pPr lvl="2"/>
            <a:r>
              <a:rPr lang="en-US" sz="1200" dirty="0">
                <a:solidFill>
                  <a:schemeClr val="bg1"/>
                </a:solidFill>
                <a:latin typeface="Arial" panose="020B0604020202020204" pitchFamily="34" charset="0"/>
                <a:cs typeface="Arial" panose="020B0604020202020204" pitchFamily="34" charset="0"/>
              </a:rPr>
              <a:t>		Value 4: asymptomatic </a:t>
            </a:r>
          </a:p>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trestbps</a:t>
            </a:r>
            <a:r>
              <a:rPr lang="en-US" sz="1200" dirty="0">
                <a:solidFill>
                  <a:schemeClr val="bg1"/>
                </a:solidFill>
                <a:latin typeface="Arial" panose="020B0604020202020204" pitchFamily="34" charset="0"/>
                <a:cs typeface="Arial" panose="020B0604020202020204" pitchFamily="34" charset="0"/>
              </a:rPr>
              <a:t>)	 resting blood pressure (in mm Hg on admission to the hospital)</a:t>
            </a:r>
          </a:p>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chol</a:t>
            </a:r>
            <a:r>
              <a:rPr lang="en-US" sz="1200" dirty="0">
                <a:solidFill>
                  <a:schemeClr val="bg1"/>
                </a:solidFill>
                <a:latin typeface="Arial" panose="020B0604020202020204" pitchFamily="34" charset="0"/>
                <a:cs typeface="Arial" panose="020B0604020202020204" pitchFamily="34" charset="0"/>
              </a:rPr>
              <a:t>) 	serum cholesterol in mg/dl </a:t>
            </a:r>
          </a:p>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fbs</a:t>
            </a:r>
            <a:r>
              <a:rPr lang="en-US" sz="1200" dirty="0">
                <a:solidFill>
                  <a:schemeClr val="bg1"/>
                </a:solidFill>
                <a:latin typeface="Arial" panose="020B0604020202020204" pitchFamily="34" charset="0"/>
                <a:cs typeface="Arial" panose="020B0604020202020204" pitchFamily="34" charset="0"/>
              </a:rPr>
              <a:t>) 	(fasting blood sugar &gt; 120 mg/dl) (1 = true; 0 = false) </a:t>
            </a:r>
          </a:p>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restecg</a:t>
            </a:r>
            <a:r>
              <a:rPr lang="en-US" sz="1200" dirty="0">
                <a:solidFill>
                  <a:schemeClr val="bg1"/>
                </a:solidFill>
                <a:latin typeface="Arial" panose="020B0604020202020204" pitchFamily="34" charset="0"/>
                <a:cs typeface="Arial" panose="020B0604020202020204" pitchFamily="34" charset="0"/>
              </a:rPr>
              <a:t>) 	resting electrocardiographic results </a:t>
            </a:r>
          </a:p>
          <a:p>
            <a:r>
              <a:rPr lang="en-US" sz="1200" dirty="0">
                <a:solidFill>
                  <a:schemeClr val="bg1"/>
                </a:solidFill>
                <a:latin typeface="Arial" panose="020B0604020202020204" pitchFamily="34" charset="0"/>
                <a:cs typeface="Arial" panose="020B0604020202020204" pitchFamily="34" charset="0"/>
              </a:rPr>
              <a:t>		Value 0: normal</a:t>
            </a:r>
          </a:p>
          <a:p>
            <a:r>
              <a:rPr lang="en-US" sz="1200" dirty="0">
                <a:solidFill>
                  <a:schemeClr val="bg1"/>
                </a:solidFill>
                <a:latin typeface="Arial" panose="020B0604020202020204" pitchFamily="34" charset="0"/>
                <a:cs typeface="Arial" panose="020B0604020202020204" pitchFamily="34" charset="0"/>
              </a:rPr>
              <a:t>		Value 1: having ST-T wave abnormality (T wave inversions and/or ST 			elevation or depression of &gt; 0.05 mV) </a:t>
            </a:r>
          </a:p>
          <a:p>
            <a:r>
              <a:rPr lang="en-US" sz="1200" dirty="0">
                <a:solidFill>
                  <a:schemeClr val="bg1"/>
                </a:solidFill>
                <a:latin typeface="Arial" panose="020B0604020202020204" pitchFamily="34" charset="0"/>
                <a:cs typeface="Arial" panose="020B0604020202020204" pitchFamily="34" charset="0"/>
              </a:rPr>
              <a:t>		Value 2: showing probable or definite left ventricular hypertrophy by 			Estes' criteria </a:t>
            </a:r>
          </a:p>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thalach</a:t>
            </a:r>
            <a:r>
              <a:rPr lang="en-US" sz="1200" dirty="0">
                <a:solidFill>
                  <a:schemeClr val="bg1"/>
                </a:solidFill>
                <a:latin typeface="Arial" panose="020B0604020202020204" pitchFamily="34" charset="0"/>
                <a:cs typeface="Arial" panose="020B0604020202020204" pitchFamily="34" charset="0"/>
              </a:rPr>
              <a:t>) 	maximum heart rate achieved </a:t>
            </a:r>
          </a:p>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exang</a:t>
            </a:r>
            <a:r>
              <a:rPr lang="en-US" sz="1200" dirty="0">
                <a:solidFill>
                  <a:schemeClr val="bg1"/>
                </a:solidFill>
                <a:latin typeface="Arial" panose="020B0604020202020204" pitchFamily="34" charset="0"/>
                <a:cs typeface="Arial" panose="020B0604020202020204" pitchFamily="34" charset="0"/>
              </a:rPr>
              <a:t>) 	exercise induced angina (1 = yes; 0 = no) </a:t>
            </a:r>
          </a:p>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oldpeak</a:t>
            </a:r>
            <a:r>
              <a:rPr lang="en-US" sz="1200" dirty="0">
                <a:solidFill>
                  <a:schemeClr val="bg1"/>
                </a:solidFill>
                <a:latin typeface="Arial" panose="020B0604020202020204" pitchFamily="34" charset="0"/>
                <a:cs typeface="Arial" panose="020B0604020202020204" pitchFamily="34" charset="0"/>
              </a:rPr>
              <a:t>) 	ST depression induced by exercise relative to rest </a:t>
            </a:r>
          </a:p>
          <a:p>
            <a:r>
              <a:rPr lang="en-US" sz="1200" dirty="0">
                <a:solidFill>
                  <a:schemeClr val="bg1"/>
                </a:solidFill>
                <a:latin typeface="Arial" panose="020B0604020202020204" pitchFamily="34" charset="0"/>
                <a:cs typeface="Arial" panose="020B0604020202020204" pitchFamily="34" charset="0"/>
              </a:rPr>
              <a:t>(slope) 	Value 1: upsloping </a:t>
            </a:r>
          </a:p>
          <a:p>
            <a:r>
              <a:rPr lang="en-US" sz="1200" dirty="0">
                <a:solidFill>
                  <a:schemeClr val="bg1"/>
                </a:solidFill>
                <a:latin typeface="Arial" panose="020B0604020202020204" pitchFamily="34" charset="0"/>
                <a:cs typeface="Arial" panose="020B0604020202020204" pitchFamily="34" charset="0"/>
              </a:rPr>
              <a:t>	Value 2: flat </a:t>
            </a:r>
          </a:p>
          <a:p>
            <a:r>
              <a:rPr lang="en-US" sz="1200" dirty="0">
                <a:solidFill>
                  <a:schemeClr val="bg1"/>
                </a:solidFill>
                <a:latin typeface="Arial" panose="020B0604020202020204" pitchFamily="34" charset="0"/>
                <a:cs typeface="Arial" panose="020B0604020202020204" pitchFamily="34" charset="0"/>
              </a:rPr>
              <a:t>	Value 3: </a:t>
            </a:r>
            <a:r>
              <a:rPr lang="en-US" sz="1200" dirty="0" err="1">
                <a:solidFill>
                  <a:schemeClr val="bg1"/>
                </a:solidFill>
                <a:latin typeface="Arial" panose="020B0604020202020204" pitchFamily="34" charset="0"/>
                <a:cs typeface="Arial" panose="020B0604020202020204" pitchFamily="34" charset="0"/>
              </a:rPr>
              <a:t>downsloping</a:t>
            </a:r>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(ca) 	number of major vessels (0-3) colored by fluoroscopy </a:t>
            </a:r>
          </a:p>
          <a:p>
            <a:r>
              <a:rPr lang="en-US" sz="1200" dirty="0">
                <a:solidFill>
                  <a:schemeClr val="bg1"/>
                </a:solidFill>
                <a:latin typeface="Arial" panose="020B0604020202020204" pitchFamily="34" charset="0"/>
                <a:cs typeface="Arial" panose="020B0604020202020204" pitchFamily="34" charset="0"/>
              </a:rPr>
              <a:t>(</a:t>
            </a:r>
            <a:r>
              <a:rPr lang="en-US" sz="1200" dirty="0" err="1">
                <a:solidFill>
                  <a:schemeClr val="bg1"/>
                </a:solidFill>
                <a:latin typeface="Arial" panose="020B0604020202020204" pitchFamily="34" charset="0"/>
                <a:cs typeface="Arial" panose="020B0604020202020204" pitchFamily="34" charset="0"/>
              </a:rPr>
              <a:t>thal</a:t>
            </a:r>
            <a:r>
              <a:rPr lang="en-US" sz="1200" dirty="0">
                <a:solidFill>
                  <a:schemeClr val="bg1"/>
                </a:solidFill>
                <a:latin typeface="Arial" panose="020B0604020202020204" pitchFamily="34" charset="0"/>
                <a:cs typeface="Arial" panose="020B0604020202020204" pitchFamily="34" charset="0"/>
              </a:rPr>
              <a:t>) 	3 = normal; 6 = fixed defect; 7 = reversable defect </a:t>
            </a:r>
          </a:p>
          <a:p>
            <a:r>
              <a:rPr lang="en-US" sz="1200" dirty="0">
                <a:solidFill>
                  <a:schemeClr val="bg1"/>
                </a:solidFill>
                <a:latin typeface="Arial" panose="020B0604020202020204" pitchFamily="34" charset="0"/>
                <a:cs typeface="Arial" panose="020B0604020202020204" pitchFamily="34" charset="0"/>
              </a:rPr>
              <a:t>(num) </a:t>
            </a:r>
            <a:r>
              <a:rPr lang="en-US" sz="1200" dirty="0">
                <a:solidFill>
                  <a:srgbClr val="FF0000"/>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(the predicted attribute) diagnosis of heart disease</a:t>
            </a:r>
          </a:p>
          <a:p>
            <a:r>
              <a:rPr lang="en-US" sz="1200" dirty="0">
                <a:solidFill>
                  <a:schemeClr val="bg1"/>
                </a:solidFill>
                <a:latin typeface="Arial" panose="020B0604020202020204" pitchFamily="34" charset="0"/>
                <a:cs typeface="Arial" panose="020B0604020202020204" pitchFamily="34" charset="0"/>
              </a:rPr>
              <a:t>	Value 0: &lt; 50% diameter narrowing </a:t>
            </a:r>
          </a:p>
          <a:p>
            <a:r>
              <a:rPr lang="en-US" sz="1200" dirty="0">
                <a:solidFill>
                  <a:schemeClr val="bg1"/>
                </a:solidFill>
                <a:latin typeface="Arial" panose="020B0604020202020204" pitchFamily="34" charset="0"/>
                <a:cs typeface="Arial" panose="020B0604020202020204" pitchFamily="34" charset="0"/>
              </a:rPr>
              <a:t>	Value 1: &gt; 50% diameter narrowing (in any major vessel: attributes 59 through 68 are vessels)</a:t>
            </a:r>
          </a:p>
        </p:txBody>
      </p:sp>
      <p:pic>
        <p:nvPicPr>
          <p:cNvPr id="7" name="Picture 6">
            <a:extLst>
              <a:ext uri="{FF2B5EF4-FFF2-40B4-BE49-F238E27FC236}">
                <a16:creationId xmlns:a16="http://schemas.microsoft.com/office/drawing/2014/main" id="{F8B5D514-F527-7D65-64E4-BD9EAB6BFE1A}"/>
              </a:ext>
            </a:extLst>
          </p:cNvPr>
          <p:cNvPicPr>
            <a:picLocks noChangeAspect="1"/>
          </p:cNvPicPr>
          <p:nvPr/>
        </p:nvPicPr>
        <p:blipFill>
          <a:blip r:embed="rId2"/>
          <a:stretch>
            <a:fillRect/>
          </a:stretch>
        </p:blipFill>
        <p:spPr>
          <a:xfrm>
            <a:off x="7467600" y="1676400"/>
            <a:ext cx="4483932" cy="30099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64565"/>
            <a:ext cx="7533005" cy="659155"/>
          </a:xfrm>
          <a:prstGeom prst="rect">
            <a:avLst/>
          </a:prstGeom>
        </p:spPr>
        <p:txBody>
          <a:bodyPr vert="horz" wrap="square" lIns="0" tIns="12700" rIns="0" bIns="0" rtlCol="0">
            <a:spAutoFit/>
          </a:bodyPr>
          <a:lstStyle/>
          <a:p>
            <a:pPr marL="12700" marR="5080">
              <a:lnSpc>
                <a:spcPct val="100000"/>
              </a:lnSpc>
              <a:spcBef>
                <a:spcPts val="100"/>
              </a:spcBef>
            </a:pPr>
            <a:r>
              <a:rPr dirty="0"/>
              <a:t>Heart</a:t>
            </a:r>
            <a:r>
              <a:rPr spc="-70" dirty="0"/>
              <a:t> </a:t>
            </a:r>
            <a:r>
              <a:rPr spc="-114" dirty="0"/>
              <a:t>disease</a:t>
            </a:r>
            <a:r>
              <a:rPr spc="-80" dirty="0"/>
              <a:t> </a:t>
            </a:r>
            <a:r>
              <a:rPr spc="55" dirty="0"/>
              <a:t>prediction</a:t>
            </a:r>
            <a:endParaRPr spc="-10" dirty="0"/>
          </a:p>
        </p:txBody>
      </p:sp>
      <p:sp>
        <p:nvSpPr>
          <p:cNvPr id="4" name="object 4"/>
          <p:cNvSpPr txBox="1"/>
          <p:nvPr/>
        </p:nvSpPr>
        <p:spPr>
          <a:xfrm>
            <a:off x="724916" y="1555854"/>
            <a:ext cx="5922010" cy="4180632"/>
          </a:xfrm>
          <a:prstGeom prst="rect">
            <a:avLst/>
          </a:prstGeom>
        </p:spPr>
        <p:txBody>
          <a:bodyPr vert="horz" wrap="square" lIns="0" tIns="12700" rIns="0" bIns="0" rtlCol="0">
            <a:spAutoFit/>
          </a:bodyPr>
          <a:lstStyle/>
          <a:p>
            <a:pPr marL="298450" marR="5080" indent="-285750">
              <a:lnSpc>
                <a:spcPct val="100000"/>
              </a:lnSpc>
              <a:spcBef>
                <a:spcPts val="100"/>
              </a:spcBef>
              <a:buFont typeface="Arial" panose="020B0604020202020204" pitchFamily="34" charset="0"/>
              <a:buChar char="•"/>
            </a:pPr>
            <a:r>
              <a:rPr sz="1800" spc="-40" dirty="0">
                <a:solidFill>
                  <a:srgbClr val="FFFFFF"/>
                </a:solidFill>
                <a:latin typeface="Arial"/>
                <a:cs typeface="Arial"/>
              </a:rPr>
              <a:t>Firstly, </a:t>
            </a:r>
            <a:r>
              <a:rPr sz="1800" dirty="0">
                <a:solidFill>
                  <a:srgbClr val="FFFFFF"/>
                </a:solidFill>
                <a:latin typeface="Arial"/>
                <a:cs typeface="Arial"/>
              </a:rPr>
              <a:t>the</a:t>
            </a:r>
            <a:r>
              <a:rPr sz="1800" spc="-20" dirty="0">
                <a:solidFill>
                  <a:srgbClr val="FFFFFF"/>
                </a:solidFill>
                <a:latin typeface="Arial"/>
                <a:cs typeface="Arial"/>
              </a:rPr>
              <a:t> </a:t>
            </a:r>
            <a:r>
              <a:rPr sz="1800" spc="-35" dirty="0">
                <a:solidFill>
                  <a:srgbClr val="FFFFFF"/>
                </a:solidFill>
                <a:latin typeface="Arial"/>
                <a:cs typeface="Arial"/>
              </a:rPr>
              <a:t>user</a:t>
            </a:r>
            <a:r>
              <a:rPr sz="1800" spc="-15" dirty="0">
                <a:solidFill>
                  <a:srgbClr val="FFFFFF"/>
                </a:solidFill>
                <a:latin typeface="Arial"/>
                <a:cs typeface="Arial"/>
              </a:rPr>
              <a:t> </a:t>
            </a:r>
            <a:r>
              <a:rPr sz="1800" spc="-60" dirty="0">
                <a:solidFill>
                  <a:srgbClr val="FFFFFF"/>
                </a:solidFill>
                <a:latin typeface="Arial"/>
                <a:cs typeface="Arial"/>
              </a:rPr>
              <a:t>sends</a:t>
            </a:r>
            <a:r>
              <a:rPr sz="1800" spc="-20" dirty="0">
                <a:solidFill>
                  <a:srgbClr val="FFFFFF"/>
                </a:solidFill>
                <a:latin typeface="Arial"/>
                <a:cs typeface="Arial"/>
              </a:rPr>
              <a:t> </a:t>
            </a:r>
            <a:r>
              <a:rPr sz="1800" dirty="0">
                <a:solidFill>
                  <a:srgbClr val="FFFFFF"/>
                </a:solidFill>
                <a:latin typeface="Arial"/>
                <a:cs typeface="Arial"/>
              </a:rPr>
              <a:t>a</a:t>
            </a:r>
            <a:r>
              <a:rPr sz="1800" spc="-20" dirty="0">
                <a:solidFill>
                  <a:srgbClr val="FFFFFF"/>
                </a:solidFill>
                <a:latin typeface="Arial"/>
                <a:cs typeface="Arial"/>
              </a:rPr>
              <a:t> </a:t>
            </a:r>
            <a:r>
              <a:rPr sz="1800" dirty="0">
                <a:solidFill>
                  <a:srgbClr val="FFFFFF"/>
                </a:solidFill>
                <a:latin typeface="Arial"/>
                <a:cs typeface="Arial"/>
              </a:rPr>
              <a:t>feature</a:t>
            </a:r>
            <a:r>
              <a:rPr sz="1800" spc="-5" dirty="0">
                <a:solidFill>
                  <a:srgbClr val="FFFFFF"/>
                </a:solidFill>
                <a:latin typeface="Arial"/>
                <a:cs typeface="Arial"/>
              </a:rPr>
              <a:t> </a:t>
            </a:r>
            <a:r>
              <a:rPr sz="1800" dirty="0">
                <a:solidFill>
                  <a:srgbClr val="FFFFFF"/>
                </a:solidFill>
                <a:latin typeface="Arial"/>
                <a:cs typeface="Arial"/>
              </a:rPr>
              <a:t>input</a:t>
            </a:r>
            <a:r>
              <a:rPr sz="1800" spc="-30" dirty="0">
                <a:solidFill>
                  <a:srgbClr val="FFFFFF"/>
                </a:solidFill>
                <a:latin typeface="Arial"/>
                <a:cs typeface="Arial"/>
              </a:rPr>
              <a:t> </a:t>
            </a:r>
            <a:r>
              <a:rPr sz="1800" dirty="0">
                <a:solidFill>
                  <a:srgbClr val="FFFFFF"/>
                </a:solidFill>
                <a:latin typeface="Arial"/>
                <a:cs typeface="Arial"/>
              </a:rPr>
              <a:t>and</a:t>
            </a:r>
            <a:r>
              <a:rPr sz="1800" spc="-10" dirty="0">
                <a:solidFill>
                  <a:srgbClr val="FFFFFF"/>
                </a:solidFill>
                <a:latin typeface="Arial"/>
                <a:cs typeface="Arial"/>
              </a:rPr>
              <a:t> </a:t>
            </a:r>
            <a:r>
              <a:rPr sz="1800" dirty="0">
                <a:solidFill>
                  <a:srgbClr val="FFFFFF"/>
                </a:solidFill>
                <a:latin typeface="Arial"/>
                <a:cs typeface="Arial"/>
              </a:rPr>
              <a:t>the</a:t>
            </a:r>
            <a:r>
              <a:rPr sz="1800" spc="-15" dirty="0">
                <a:solidFill>
                  <a:srgbClr val="FFFFFF"/>
                </a:solidFill>
                <a:latin typeface="Arial"/>
                <a:cs typeface="Arial"/>
              </a:rPr>
              <a:t> </a:t>
            </a:r>
            <a:r>
              <a:rPr sz="1800" dirty="0">
                <a:solidFill>
                  <a:srgbClr val="FFFFFF"/>
                </a:solidFill>
                <a:latin typeface="Arial"/>
                <a:cs typeface="Arial"/>
              </a:rPr>
              <a:t>heart</a:t>
            </a:r>
            <a:r>
              <a:rPr sz="1800" spc="-5" dirty="0">
                <a:solidFill>
                  <a:srgbClr val="FFFFFF"/>
                </a:solidFill>
                <a:latin typeface="Arial"/>
                <a:cs typeface="Arial"/>
              </a:rPr>
              <a:t> </a:t>
            </a:r>
            <a:r>
              <a:rPr sz="1800" spc="-20" dirty="0">
                <a:solidFill>
                  <a:srgbClr val="FFFFFF"/>
                </a:solidFill>
                <a:latin typeface="Arial"/>
                <a:cs typeface="Arial"/>
              </a:rPr>
              <a:t>disease </a:t>
            </a:r>
            <a:r>
              <a:rPr sz="1800" spc="-10" dirty="0">
                <a:solidFill>
                  <a:srgbClr val="FFFFFF"/>
                </a:solidFill>
                <a:latin typeface="Arial"/>
                <a:cs typeface="Arial"/>
              </a:rPr>
              <a:t>dataset</a:t>
            </a:r>
            <a:r>
              <a:rPr sz="1800" spc="-20" dirty="0">
                <a:solidFill>
                  <a:srgbClr val="FFFFFF"/>
                </a:solidFill>
                <a:latin typeface="Arial"/>
                <a:cs typeface="Arial"/>
              </a:rPr>
              <a:t> </a:t>
            </a:r>
            <a:r>
              <a:rPr sz="1800" dirty="0">
                <a:solidFill>
                  <a:srgbClr val="FFFFFF"/>
                </a:solidFill>
                <a:latin typeface="Arial"/>
                <a:cs typeface="Arial"/>
              </a:rPr>
              <a:t>which</a:t>
            </a:r>
            <a:r>
              <a:rPr sz="1800" spc="-35" dirty="0">
                <a:solidFill>
                  <a:srgbClr val="FFFFFF"/>
                </a:solidFill>
                <a:latin typeface="Arial"/>
                <a:cs typeface="Arial"/>
              </a:rPr>
              <a:t> </a:t>
            </a:r>
            <a:r>
              <a:rPr sz="1800" dirty="0">
                <a:solidFill>
                  <a:srgbClr val="FFFFFF"/>
                </a:solidFill>
                <a:latin typeface="Arial"/>
                <a:cs typeface="Arial"/>
              </a:rPr>
              <a:t>may</a:t>
            </a:r>
            <a:r>
              <a:rPr sz="1800" spc="-20" dirty="0">
                <a:solidFill>
                  <a:srgbClr val="FFFFFF"/>
                </a:solidFill>
                <a:latin typeface="Arial"/>
                <a:cs typeface="Arial"/>
              </a:rPr>
              <a:t> </a:t>
            </a:r>
            <a:r>
              <a:rPr sz="1800" dirty="0">
                <a:solidFill>
                  <a:srgbClr val="FFFFFF"/>
                </a:solidFill>
                <a:latin typeface="Arial"/>
                <a:cs typeface="Arial"/>
              </a:rPr>
              <a:t>contain</a:t>
            </a:r>
            <a:r>
              <a:rPr sz="1800" spc="-35" dirty="0">
                <a:solidFill>
                  <a:srgbClr val="FFFFFF"/>
                </a:solidFill>
                <a:latin typeface="Arial"/>
                <a:cs typeface="Arial"/>
              </a:rPr>
              <a:t> </a:t>
            </a:r>
            <a:r>
              <a:rPr sz="1800" dirty="0">
                <a:solidFill>
                  <a:srgbClr val="FFFFFF"/>
                </a:solidFill>
                <a:latin typeface="Arial"/>
                <a:cs typeface="Arial"/>
              </a:rPr>
              <a:t>a</a:t>
            </a:r>
            <a:r>
              <a:rPr sz="1800" spc="-25" dirty="0">
                <a:solidFill>
                  <a:srgbClr val="FFFFFF"/>
                </a:solidFill>
                <a:latin typeface="Arial"/>
                <a:cs typeface="Arial"/>
              </a:rPr>
              <a:t> </a:t>
            </a:r>
            <a:r>
              <a:rPr sz="1800" dirty="0">
                <a:solidFill>
                  <a:srgbClr val="FFFFFF"/>
                </a:solidFill>
                <a:latin typeface="Arial"/>
                <a:cs typeface="Arial"/>
              </a:rPr>
              <a:t>number</a:t>
            </a:r>
            <a:r>
              <a:rPr sz="1800" spc="-35" dirty="0">
                <a:solidFill>
                  <a:srgbClr val="FFFFFF"/>
                </a:solidFill>
                <a:latin typeface="Arial"/>
                <a:cs typeface="Arial"/>
              </a:rPr>
              <a:t> </a:t>
            </a:r>
            <a:r>
              <a:rPr sz="1800" dirty="0">
                <a:solidFill>
                  <a:srgbClr val="FFFFFF"/>
                </a:solidFill>
                <a:latin typeface="Arial"/>
                <a:cs typeface="Arial"/>
              </a:rPr>
              <a:t>of</a:t>
            </a:r>
            <a:r>
              <a:rPr sz="1800" spc="-25" dirty="0">
                <a:solidFill>
                  <a:srgbClr val="FFFFFF"/>
                </a:solidFill>
                <a:latin typeface="Arial"/>
                <a:cs typeface="Arial"/>
              </a:rPr>
              <a:t> </a:t>
            </a:r>
            <a:r>
              <a:rPr sz="1800" spc="-35" dirty="0">
                <a:solidFill>
                  <a:srgbClr val="FFFFFF"/>
                </a:solidFill>
                <a:latin typeface="Arial"/>
                <a:cs typeface="Arial"/>
              </a:rPr>
              <a:t>instances</a:t>
            </a:r>
            <a:r>
              <a:rPr sz="1800" spc="-40" dirty="0">
                <a:solidFill>
                  <a:srgbClr val="FFFFFF"/>
                </a:solidFill>
                <a:latin typeface="Arial"/>
                <a:cs typeface="Arial"/>
              </a:rPr>
              <a:t> </a:t>
            </a:r>
            <a:r>
              <a:rPr sz="1800" spc="-25" dirty="0">
                <a:solidFill>
                  <a:srgbClr val="FFFFFF"/>
                </a:solidFill>
                <a:latin typeface="Arial"/>
                <a:cs typeface="Arial"/>
              </a:rPr>
              <a:t>and </a:t>
            </a:r>
            <a:r>
              <a:rPr sz="1800" spc="-10" dirty="0">
                <a:solidFill>
                  <a:srgbClr val="FFFFFF"/>
                </a:solidFill>
                <a:latin typeface="Arial"/>
                <a:cs typeface="Arial"/>
              </a:rPr>
              <a:t>characteristics.</a:t>
            </a:r>
            <a:endParaRPr lang="en-US" sz="1800" spc="-10" dirty="0">
              <a:solidFill>
                <a:srgbClr val="FFFFFF"/>
              </a:solidFill>
              <a:latin typeface="Arial"/>
              <a:cs typeface="Arial"/>
            </a:endParaRPr>
          </a:p>
          <a:p>
            <a:pPr marL="12700" marR="5080">
              <a:lnSpc>
                <a:spcPct val="100000"/>
              </a:lnSpc>
              <a:spcBef>
                <a:spcPts val="100"/>
              </a:spcBef>
            </a:pPr>
            <a:endParaRPr sz="1800" dirty="0">
              <a:latin typeface="Arial"/>
              <a:cs typeface="Arial"/>
            </a:endParaRPr>
          </a:p>
          <a:p>
            <a:pPr marL="298450" marR="1163955" indent="-285750">
              <a:lnSpc>
                <a:spcPct val="100000"/>
              </a:lnSpc>
              <a:buFont typeface="Arial" panose="020B0604020202020204" pitchFamily="34" charset="0"/>
              <a:buChar char="•"/>
            </a:pPr>
            <a:r>
              <a:rPr sz="1800" dirty="0">
                <a:solidFill>
                  <a:srgbClr val="FFFFFF"/>
                </a:solidFill>
                <a:latin typeface="Arial"/>
                <a:cs typeface="Arial"/>
              </a:rPr>
              <a:t>Following</a:t>
            </a:r>
            <a:r>
              <a:rPr sz="1800" spc="-10" dirty="0">
                <a:solidFill>
                  <a:srgbClr val="FFFFFF"/>
                </a:solidFill>
                <a:latin typeface="Arial"/>
                <a:cs typeface="Arial"/>
              </a:rPr>
              <a:t> </a:t>
            </a:r>
            <a:r>
              <a:rPr sz="1800" dirty="0">
                <a:solidFill>
                  <a:srgbClr val="FFFFFF"/>
                </a:solidFill>
                <a:latin typeface="Arial"/>
                <a:cs typeface="Arial"/>
              </a:rPr>
              <a:t>with</a:t>
            </a:r>
            <a:r>
              <a:rPr sz="1800" spc="25" dirty="0">
                <a:solidFill>
                  <a:srgbClr val="FFFFFF"/>
                </a:solidFill>
                <a:latin typeface="Arial"/>
                <a:cs typeface="Arial"/>
              </a:rPr>
              <a:t> </a:t>
            </a:r>
            <a:r>
              <a:rPr sz="1800" dirty="0">
                <a:solidFill>
                  <a:srgbClr val="FFFFFF"/>
                </a:solidFill>
                <a:latin typeface="Arial"/>
                <a:cs typeface="Arial"/>
              </a:rPr>
              <a:t>the</a:t>
            </a:r>
            <a:r>
              <a:rPr sz="1800" spc="25" dirty="0">
                <a:solidFill>
                  <a:srgbClr val="FFFFFF"/>
                </a:solidFill>
                <a:latin typeface="Arial"/>
                <a:cs typeface="Arial"/>
              </a:rPr>
              <a:t> </a:t>
            </a:r>
            <a:r>
              <a:rPr sz="1800" dirty="0">
                <a:solidFill>
                  <a:srgbClr val="FFFFFF"/>
                </a:solidFill>
                <a:latin typeface="Arial"/>
                <a:cs typeface="Arial"/>
              </a:rPr>
              <a:t>algorithm</a:t>
            </a:r>
            <a:r>
              <a:rPr sz="1800" spc="35" dirty="0">
                <a:solidFill>
                  <a:srgbClr val="FFFFFF"/>
                </a:solidFill>
                <a:latin typeface="Arial"/>
                <a:cs typeface="Arial"/>
              </a:rPr>
              <a:t> </a:t>
            </a:r>
            <a:r>
              <a:rPr sz="1800" dirty="0">
                <a:solidFill>
                  <a:srgbClr val="FFFFFF"/>
                </a:solidFill>
                <a:latin typeface="Arial"/>
                <a:cs typeface="Arial"/>
              </a:rPr>
              <a:t>we</a:t>
            </a:r>
            <a:r>
              <a:rPr sz="1800" spc="35" dirty="0">
                <a:solidFill>
                  <a:srgbClr val="FFFFFF"/>
                </a:solidFill>
                <a:latin typeface="Arial"/>
                <a:cs typeface="Arial"/>
              </a:rPr>
              <a:t> </a:t>
            </a:r>
            <a:r>
              <a:rPr sz="1800" spc="-40" dirty="0">
                <a:solidFill>
                  <a:srgbClr val="FFFFFF"/>
                </a:solidFill>
                <a:latin typeface="Arial"/>
                <a:cs typeface="Arial"/>
              </a:rPr>
              <a:t>have</a:t>
            </a:r>
            <a:r>
              <a:rPr sz="1800" spc="25" dirty="0">
                <a:solidFill>
                  <a:srgbClr val="FFFFFF"/>
                </a:solidFill>
                <a:latin typeface="Arial"/>
                <a:cs typeface="Arial"/>
              </a:rPr>
              <a:t> </a:t>
            </a:r>
            <a:r>
              <a:rPr sz="1800" dirty="0">
                <a:solidFill>
                  <a:srgbClr val="FFFFFF"/>
                </a:solidFill>
                <a:latin typeface="Arial"/>
                <a:cs typeface="Arial"/>
              </a:rPr>
              <a:t>taken</a:t>
            </a:r>
            <a:r>
              <a:rPr sz="1800" spc="30" dirty="0">
                <a:solidFill>
                  <a:srgbClr val="FFFFFF"/>
                </a:solidFill>
                <a:latin typeface="Arial"/>
                <a:cs typeface="Arial"/>
              </a:rPr>
              <a:t> </a:t>
            </a:r>
            <a:r>
              <a:rPr sz="1800" spc="-25" dirty="0">
                <a:solidFill>
                  <a:srgbClr val="FFFFFF"/>
                </a:solidFill>
                <a:latin typeface="Arial"/>
                <a:cs typeface="Arial"/>
              </a:rPr>
              <a:t>for </a:t>
            </a:r>
            <a:r>
              <a:rPr sz="1800" spc="-10" dirty="0">
                <a:solidFill>
                  <a:srgbClr val="FFFFFF"/>
                </a:solidFill>
                <a:latin typeface="Arial"/>
                <a:cs typeface="Arial"/>
              </a:rPr>
              <a:t>classification</a:t>
            </a:r>
            <a:endParaRPr lang="en-US" sz="1800" spc="-10" dirty="0">
              <a:solidFill>
                <a:srgbClr val="FFFFFF"/>
              </a:solidFill>
              <a:latin typeface="Arial"/>
              <a:cs typeface="Arial"/>
            </a:endParaRPr>
          </a:p>
          <a:p>
            <a:pPr marL="298450" marR="1163955" indent="-285750">
              <a:lnSpc>
                <a:spcPct val="100000"/>
              </a:lnSpc>
              <a:buFont typeface="Arial" panose="020B0604020202020204" pitchFamily="34" charset="0"/>
              <a:buChar char="•"/>
            </a:pPr>
            <a:endParaRPr sz="1800" dirty="0">
              <a:latin typeface="Arial"/>
              <a:cs typeface="Arial"/>
            </a:endParaRPr>
          </a:p>
          <a:p>
            <a:pPr marL="298450" marR="476884" indent="-285750">
              <a:lnSpc>
                <a:spcPct val="100000"/>
              </a:lnSpc>
              <a:buFont typeface="Arial" panose="020B0604020202020204" pitchFamily="34" charset="0"/>
              <a:buChar char="•"/>
            </a:pPr>
            <a:r>
              <a:rPr lang="en-US" dirty="0">
                <a:solidFill>
                  <a:srgbClr val="FFFFFF"/>
                </a:solidFill>
                <a:latin typeface="Arial"/>
                <a:cs typeface="Arial"/>
              </a:rPr>
              <a:t>A</a:t>
            </a:r>
            <a:r>
              <a:rPr sz="1800" dirty="0">
                <a:solidFill>
                  <a:srgbClr val="FFFFFF"/>
                </a:solidFill>
                <a:latin typeface="Arial"/>
                <a:cs typeface="Arial"/>
              </a:rPr>
              <a:t>fter</a:t>
            </a:r>
            <a:r>
              <a:rPr sz="1800" spc="45" dirty="0">
                <a:solidFill>
                  <a:srgbClr val="FFFFFF"/>
                </a:solidFill>
                <a:latin typeface="Arial"/>
                <a:cs typeface="Arial"/>
              </a:rPr>
              <a:t> </a:t>
            </a:r>
            <a:r>
              <a:rPr sz="1800" dirty="0">
                <a:solidFill>
                  <a:srgbClr val="FFFFFF"/>
                </a:solidFill>
                <a:latin typeface="Arial"/>
                <a:cs typeface="Arial"/>
              </a:rPr>
              <a:t>giving</a:t>
            </a:r>
            <a:r>
              <a:rPr sz="1800" spc="20" dirty="0">
                <a:solidFill>
                  <a:srgbClr val="FFFFFF"/>
                </a:solidFill>
                <a:latin typeface="Arial"/>
                <a:cs typeface="Arial"/>
              </a:rPr>
              <a:t> </a:t>
            </a:r>
            <a:r>
              <a:rPr sz="1800" dirty="0">
                <a:solidFill>
                  <a:srgbClr val="FFFFFF"/>
                </a:solidFill>
                <a:latin typeface="Arial"/>
                <a:cs typeface="Arial"/>
              </a:rPr>
              <a:t>the</a:t>
            </a:r>
            <a:r>
              <a:rPr sz="1800" spc="20" dirty="0">
                <a:solidFill>
                  <a:srgbClr val="FFFFFF"/>
                </a:solidFill>
                <a:latin typeface="Arial"/>
                <a:cs typeface="Arial"/>
              </a:rPr>
              <a:t> </a:t>
            </a:r>
            <a:r>
              <a:rPr sz="1800" dirty="0">
                <a:solidFill>
                  <a:srgbClr val="FFFFFF"/>
                </a:solidFill>
                <a:latin typeface="Arial"/>
                <a:cs typeface="Arial"/>
              </a:rPr>
              <a:t>complete</a:t>
            </a:r>
            <a:r>
              <a:rPr sz="1800" spc="35" dirty="0">
                <a:solidFill>
                  <a:srgbClr val="FFFFFF"/>
                </a:solidFill>
                <a:latin typeface="Arial"/>
                <a:cs typeface="Arial"/>
              </a:rPr>
              <a:t> </a:t>
            </a:r>
            <a:r>
              <a:rPr sz="1800" dirty="0">
                <a:solidFill>
                  <a:srgbClr val="FFFFFF"/>
                </a:solidFill>
                <a:latin typeface="Arial"/>
                <a:cs typeface="Arial"/>
              </a:rPr>
              <a:t>inputs</a:t>
            </a:r>
            <a:r>
              <a:rPr sz="1800" spc="20" dirty="0">
                <a:solidFill>
                  <a:srgbClr val="FFFFFF"/>
                </a:solidFill>
                <a:latin typeface="Arial"/>
                <a:cs typeface="Arial"/>
              </a:rPr>
              <a:t> </a:t>
            </a:r>
            <a:r>
              <a:rPr sz="1800" spc="70" dirty="0">
                <a:solidFill>
                  <a:srgbClr val="FFFFFF"/>
                </a:solidFill>
                <a:latin typeface="Arial"/>
                <a:cs typeface="Arial"/>
              </a:rPr>
              <a:t>to</a:t>
            </a:r>
            <a:r>
              <a:rPr sz="1800" spc="25" dirty="0">
                <a:solidFill>
                  <a:srgbClr val="FFFFFF"/>
                </a:solidFill>
                <a:latin typeface="Arial"/>
                <a:cs typeface="Arial"/>
              </a:rPr>
              <a:t> </a:t>
            </a:r>
            <a:r>
              <a:rPr sz="1800" dirty="0">
                <a:solidFill>
                  <a:srgbClr val="FFFFFF"/>
                </a:solidFill>
                <a:latin typeface="Arial"/>
                <a:cs typeface="Arial"/>
              </a:rPr>
              <a:t>the</a:t>
            </a:r>
            <a:r>
              <a:rPr sz="1800" spc="20" dirty="0">
                <a:solidFill>
                  <a:srgbClr val="FFFFFF"/>
                </a:solidFill>
                <a:latin typeface="Arial"/>
                <a:cs typeface="Arial"/>
              </a:rPr>
              <a:t> </a:t>
            </a:r>
            <a:r>
              <a:rPr sz="1800" spc="-10" dirty="0">
                <a:solidFill>
                  <a:srgbClr val="FFFFFF"/>
                </a:solidFill>
                <a:latin typeface="Arial"/>
                <a:cs typeface="Arial"/>
              </a:rPr>
              <a:t>machine</a:t>
            </a:r>
            <a:r>
              <a:rPr sz="1800" spc="10" dirty="0">
                <a:solidFill>
                  <a:srgbClr val="FFFFFF"/>
                </a:solidFill>
                <a:latin typeface="Arial"/>
                <a:cs typeface="Arial"/>
              </a:rPr>
              <a:t> </a:t>
            </a:r>
            <a:r>
              <a:rPr sz="1800" spc="-25" dirty="0">
                <a:solidFill>
                  <a:srgbClr val="FFFFFF"/>
                </a:solidFill>
                <a:latin typeface="Arial"/>
                <a:cs typeface="Arial"/>
              </a:rPr>
              <a:t>by </a:t>
            </a:r>
            <a:r>
              <a:rPr sz="1800" dirty="0">
                <a:solidFill>
                  <a:srgbClr val="FFFFFF"/>
                </a:solidFill>
                <a:latin typeface="Arial"/>
                <a:cs typeface="Arial"/>
              </a:rPr>
              <a:t>using</a:t>
            </a:r>
            <a:r>
              <a:rPr sz="1800" spc="-25" dirty="0">
                <a:solidFill>
                  <a:srgbClr val="FFFFFF"/>
                </a:solidFill>
                <a:latin typeface="Arial"/>
                <a:cs typeface="Arial"/>
              </a:rPr>
              <a:t> </a:t>
            </a:r>
            <a:r>
              <a:rPr sz="1800" spc="-10" dirty="0">
                <a:solidFill>
                  <a:srgbClr val="FFFFFF"/>
                </a:solidFill>
                <a:latin typeface="Arial"/>
                <a:cs typeface="Arial"/>
              </a:rPr>
              <a:t>machine </a:t>
            </a:r>
            <a:r>
              <a:rPr sz="1800" dirty="0">
                <a:solidFill>
                  <a:srgbClr val="FFFFFF"/>
                </a:solidFill>
                <a:latin typeface="Arial"/>
                <a:cs typeface="Arial"/>
              </a:rPr>
              <a:t>learning</a:t>
            </a:r>
            <a:r>
              <a:rPr sz="1800" spc="-20" dirty="0">
                <a:solidFill>
                  <a:srgbClr val="FFFFFF"/>
                </a:solidFill>
                <a:latin typeface="Arial"/>
                <a:cs typeface="Arial"/>
              </a:rPr>
              <a:t> </a:t>
            </a:r>
            <a:r>
              <a:rPr sz="1800" dirty="0">
                <a:solidFill>
                  <a:srgbClr val="FFFFFF"/>
                </a:solidFill>
                <a:latin typeface="Arial"/>
                <a:cs typeface="Arial"/>
              </a:rPr>
              <a:t>algorithms</a:t>
            </a:r>
            <a:r>
              <a:rPr sz="1800" spc="-10" dirty="0">
                <a:solidFill>
                  <a:srgbClr val="FFFFFF"/>
                </a:solidFill>
                <a:latin typeface="Arial"/>
                <a:cs typeface="Arial"/>
              </a:rPr>
              <a:t> </a:t>
            </a:r>
            <a:r>
              <a:rPr sz="1800" dirty="0">
                <a:solidFill>
                  <a:srgbClr val="FFFFFF"/>
                </a:solidFill>
                <a:latin typeface="Arial"/>
                <a:cs typeface="Arial"/>
              </a:rPr>
              <a:t>like</a:t>
            </a:r>
            <a:r>
              <a:rPr sz="1800" spc="-10" dirty="0">
                <a:solidFill>
                  <a:srgbClr val="FFFFFF"/>
                </a:solidFill>
                <a:latin typeface="Arial"/>
                <a:cs typeface="Arial"/>
              </a:rPr>
              <a:t> </a:t>
            </a:r>
            <a:r>
              <a:rPr sz="1800" dirty="0">
                <a:solidFill>
                  <a:srgbClr val="FFFFFF"/>
                </a:solidFill>
                <a:latin typeface="Arial"/>
                <a:cs typeface="Arial"/>
              </a:rPr>
              <a:t>decision</a:t>
            </a:r>
            <a:r>
              <a:rPr sz="1800" spc="-15" dirty="0">
                <a:solidFill>
                  <a:srgbClr val="FFFFFF"/>
                </a:solidFill>
                <a:latin typeface="Arial"/>
                <a:cs typeface="Arial"/>
              </a:rPr>
              <a:t> </a:t>
            </a:r>
            <a:r>
              <a:rPr sz="1800" spc="-10" dirty="0">
                <a:solidFill>
                  <a:srgbClr val="FFFFFF"/>
                </a:solidFill>
                <a:latin typeface="Arial"/>
                <a:cs typeface="Arial"/>
              </a:rPr>
              <a:t>tree, </a:t>
            </a:r>
            <a:r>
              <a:rPr sz="1800" dirty="0">
                <a:solidFill>
                  <a:srgbClr val="FFFFFF"/>
                </a:solidFill>
                <a:latin typeface="Arial"/>
                <a:cs typeface="Arial"/>
              </a:rPr>
              <a:t>random</a:t>
            </a:r>
            <a:r>
              <a:rPr sz="1800" spc="20" dirty="0">
                <a:solidFill>
                  <a:srgbClr val="FFFFFF"/>
                </a:solidFill>
                <a:latin typeface="Arial"/>
                <a:cs typeface="Arial"/>
              </a:rPr>
              <a:t> </a:t>
            </a:r>
            <a:r>
              <a:rPr sz="1800" dirty="0">
                <a:solidFill>
                  <a:srgbClr val="FFFFFF"/>
                </a:solidFill>
                <a:latin typeface="Arial"/>
                <a:cs typeface="Arial"/>
              </a:rPr>
              <a:t>forest</a:t>
            </a:r>
            <a:r>
              <a:rPr sz="1800" spc="35" dirty="0">
                <a:solidFill>
                  <a:srgbClr val="FFFFFF"/>
                </a:solidFill>
                <a:latin typeface="Arial"/>
                <a:cs typeface="Arial"/>
              </a:rPr>
              <a:t> </a:t>
            </a:r>
            <a:r>
              <a:rPr sz="1800" spc="-10" dirty="0">
                <a:solidFill>
                  <a:srgbClr val="FFFFFF"/>
                </a:solidFill>
                <a:latin typeface="Arial"/>
                <a:cs typeface="Arial"/>
              </a:rPr>
              <a:t>regression</a:t>
            </a:r>
            <a:r>
              <a:rPr lang="en-US" sz="1800" spc="-10" dirty="0">
                <a:solidFill>
                  <a:srgbClr val="FFFFFF"/>
                </a:solidFill>
                <a:latin typeface="Arial"/>
                <a:cs typeface="Arial"/>
              </a:rPr>
              <a:t> </a:t>
            </a:r>
            <a:r>
              <a:rPr lang="en-US" sz="1800" spc="-10" dirty="0" err="1">
                <a:solidFill>
                  <a:srgbClr val="FFFFFF"/>
                </a:solidFill>
                <a:latin typeface="Arial"/>
                <a:cs typeface="Arial"/>
              </a:rPr>
              <a:t>etc</a:t>
            </a:r>
            <a:r>
              <a:rPr lang="en-US" spc="-10" dirty="0">
                <a:solidFill>
                  <a:srgbClr val="FFFFFF"/>
                </a:solidFill>
                <a:latin typeface="Arial"/>
                <a:cs typeface="Arial"/>
              </a:rPr>
              <a:t>…</a:t>
            </a:r>
            <a:endParaRPr lang="en-US" sz="1800" spc="-10" dirty="0">
              <a:solidFill>
                <a:srgbClr val="FFFFFF"/>
              </a:solidFill>
              <a:latin typeface="Arial"/>
              <a:cs typeface="Arial"/>
            </a:endParaRPr>
          </a:p>
          <a:p>
            <a:pPr marL="12700" marR="476884">
              <a:lnSpc>
                <a:spcPct val="100000"/>
              </a:lnSpc>
            </a:pPr>
            <a:endParaRPr sz="1800" dirty="0">
              <a:latin typeface="Arial"/>
              <a:cs typeface="Arial"/>
            </a:endParaRPr>
          </a:p>
          <a:p>
            <a:pPr marL="298450" marR="462915" indent="-285750">
              <a:lnSpc>
                <a:spcPct val="100000"/>
              </a:lnSpc>
              <a:buFont typeface="Arial" panose="020B0604020202020204" pitchFamily="34" charset="0"/>
              <a:buChar char="•"/>
            </a:pPr>
            <a:r>
              <a:rPr sz="1800" spc="-70" dirty="0">
                <a:solidFill>
                  <a:srgbClr val="FFFFFF"/>
                </a:solidFill>
                <a:latin typeface="Arial"/>
                <a:cs typeface="Arial"/>
              </a:rPr>
              <a:t>The</a:t>
            </a:r>
            <a:r>
              <a:rPr sz="1800" dirty="0">
                <a:solidFill>
                  <a:srgbClr val="FFFFFF"/>
                </a:solidFill>
                <a:latin typeface="Arial"/>
                <a:cs typeface="Arial"/>
              </a:rPr>
              <a:t> </a:t>
            </a:r>
            <a:r>
              <a:rPr sz="1800" spc="-10" dirty="0">
                <a:solidFill>
                  <a:srgbClr val="FFFFFF"/>
                </a:solidFill>
                <a:latin typeface="Arial"/>
                <a:cs typeface="Arial"/>
              </a:rPr>
              <a:t>machine</a:t>
            </a:r>
            <a:r>
              <a:rPr sz="1800" spc="20" dirty="0">
                <a:solidFill>
                  <a:srgbClr val="FFFFFF"/>
                </a:solidFill>
                <a:latin typeface="Arial"/>
                <a:cs typeface="Arial"/>
              </a:rPr>
              <a:t> </a:t>
            </a:r>
            <a:r>
              <a:rPr sz="1800" dirty="0">
                <a:solidFill>
                  <a:srgbClr val="FFFFFF"/>
                </a:solidFill>
                <a:latin typeface="Arial"/>
                <a:cs typeface="Arial"/>
              </a:rPr>
              <a:t>performs</a:t>
            </a:r>
            <a:r>
              <a:rPr sz="1800" spc="20" dirty="0">
                <a:solidFill>
                  <a:srgbClr val="FFFFFF"/>
                </a:solidFill>
                <a:latin typeface="Arial"/>
                <a:cs typeface="Arial"/>
              </a:rPr>
              <a:t> </a:t>
            </a:r>
            <a:r>
              <a:rPr sz="1800" dirty="0">
                <a:solidFill>
                  <a:srgbClr val="FFFFFF"/>
                </a:solidFill>
                <a:latin typeface="Arial"/>
                <a:cs typeface="Arial"/>
              </a:rPr>
              <a:t>wrangling</a:t>
            </a:r>
            <a:r>
              <a:rPr sz="1800" spc="20" dirty="0">
                <a:solidFill>
                  <a:srgbClr val="FFFFFF"/>
                </a:solidFill>
                <a:latin typeface="Arial"/>
                <a:cs typeface="Arial"/>
              </a:rPr>
              <a:t> </a:t>
            </a:r>
            <a:r>
              <a:rPr sz="1800" dirty="0">
                <a:solidFill>
                  <a:srgbClr val="FFFFFF"/>
                </a:solidFill>
                <a:latin typeface="Arial"/>
                <a:cs typeface="Arial"/>
              </a:rPr>
              <a:t>the</a:t>
            </a:r>
            <a:r>
              <a:rPr sz="1800" spc="20" dirty="0">
                <a:solidFill>
                  <a:srgbClr val="FFFFFF"/>
                </a:solidFill>
                <a:latin typeface="Arial"/>
                <a:cs typeface="Arial"/>
              </a:rPr>
              <a:t> </a:t>
            </a:r>
            <a:r>
              <a:rPr sz="1800" spc="-10" dirty="0">
                <a:solidFill>
                  <a:srgbClr val="FFFFFF"/>
                </a:solidFill>
                <a:latin typeface="Arial"/>
                <a:cs typeface="Arial"/>
              </a:rPr>
              <a:t>dataset</a:t>
            </a:r>
            <a:r>
              <a:rPr lang="en-US" sz="1800" spc="35" dirty="0">
                <a:solidFill>
                  <a:srgbClr val="FFFFFF"/>
                </a:solidFill>
                <a:latin typeface="Arial"/>
                <a:cs typeface="Arial"/>
              </a:rPr>
              <a:t> </a:t>
            </a:r>
            <a:r>
              <a:rPr lang="en-US" sz="1800" dirty="0">
                <a:solidFill>
                  <a:srgbClr val="FFFFFF"/>
                </a:solidFill>
                <a:latin typeface="Arial"/>
                <a:cs typeface="Arial"/>
              </a:rPr>
              <a:t>from</a:t>
            </a:r>
            <a:r>
              <a:rPr lang="en-US" sz="1800" spc="35" dirty="0">
                <a:solidFill>
                  <a:srgbClr val="FFFFFF"/>
                </a:solidFill>
                <a:latin typeface="Arial"/>
                <a:cs typeface="Arial"/>
              </a:rPr>
              <a:t> </a:t>
            </a:r>
            <a:r>
              <a:rPr lang="en-US" sz="1800" spc="-25" dirty="0">
                <a:solidFill>
                  <a:srgbClr val="FFFFFF"/>
                </a:solidFill>
                <a:latin typeface="Arial"/>
                <a:cs typeface="Arial"/>
              </a:rPr>
              <a:t>the </a:t>
            </a:r>
            <a:r>
              <a:rPr lang="en-US" sz="1800" spc="-10" dirty="0">
                <a:solidFill>
                  <a:srgbClr val="FFFFFF"/>
                </a:solidFill>
                <a:latin typeface="Arial"/>
                <a:cs typeface="Arial"/>
              </a:rPr>
              <a:t>algorithm</a:t>
            </a:r>
          </a:p>
          <a:p>
            <a:pPr marL="298450" marR="462915" indent="-285750">
              <a:lnSpc>
                <a:spcPct val="100000"/>
              </a:lnSpc>
              <a:buFont typeface="Arial" panose="020B0604020202020204" pitchFamily="34" charset="0"/>
              <a:buChar char="•"/>
            </a:pPr>
            <a:endParaRPr sz="1800" dirty="0">
              <a:latin typeface="Arial"/>
              <a:cs typeface="Arial"/>
            </a:endParaRPr>
          </a:p>
          <a:p>
            <a:pPr marL="298450" indent="-285750">
              <a:lnSpc>
                <a:spcPct val="100000"/>
              </a:lnSpc>
              <a:buFont typeface="Arial" panose="020B0604020202020204" pitchFamily="34" charset="0"/>
              <a:buChar char="•"/>
            </a:pPr>
            <a:r>
              <a:rPr sz="1800" spc="-45" dirty="0">
                <a:solidFill>
                  <a:srgbClr val="FFFFFF"/>
                </a:solidFill>
                <a:latin typeface="Arial"/>
                <a:cs typeface="Arial"/>
              </a:rPr>
              <a:t>Finally,</a:t>
            </a:r>
            <a:r>
              <a:rPr sz="1800" spc="-55" dirty="0">
                <a:solidFill>
                  <a:srgbClr val="FFFFFF"/>
                </a:solidFill>
                <a:latin typeface="Arial"/>
                <a:cs typeface="Arial"/>
              </a:rPr>
              <a:t> </a:t>
            </a:r>
            <a:r>
              <a:rPr sz="1800" spc="75" dirty="0">
                <a:solidFill>
                  <a:srgbClr val="FFFFFF"/>
                </a:solidFill>
                <a:latin typeface="Arial"/>
                <a:cs typeface="Arial"/>
              </a:rPr>
              <a:t>it</a:t>
            </a:r>
            <a:r>
              <a:rPr sz="1800" spc="-20" dirty="0">
                <a:solidFill>
                  <a:srgbClr val="FFFFFF"/>
                </a:solidFill>
                <a:latin typeface="Arial"/>
                <a:cs typeface="Arial"/>
              </a:rPr>
              <a:t> gives</a:t>
            </a:r>
            <a:r>
              <a:rPr sz="1800" spc="-10" dirty="0">
                <a:solidFill>
                  <a:srgbClr val="FFFFFF"/>
                </a:solidFill>
                <a:latin typeface="Arial"/>
                <a:cs typeface="Arial"/>
              </a:rPr>
              <a:t> </a:t>
            </a:r>
            <a:r>
              <a:rPr sz="1800" dirty="0">
                <a:solidFill>
                  <a:srgbClr val="FFFFFF"/>
                </a:solidFill>
                <a:latin typeface="Arial"/>
                <a:cs typeface="Arial"/>
              </a:rPr>
              <a:t>a</a:t>
            </a:r>
            <a:r>
              <a:rPr sz="1800" spc="-25" dirty="0">
                <a:solidFill>
                  <a:srgbClr val="FFFFFF"/>
                </a:solidFill>
                <a:latin typeface="Arial"/>
                <a:cs typeface="Arial"/>
              </a:rPr>
              <a:t> </a:t>
            </a:r>
            <a:r>
              <a:rPr sz="1800" dirty="0">
                <a:solidFill>
                  <a:srgbClr val="FFFFFF"/>
                </a:solidFill>
                <a:latin typeface="Arial"/>
                <a:cs typeface="Arial"/>
              </a:rPr>
              <a:t>predictable</a:t>
            </a:r>
            <a:r>
              <a:rPr sz="1800" spc="5" dirty="0">
                <a:solidFill>
                  <a:srgbClr val="FFFFFF"/>
                </a:solidFill>
                <a:latin typeface="Arial"/>
                <a:cs typeface="Arial"/>
              </a:rPr>
              <a:t> </a:t>
            </a:r>
            <a:r>
              <a:rPr sz="1800" spc="55" dirty="0">
                <a:solidFill>
                  <a:srgbClr val="FFFFFF"/>
                </a:solidFill>
                <a:latin typeface="Arial"/>
                <a:cs typeface="Arial"/>
              </a:rPr>
              <a:t>output</a:t>
            </a:r>
            <a:r>
              <a:rPr sz="1800" spc="-30" dirty="0">
                <a:solidFill>
                  <a:srgbClr val="FFFFFF"/>
                </a:solidFill>
                <a:latin typeface="Arial"/>
                <a:cs typeface="Arial"/>
              </a:rPr>
              <a:t> </a:t>
            </a:r>
            <a:r>
              <a:rPr sz="1800" spc="70" dirty="0">
                <a:solidFill>
                  <a:srgbClr val="FFFFFF"/>
                </a:solidFill>
                <a:latin typeface="Arial"/>
                <a:cs typeface="Arial"/>
              </a:rPr>
              <a:t>to</a:t>
            </a:r>
            <a:r>
              <a:rPr sz="1800" spc="-20" dirty="0">
                <a:solidFill>
                  <a:srgbClr val="FFFFFF"/>
                </a:solidFill>
                <a:latin typeface="Arial"/>
                <a:cs typeface="Arial"/>
              </a:rPr>
              <a:t> </a:t>
            </a:r>
            <a:r>
              <a:rPr sz="1800" dirty="0">
                <a:solidFill>
                  <a:srgbClr val="FFFFFF"/>
                </a:solidFill>
                <a:latin typeface="Arial"/>
                <a:cs typeface="Arial"/>
              </a:rPr>
              <a:t>the</a:t>
            </a:r>
            <a:r>
              <a:rPr sz="1800" spc="-10" dirty="0">
                <a:solidFill>
                  <a:srgbClr val="FFFFFF"/>
                </a:solidFill>
                <a:latin typeface="Arial"/>
                <a:cs typeface="Arial"/>
              </a:rPr>
              <a:t> user.</a:t>
            </a:r>
            <a:endParaRPr sz="1800" dirty="0">
              <a:latin typeface="Arial"/>
              <a:cs typeface="Arial"/>
            </a:endParaRPr>
          </a:p>
        </p:txBody>
      </p:sp>
      <p:pic>
        <p:nvPicPr>
          <p:cNvPr id="5" name="Picture 4">
            <a:extLst>
              <a:ext uri="{FF2B5EF4-FFF2-40B4-BE49-F238E27FC236}">
                <a16:creationId xmlns:a16="http://schemas.microsoft.com/office/drawing/2014/main" id="{C5EBCDD5-2A81-A0D4-696E-DAC0A7176D2E}"/>
              </a:ext>
            </a:extLst>
          </p:cNvPr>
          <p:cNvPicPr>
            <a:picLocks noChangeAspect="1"/>
          </p:cNvPicPr>
          <p:nvPr/>
        </p:nvPicPr>
        <p:blipFill>
          <a:blip r:embed="rId2"/>
          <a:stretch>
            <a:fillRect/>
          </a:stretch>
        </p:blipFill>
        <p:spPr>
          <a:xfrm>
            <a:off x="8305800" y="1371600"/>
            <a:ext cx="3352800" cy="3352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M</a:t>
            </a:r>
            <a:r>
              <a:rPr dirty="0"/>
              <a:t>achine</a:t>
            </a:r>
            <a:r>
              <a:rPr spc="-80" dirty="0"/>
              <a:t> </a:t>
            </a:r>
            <a:r>
              <a:rPr dirty="0"/>
              <a:t>learning</a:t>
            </a:r>
            <a:r>
              <a:rPr spc="-75" dirty="0"/>
              <a:t> </a:t>
            </a:r>
            <a:r>
              <a:rPr spc="80" dirty="0"/>
              <a:t>algorithm</a:t>
            </a:r>
            <a:r>
              <a:rPr spc="-90" dirty="0"/>
              <a:t> </a:t>
            </a:r>
            <a:r>
              <a:rPr spc="-10" dirty="0"/>
              <a:t>models</a:t>
            </a:r>
          </a:p>
        </p:txBody>
      </p:sp>
      <p:sp>
        <p:nvSpPr>
          <p:cNvPr id="3" name="object 3"/>
          <p:cNvSpPr txBox="1">
            <a:spLocks noGrp="1"/>
          </p:cNvSpPr>
          <p:nvPr>
            <p:ph type="body" idx="1"/>
          </p:nvPr>
        </p:nvSpPr>
        <p:spPr>
          <a:xfrm>
            <a:off x="689748" y="1752600"/>
            <a:ext cx="7199884" cy="1982594"/>
          </a:xfrm>
          <a:prstGeom prst="rect">
            <a:avLst/>
          </a:prstGeom>
        </p:spPr>
        <p:txBody>
          <a:bodyPr vert="horz" wrap="square" lIns="0" tIns="43180" rIns="0" bIns="0" rtlCol="0">
            <a:spAutoFit/>
          </a:bodyPr>
          <a:lstStyle/>
          <a:p>
            <a:pPr marL="285750" marR="0" indent="-285750" algn="just">
              <a:spcBef>
                <a:spcPts val="1200"/>
              </a:spcBef>
              <a:spcAft>
                <a:spcPts val="1200"/>
              </a:spcAft>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rPr>
              <a:t>Logistic regression: One of the very popular algorithms is considered as logistic regression which is a supervised learning model. It performs categorical predictions which can be ‘true’ or ‘false’. This model provides probabilistic values instead of exact ones. This algorithm works on both continuous and discrete values. A simple S-Shaped curve can elaborate the logistic regression very precisely.</a:t>
            </a:r>
            <a:endParaRPr lang="en-US"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9A8E11B-8DDC-9B63-6FEF-DAF8E85EFF78}"/>
              </a:ext>
            </a:extLst>
          </p:cNvPr>
          <p:cNvSpPr txBox="1"/>
          <p:nvPr/>
        </p:nvSpPr>
        <p:spPr>
          <a:xfrm>
            <a:off x="533400" y="3886200"/>
            <a:ext cx="7182300"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effectLst/>
                <a:latin typeface="Arial" panose="020B0604020202020204" pitchFamily="34" charset="0"/>
                <a:ea typeface="Times New Roman" panose="02020603050405020304" pitchFamily="18" charset="0"/>
              </a:rPr>
              <a:t>Random forest is a flexible, easy-to-use machine learning algorithm that produces, even without hyper-parameter tuning, a great result most of the time. It is also one of the most-used algorithms, due to its simplicity and diversity (it can be used for both classification and regression tasks).</a:t>
            </a:r>
            <a:r>
              <a:rPr lang="en-US" dirty="0">
                <a:solidFill>
                  <a:schemeClr val="bg1"/>
                </a:solidFill>
                <a:effectLst/>
              </a:rPr>
              <a:t> </a:t>
            </a:r>
            <a:endParaRPr lang="en-US" dirty="0">
              <a:solidFill>
                <a:schemeClr val="bg1"/>
              </a:solidFill>
            </a:endParaRPr>
          </a:p>
        </p:txBody>
      </p:sp>
      <p:pic>
        <p:nvPicPr>
          <p:cNvPr id="10" name="Picture 9">
            <a:extLst>
              <a:ext uri="{FF2B5EF4-FFF2-40B4-BE49-F238E27FC236}">
                <a16:creationId xmlns:a16="http://schemas.microsoft.com/office/drawing/2014/main" id="{CFE837C0-F305-32EC-E612-D7E276952865}"/>
              </a:ext>
            </a:extLst>
          </p:cNvPr>
          <p:cNvPicPr>
            <a:picLocks noChangeAspect="1"/>
          </p:cNvPicPr>
          <p:nvPr/>
        </p:nvPicPr>
        <p:blipFill>
          <a:blip r:embed="rId2"/>
          <a:stretch>
            <a:fillRect/>
          </a:stretch>
        </p:blipFill>
        <p:spPr>
          <a:xfrm>
            <a:off x="8305800" y="1371600"/>
            <a:ext cx="3352800" cy="3352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M</a:t>
            </a:r>
            <a:r>
              <a:rPr dirty="0"/>
              <a:t>achine</a:t>
            </a:r>
            <a:r>
              <a:rPr spc="-80" dirty="0"/>
              <a:t> </a:t>
            </a:r>
            <a:r>
              <a:rPr dirty="0"/>
              <a:t>learning</a:t>
            </a:r>
            <a:r>
              <a:rPr spc="-75" dirty="0"/>
              <a:t> </a:t>
            </a:r>
            <a:r>
              <a:rPr spc="80" dirty="0"/>
              <a:t>algorithm</a:t>
            </a:r>
            <a:r>
              <a:rPr spc="-90" dirty="0"/>
              <a:t> </a:t>
            </a:r>
            <a:r>
              <a:rPr spc="-10" dirty="0"/>
              <a:t>models</a:t>
            </a:r>
          </a:p>
        </p:txBody>
      </p:sp>
      <p:sp>
        <p:nvSpPr>
          <p:cNvPr id="15" name="object 3">
            <a:extLst>
              <a:ext uri="{FF2B5EF4-FFF2-40B4-BE49-F238E27FC236}">
                <a16:creationId xmlns:a16="http://schemas.microsoft.com/office/drawing/2014/main" id="{7B36E44A-8CB4-6948-93D4-E1E8D9A73F70}"/>
              </a:ext>
            </a:extLst>
          </p:cNvPr>
          <p:cNvSpPr txBox="1">
            <a:spLocks/>
          </p:cNvSpPr>
          <p:nvPr/>
        </p:nvSpPr>
        <p:spPr>
          <a:xfrm>
            <a:off x="713193" y="1752600"/>
            <a:ext cx="7199884" cy="874598"/>
          </a:xfrm>
          <a:prstGeom prst="rect">
            <a:avLst/>
          </a:prstGeom>
        </p:spPr>
        <p:txBody>
          <a:bodyPr vert="horz" wrap="square" lIns="0" tIns="43180" rIns="0" bIns="0" rtlCol="0">
            <a:spAutoFit/>
          </a:bodyPr>
          <a:lstStyle>
            <a:lvl1pPr marL="0">
              <a:defRPr sz="2000" b="0"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gn="just">
              <a:spcBef>
                <a:spcPts val="1200"/>
              </a:spcBef>
              <a:spcAft>
                <a:spcPts val="1200"/>
              </a:spcAft>
              <a:buFont typeface="Arial" panose="020B0604020202020204" pitchFamily="34" charset="0"/>
              <a:buChar char="•"/>
            </a:pPr>
            <a:r>
              <a:rPr lang="en-US" sz="1800" dirty="0" err="1">
                <a:latin typeface="Arial" panose="020B0604020202020204" pitchFamily="34" charset="0"/>
                <a:ea typeface="Times New Roman" panose="02020603050405020304" pitchFamily="18" charset="0"/>
              </a:rPr>
              <a:t>LightGBM</a:t>
            </a:r>
            <a:r>
              <a:rPr lang="en-US" sz="1800" dirty="0">
                <a:latin typeface="Arial" panose="020B0604020202020204" pitchFamily="34" charset="0"/>
                <a:ea typeface="Times New Roman" panose="02020603050405020304" pitchFamily="18" charset="0"/>
              </a:rPr>
              <a:t> is a fast, distributed, high performance gradient boosting framework based on decision tree algorithms, used for ranking, classification and many other machine learning tasks.</a:t>
            </a:r>
            <a:endParaRPr lang="en-US" sz="1800" dirty="0">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6F75E3BA-C1D6-6C37-8D11-E5695B461C1E}"/>
              </a:ext>
            </a:extLst>
          </p:cNvPr>
          <p:cNvSpPr txBox="1"/>
          <p:nvPr/>
        </p:nvSpPr>
        <p:spPr>
          <a:xfrm>
            <a:off x="609600" y="2899539"/>
            <a:ext cx="7199884" cy="1200329"/>
          </a:xfrm>
          <a:prstGeom prst="rect">
            <a:avLst/>
          </a:prstGeom>
          <a:noFill/>
        </p:spPr>
        <p:txBody>
          <a:bodyPr wrap="square">
            <a:spAutoFit/>
          </a:bodyPr>
          <a:lstStyle/>
          <a:p>
            <a:pPr marL="285750" indent="-285750">
              <a:buFont typeface="Arial" panose="020B0604020202020204" pitchFamily="34" charset="0"/>
              <a:buChar char="•"/>
            </a:pPr>
            <a:r>
              <a:rPr lang="en-US" dirty="0" err="1">
                <a:solidFill>
                  <a:schemeClr val="bg1"/>
                </a:solidFill>
                <a:effectLst/>
                <a:latin typeface="Arial" panose="020B0604020202020204" pitchFamily="34" charset="0"/>
                <a:ea typeface="Times New Roman" panose="02020603050405020304" pitchFamily="18" charset="0"/>
              </a:rPr>
              <a:t>XGBoost</a:t>
            </a:r>
            <a:r>
              <a:rPr lang="en-US" dirty="0">
                <a:solidFill>
                  <a:schemeClr val="bg1"/>
                </a:solidFill>
                <a:effectLst/>
                <a:latin typeface="Arial" panose="020B0604020202020204" pitchFamily="34" charset="0"/>
                <a:ea typeface="Times New Roman" panose="02020603050405020304" pitchFamily="18" charset="0"/>
              </a:rPr>
              <a:t>: It is a decision tree classifier which has been implemented on gradient boosting framework. This model works on the principle that weak learners should be combined to produce best predictions. </a:t>
            </a:r>
            <a:r>
              <a:rPr lang="en-US" dirty="0" err="1">
                <a:solidFill>
                  <a:schemeClr val="bg1"/>
                </a:solidFill>
                <a:effectLst/>
                <a:latin typeface="Arial" panose="020B0604020202020204" pitchFamily="34" charset="0"/>
                <a:ea typeface="Times New Roman" panose="02020603050405020304" pitchFamily="18" charset="0"/>
              </a:rPr>
              <a:t>Ensembling</a:t>
            </a:r>
            <a:r>
              <a:rPr lang="en-US" dirty="0">
                <a:solidFill>
                  <a:schemeClr val="bg1"/>
                </a:solidFill>
                <a:effectLst/>
                <a:latin typeface="Arial" panose="020B0604020202020204" pitchFamily="34" charset="0"/>
                <a:ea typeface="Times New Roman" panose="02020603050405020304" pitchFamily="18" charset="0"/>
              </a:rPr>
              <a:t> is performed in sequential manner.</a:t>
            </a:r>
            <a:r>
              <a:rPr lang="en-US" dirty="0">
                <a:solidFill>
                  <a:schemeClr val="bg1"/>
                </a:solidFill>
                <a:effectLst/>
              </a:rPr>
              <a:t> </a:t>
            </a:r>
            <a:endParaRPr lang="en-US" dirty="0">
              <a:solidFill>
                <a:schemeClr val="bg1"/>
              </a:solidFill>
            </a:endParaRPr>
          </a:p>
        </p:txBody>
      </p:sp>
      <p:sp>
        <p:nvSpPr>
          <p:cNvPr id="23" name="TextBox 22">
            <a:extLst>
              <a:ext uri="{FF2B5EF4-FFF2-40B4-BE49-F238E27FC236}">
                <a16:creationId xmlns:a16="http://schemas.microsoft.com/office/drawing/2014/main" id="{03D1E55A-7A02-A9BE-14F1-37EB34F067D8}"/>
              </a:ext>
            </a:extLst>
          </p:cNvPr>
          <p:cNvSpPr txBox="1"/>
          <p:nvPr/>
        </p:nvSpPr>
        <p:spPr>
          <a:xfrm>
            <a:off x="713192" y="4389794"/>
            <a:ext cx="7096291" cy="1200329"/>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bg1"/>
                </a:solidFill>
                <a:effectLst/>
                <a:latin typeface="Arial" panose="020B0604020202020204" pitchFamily="34" charset="0"/>
                <a:ea typeface="Times New Roman" panose="02020603050405020304" pitchFamily="18" charset="0"/>
              </a:rPr>
              <a:t>Decision Tree creates the classification model by building a decision tree. Each node in the tree specifies a test on an attribute, each branch descending from that node corresponds to one of the possible values of attributes.</a:t>
            </a:r>
            <a:endParaRPr lang="en-US" dirty="0">
              <a:solidFill>
                <a:schemeClr val="bg1"/>
              </a:solidFill>
            </a:endParaRPr>
          </a:p>
        </p:txBody>
      </p:sp>
      <p:sp>
        <p:nvSpPr>
          <p:cNvPr id="25" name="TextBox 24">
            <a:extLst>
              <a:ext uri="{FF2B5EF4-FFF2-40B4-BE49-F238E27FC236}">
                <a16:creationId xmlns:a16="http://schemas.microsoft.com/office/drawing/2014/main" id="{47C46A45-9AFA-965E-1F06-B2DDEB24FDB6}"/>
              </a:ext>
            </a:extLst>
          </p:cNvPr>
          <p:cNvSpPr txBox="1"/>
          <p:nvPr/>
        </p:nvSpPr>
        <p:spPr>
          <a:xfrm>
            <a:off x="914400" y="5880049"/>
            <a:ext cx="6096000" cy="369332"/>
          </a:xfrm>
          <a:prstGeom prst="rect">
            <a:avLst/>
          </a:prstGeom>
          <a:noFill/>
        </p:spPr>
        <p:txBody>
          <a:bodyPr wrap="square">
            <a:spAutoFit/>
          </a:bodyPr>
          <a:lstStyle/>
          <a:p>
            <a:r>
              <a:rPr lang="en-US" i="1" dirty="0">
                <a:solidFill>
                  <a:schemeClr val="bg1"/>
                </a:solidFill>
                <a:latin typeface="Helvetica Neue" panose="02000503000000020004" pitchFamily="2" charset="0"/>
              </a:rPr>
              <a:t>Note: All applied with </a:t>
            </a:r>
            <a:r>
              <a:rPr lang="en-US" i="1" dirty="0">
                <a:solidFill>
                  <a:schemeClr val="bg1"/>
                </a:solidFill>
                <a:effectLst/>
                <a:latin typeface="Helvetica Neue" panose="02000503000000020004" pitchFamily="2" charset="0"/>
              </a:rPr>
              <a:t>hyper-parameter tuning</a:t>
            </a:r>
            <a:r>
              <a:rPr lang="en-US" i="1" dirty="0">
                <a:solidFill>
                  <a:schemeClr val="bg1"/>
                </a:solidFill>
                <a:latin typeface="Helvetica Neue" panose="02000503000000020004" pitchFamily="2" charset="0"/>
              </a:rPr>
              <a:t>.</a:t>
            </a:r>
            <a:endParaRPr lang="en-US" i="1" dirty="0">
              <a:solidFill>
                <a:schemeClr val="bg1"/>
              </a:solidFill>
              <a:effectLst/>
              <a:latin typeface="Helvetica Neue" panose="02000503000000020004" pitchFamily="2" charset="0"/>
            </a:endParaRPr>
          </a:p>
        </p:txBody>
      </p:sp>
      <p:pic>
        <p:nvPicPr>
          <p:cNvPr id="26" name="Picture 25">
            <a:extLst>
              <a:ext uri="{FF2B5EF4-FFF2-40B4-BE49-F238E27FC236}">
                <a16:creationId xmlns:a16="http://schemas.microsoft.com/office/drawing/2014/main" id="{37F8B205-FEFA-9DCE-980D-5B861A0FC2BD}"/>
              </a:ext>
            </a:extLst>
          </p:cNvPr>
          <p:cNvPicPr>
            <a:picLocks noChangeAspect="1"/>
          </p:cNvPicPr>
          <p:nvPr/>
        </p:nvPicPr>
        <p:blipFill>
          <a:blip r:embed="rId2"/>
          <a:stretch>
            <a:fillRect/>
          </a:stretch>
        </p:blipFill>
        <p:spPr>
          <a:xfrm>
            <a:off x="8305800" y="1371600"/>
            <a:ext cx="3352800" cy="3352800"/>
          </a:xfrm>
          <a:prstGeom prst="rect">
            <a:avLst/>
          </a:prstGeom>
        </p:spPr>
      </p:pic>
    </p:spTree>
    <p:extLst>
      <p:ext uri="{BB962C8B-B14F-4D97-AF65-F5344CB8AC3E}">
        <p14:creationId xmlns:p14="http://schemas.microsoft.com/office/powerpoint/2010/main" val="339864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5" name="Picture 4" descr="Table&#10;&#10;Description automatically generated">
            <a:extLst>
              <a:ext uri="{FF2B5EF4-FFF2-40B4-BE49-F238E27FC236}">
                <a16:creationId xmlns:a16="http://schemas.microsoft.com/office/drawing/2014/main" id="{35ED9EB0-4EFB-A7A8-64CF-43CD773D2616}"/>
              </a:ext>
            </a:extLst>
          </p:cNvPr>
          <p:cNvPicPr>
            <a:picLocks noChangeAspect="1"/>
          </p:cNvPicPr>
          <p:nvPr/>
        </p:nvPicPr>
        <p:blipFill>
          <a:blip r:embed="rId2"/>
          <a:stretch>
            <a:fillRect/>
          </a:stretch>
        </p:blipFill>
        <p:spPr>
          <a:xfrm>
            <a:off x="379599" y="1675784"/>
            <a:ext cx="11432802" cy="3511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85078F2B-9654-F58F-455F-37CCA8291E1F}"/>
              </a:ext>
            </a:extLst>
          </p:cNvPr>
          <p:cNvSpPr txBox="1"/>
          <p:nvPr/>
        </p:nvSpPr>
        <p:spPr>
          <a:xfrm>
            <a:off x="3031236" y="5548535"/>
            <a:ext cx="6096000" cy="369332"/>
          </a:xfrm>
          <a:prstGeom prst="rect">
            <a:avLst/>
          </a:prstGeom>
          <a:noFill/>
        </p:spPr>
        <p:txBody>
          <a:bodyPr wrap="square">
            <a:spAutoFit/>
          </a:bodyPr>
          <a:lstStyle/>
          <a:p>
            <a:r>
              <a:rPr lang="en-US" dirty="0">
                <a:solidFill>
                  <a:schemeClr val="bg1"/>
                </a:solidFill>
                <a:latin typeface="Arial" panose="020B0604020202020204" pitchFamily="34" charset="0"/>
                <a:ea typeface="Times New Roman" panose="02020603050405020304" pitchFamily="18" charset="0"/>
              </a:rPr>
              <a:t>M</a:t>
            </a:r>
            <a:r>
              <a:rPr lang="en-US" dirty="0">
                <a:solidFill>
                  <a:schemeClr val="bg1"/>
                </a:solidFill>
                <a:effectLst/>
                <a:latin typeface="Arial" panose="020B0604020202020204" pitchFamily="34" charset="0"/>
                <a:ea typeface="Times New Roman" panose="02020603050405020304" pitchFamily="18" charset="0"/>
              </a:rPr>
              <a:t>ean, std, 25% and 75% on the continuous variables.</a:t>
            </a:r>
            <a:r>
              <a:rPr lang="en-US" dirty="0">
                <a:solidFill>
                  <a:schemeClr val="bg1"/>
                </a:solidFill>
                <a:effectLst/>
              </a:rPr>
              <a:t> </a:t>
            </a: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25121"/>
            <a:ext cx="8402320" cy="665480"/>
          </a:xfrm>
          <a:prstGeom prst="rect">
            <a:avLst/>
          </a:prstGeom>
        </p:spPr>
        <p:txBody>
          <a:bodyPr vert="horz" wrap="square" lIns="0" tIns="12700" rIns="0" bIns="0" rtlCol="0">
            <a:spAutoFit/>
          </a:bodyPr>
          <a:lstStyle/>
          <a:p>
            <a:pPr marL="12700">
              <a:lnSpc>
                <a:spcPct val="100000"/>
              </a:lnSpc>
              <a:spcBef>
                <a:spcPts val="100"/>
              </a:spcBef>
            </a:pPr>
            <a:r>
              <a:rPr lang="en-US" dirty="0"/>
              <a:t>Results</a:t>
            </a:r>
            <a:endParaRPr dirty="0"/>
          </a:p>
        </p:txBody>
      </p:sp>
      <p:pic>
        <p:nvPicPr>
          <p:cNvPr id="3" name="Picture 2" descr="Chart&#10;&#10;Description automatically generated">
            <a:extLst>
              <a:ext uri="{FF2B5EF4-FFF2-40B4-BE49-F238E27FC236}">
                <a16:creationId xmlns:a16="http://schemas.microsoft.com/office/drawing/2014/main" id="{8B9507B4-CBBD-DBD2-0F08-F7D914C690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248370"/>
            <a:ext cx="2022899" cy="1447800"/>
          </a:xfrm>
          <a:prstGeom prst="rect">
            <a:avLst/>
          </a:prstGeom>
        </p:spPr>
      </p:pic>
      <p:sp>
        <p:nvSpPr>
          <p:cNvPr id="8" name="TextBox 7">
            <a:extLst>
              <a:ext uri="{FF2B5EF4-FFF2-40B4-BE49-F238E27FC236}">
                <a16:creationId xmlns:a16="http://schemas.microsoft.com/office/drawing/2014/main" id="{37F0620A-BAF2-788B-2A15-CC7544EA03C1}"/>
              </a:ext>
            </a:extLst>
          </p:cNvPr>
          <p:cNvSpPr txBox="1"/>
          <p:nvPr/>
        </p:nvSpPr>
        <p:spPr>
          <a:xfrm>
            <a:off x="2568022" y="1248370"/>
            <a:ext cx="6096000" cy="830997"/>
          </a:xfrm>
          <a:prstGeom prst="rect">
            <a:avLst/>
          </a:prstGeom>
          <a:noFill/>
        </p:spPr>
        <p:txBody>
          <a:bodyPr wrap="square">
            <a:spAutoFit/>
          </a:bodyPr>
          <a:lstStyle/>
          <a:p>
            <a:pPr marL="0" marR="0">
              <a:spcBef>
                <a:spcPts val="0"/>
              </a:spcBef>
              <a:spcAft>
                <a:spcPts val="0"/>
              </a:spcAft>
            </a:pPr>
            <a:r>
              <a:rPr lang="en-US" sz="1600" dirty="0">
                <a:solidFill>
                  <a:schemeClr val="bg1"/>
                </a:solidFill>
                <a:effectLst/>
              </a:rPr>
              <a:t>'cp’ </a:t>
            </a:r>
          </a:p>
          <a:p>
            <a:pPr marL="0" marR="0">
              <a:spcBef>
                <a:spcPts val="0"/>
              </a:spcBef>
              <a:spcAft>
                <a:spcPts val="0"/>
              </a:spcAft>
            </a:pPr>
            <a:r>
              <a:rPr lang="en-US" sz="1600" dirty="0">
                <a:solidFill>
                  <a:schemeClr val="bg1"/>
                </a:solidFill>
                <a:effectLst/>
              </a:rPr>
              <a:t>Chest pain People with cp 2, 3, 4 are more likely to have heart disease than people with cp 1.</a:t>
            </a: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8" descr="Chart, bar chart&#10;&#10;Description automatically generated">
            <a:extLst>
              <a:ext uri="{FF2B5EF4-FFF2-40B4-BE49-F238E27FC236}">
                <a16:creationId xmlns:a16="http://schemas.microsoft.com/office/drawing/2014/main" id="{85BFBBD0-A861-1DC1-9831-8B6538D44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2854326"/>
            <a:ext cx="1987276" cy="1447801"/>
          </a:xfrm>
          <a:prstGeom prst="rect">
            <a:avLst/>
          </a:prstGeom>
        </p:spPr>
      </p:pic>
      <p:sp>
        <p:nvSpPr>
          <p:cNvPr id="11" name="TextBox 10">
            <a:extLst>
              <a:ext uri="{FF2B5EF4-FFF2-40B4-BE49-F238E27FC236}">
                <a16:creationId xmlns:a16="http://schemas.microsoft.com/office/drawing/2014/main" id="{46759EF0-CEC5-FF46-8545-8794AC31923F}"/>
              </a:ext>
            </a:extLst>
          </p:cNvPr>
          <p:cNvSpPr txBox="1"/>
          <p:nvPr/>
        </p:nvSpPr>
        <p:spPr>
          <a:xfrm>
            <a:off x="2555845" y="2814495"/>
            <a:ext cx="6096000" cy="1569660"/>
          </a:xfrm>
          <a:prstGeom prst="rect">
            <a:avLst/>
          </a:prstGeom>
          <a:noFill/>
        </p:spPr>
        <p:txBody>
          <a:bodyPr wrap="square">
            <a:spAutoFit/>
          </a:bodyPr>
          <a:lstStyle/>
          <a:p>
            <a:r>
              <a:rPr lang="en-US" sz="1600" dirty="0">
                <a:solidFill>
                  <a:schemeClr val="bg1"/>
                </a:solidFill>
                <a:effectLst/>
                <a:latin typeface="Arial" panose="020B0604020202020204" pitchFamily="34" charset="0"/>
                <a:ea typeface="Times New Roman" panose="02020603050405020304" pitchFamily="18" charset="0"/>
              </a:rPr>
              <a:t>'</a:t>
            </a:r>
            <a:r>
              <a:rPr lang="en-US" sz="1600" dirty="0" err="1">
                <a:solidFill>
                  <a:schemeClr val="bg1"/>
                </a:solidFill>
                <a:effectLst/>
                <a:latin typeface="Arial" panose="020B0604020202020204" pitchFamily="34" charset="0"/>
                <a:ea typeface="Times New Roman" panose="02020603050405020304" pitchFamily="18" charset="0"/>
              </a:rPr>
              <a:t>restecg</a:t>
            </a:r>
            <a:r>
              <a:rPr lang="en-US" sz="1600" dirty="0">
                <a:solidFill>
                  <a:schemeClr val="bg1"/>
                </a:solidFill>
                <a:effectLst/>
                <a:latin typeface="Arial" panose="020B0604020202020204" pitchFamily="34" charset="0"/>
                <a:ea typeface="Times New Roman" panose="02020603050405020304" pitchFamily="18" charset="0"/>
              </a:rPr>
              <a:t>’ </a:t>
            </a:r>
          </a:p>
          <a:p>
            <a:r>
              <a:rPr lang="en-US" sz="1600" dirty="0">
                <a:solidFill>
                  <a:schemeClr val="bg1"/>
                </a:solidFill>
                <a:effectLst/>
                <a:latin typeface="Arial" panose="020B0604020202020204" pitchFamily="34" charset="0"/>
                <a:ea typeface="Times New Roman" panose="02020603050405020304" pitchFamily="18" charset="0"/>
              </a:rPr>
              <a:t>resting EKG results</a:t>
            </a:r>
            <a:r>
              <a:rPr lang="en-US" sz="1600" dirty="0">
                <a:solidFill>
                  <a:schemeClr val="bg1"/>
                </a:solidFill>
                <a:latin typeface="Arial" panose="020B0604020202020204" pitchFamily="34" charset="0"/>
                <a:ea typeface="Times New Roman" panose="02020603050405020304" pitchFamily="18" charset="0"/>
              </a:rPr>
              <a:t> </a:t>
            </a:r>
            <a:r>
              <a:rPr lang="en-US" sz="1600" dirty="0">
                <a:solidFill>
                  <a:schemeClr val="bg1"/>
                </a:solidFill>
                <a:effectLst/>
                <a:latin typeface="Arial" panose="020B0604020202020204" pitchFamily="34" charset="0"/>
                <a:ea typeface="Times New Roman" panose="02020603050405020304" pitchFamily="18" charset="0"/>
              </a:rPr>
              <a:t>People with a value of 1 having ST-T wave abnormality and with value 2 showing probable or definite left ventricular hypertrophy by Estes' criteria , reporting an abnormal heart rhythm, which can range from mild symptoms to severe problems are more likely to have heart disease.</a:t>
            </a:r>
            <a:r>
              <a:rPr lang="en-US" sz="1600" dirty="0">
                <a:solidFill>
                  <a:schemeClr val="bg1"/>
                </a:solidFill>
                <a:effectLst/>
              </a:rPr>
              <a:t> </a:t>
            </a:r>
            <a:endParaRPr lang="en-US" sz="1600" dirty="0">
              <a:solidFill>
                <a:schemeClr val="bg1"/>
              </a:solidFill>
            </a:endParaRPr>
          </a:p>
        </p:txBody>
      </p:sp>
      <p:pic>
        <p:nvPicPr>
          <p:cNvPr id="12" name="Picture 11" descr="Chart&#10;&#10;Description automatically generated with medium confidence">
            <a:extLst>
              <a:ext uri="{FF2B5EF4-FFF2-40B4-BE49-F238E27FC236}">
                <a16:creationId xmlns:a16="http://schemas.microsoft.com/office/drawing/2014/main" id="{8E21B412-B128-EC59-0B23-398E458A64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1" y="4542311"/>
            <a:ext cx="1987276" cy="1408306"/>
          </a:xfrm>
          <a:prstGeom prst="rect">
            <a:avLst/>
          </a:prstGeom>
        </p:spPr>
      </p:pic>
      <p:sp>
        <p:nvSpPr>
          <p:cNvPr id="14" name="TextBox 13">
            <a:extLst>
              <a:ext uri="{FF2B5EF4-FFF2-40B4-BE49-F238E27FC236}">
                <a16:creationId xmlns:a16="http://schemas.microsoft.com/office/drawing/2014/main" id="{A9E1FDDA-B670-8F87-0600-1D52A6A0A5C3}"/>
              </a:ext>
            </a:extLst>
          </p:cNvPr>
          <p:cNvSpPr txBox="1"/>
          <p:nvPr/>
        </p:nvSpPr>
        <p:spPr>
          <a:xfrm>
            <a:off x="2576407" y="4481381"/>
            <a:ext cx="6096000" cy="1569660"/>
          </a:xfrm>
          <a:prstGeom prst="rect">
            <a:avLst/>
          </a:prstGeom>
          <a:noFill/>
        </p:spPr>
        <p:txBody>
          <a:bodyPr wrap="square">
            <a:spAutoFit/>
          </a:bodyPr>
          <a:lstStyle/>
          <a:p>
            <a:r>
              <a:rPr lang="en-US" sz="1600" dirty="0">
                <a:solidFill>
                  <a:schemeClr val="bg1"/>
                </a:solidFill>
                <a:effectLst/>
                <a:latin typeface="Arial" panose="020B0604020202020204" pitchFamily="34" charset="0"/>
                <a:ea typeface="Times New Roman" panose="02020603050405020304" pitchFamily="18" charset="0"/>
              </a:rPr>
              <a:t>'slope’ </a:t>
            </a:r>
          </a:p>
          <a:p>
            <a:r>
              <a:rPr lang="en-US" sz="1600" dirty="0">
                <a:solidFill>
                  <a:schemeClr val="bg1"/>
                </a:solidFill>
                <a:effectLst/>
                <a:latin typeface="Arial" panose="020B0604020202020204" pitchFamily="34" charset="0"/>
                <a:ea typeface="Times New Roman" panose="02020603050405020304" pitchFamily="18" charset="0"/>
              </a:rPr>
              <a:t>{the slope of the ST segment of peak exercise}: People with a slope value of 3 (</a:t>
            </a:r>
            <a:r>
              <a:rPr lang="en-US" sz="1600" dirty="0" err="1">
                <a:solidFill>
                  <a:schemeClr val="bg1"/>
                </a:solidFill>
                <a:effectLst/>
                <a:latin typeface="Arial" panose="020B0604020202020204" pitchFamily="34" charset="0"/>
                <a:ea typeface="Times New Roman" panose="02020603050405020304" pitchFamily="18" charset="0"/>
              </a:rPr>
              <a:t>Downslopins</a:t>
            </a:r>
            <a:r>
              <a:rPr lang="en-US" sz="1600" dirty="0">
                <a:solidFill>
                  <a:schemeClr val="bg1"/>
                </a:solidFill>
                <a:effectLst/>
                <a:latin typeface="Arial" panose="020B0604020202020204" pitchFamily="34" charset="0"/>
                <a:ea typeface="Times New Roman" panose="02020603050405020304" pitchFamily="18" charset="0"/>
              </a:rPr>
              <a:t>: signs of an unhealthy heart) are more likely to have heart disease than people with a slope value of 1 slope (Upsloping: best heart rate with exercise) or 2 (Flat sloping: minimal change (typical healthy heart)).</a:t>
            </a:r>
            <a:r>
              <a:rPr lang="en-US" sz="1600" dirty="0">
                <a:solidFill>
                  <a:schemeClr val="bg1"/>
                </a:solidFill>
                <a:effectLst/>
              </a:rPr>
              <a:t> </a:t>
            </a:r>
            <a:endParaRPr lang="en-US" sz="1600" dirty="0">
              <a:solidFill>
                <a:schemeClr val="bg1"/>
              </a:solidFill>
            </a:endParaRPr>
          </a:p>
        </p:txBody>
      </p:sp>
      <p:pic>
        <p:nvPicPr>
          <p:cNvPr id="15" name="Picture 14">
            <a:extLst>
              <a:ext uri="{FF2B5EF4-FFF2-40B4-BE49-F238E27FC236}">
                <a16:creationId xmlns:a16="http://schemas.microsoft.com/office/drawing/2014/main" id="{540CBFD7-CB7A-AEB9-BF77-861FA13A6CAA}"/>
              </a:ext>
            </a:extLst>
          </p:cNvPr>
          <p:cNvPicPr>
            <a:picLocks noChangeAspect="1"/>
          </p:cNvPicPr>
          <p:nvPr/>
        </p:nvPicPr>
        <p:blipFill>
          <a:blip r:embed="rId5"/>
          <a:stretch>
            <a:fillRect/>
          </a:stretch>
        </p:blipFill>
        <p:spPr>
          <a:xfrm>
            <a:off x="8305800" y="1371600"/>
            <a:ext cx="3352800" cy="3352800"/>
          </a:xfrm>
          <a:prstGeom prst="rect">
            <a:avLst/>
          </a:prstGeom>
        </p:spPr>
      </p:pic>
    </p:spTree>
    <p:extLst>
      <p:ext uri="{BB962C8B-B14F-4D97-AF65-F5344CB8AC3E}">
        <p14:creationId xmlns:p14="http://schemas.microsoft.com/office/powerpoint/2010/main" val="1135063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1819</Words>
  <Application>Microsoft Macintosh PowerPoint</Application>
  <PresentationFormat>Widescreen</PresentationFormat>
  <Paragraphs>204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Helvetica Neue</vt:lpstr>
      <vt:lpstr>Segoe UI</vt:lpstr>
      <vt:lpstr>Symbol</vt:lpstr>
      <vt:lpstr>Times New Roman</vt:lpstr>
      <vt:lpstr>Wingdings 3</vt:lpstr>
      <vt:lpstr>Office Theme</vt:lpstr>
      <vt:lpstr>PowerPoint Presentation</vt:lpstr>
      <vt:lpstr>Introduction</vt:lpstr>
      <vt:lpstr>Approach</vt:lpstr>
      <vt:lpstr>Dataset </vt:lpstr>
      <vt:lpstr>Heart disease prediction</vt:lpstr>
      <vt:lpstr>Machine learning algorithm models</vt:lpstr>
      <vt:lpstr>Machine learning algorithm models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JOE ANSON AQUINO</cp:lastModifiedBy>
  <cp:revision>24</cp:revision>
  <dcterms:created xsi:type="dcterms:W3CDTF">2023-05-11T04:47:52Z</dcterms:created>
  <dcterms:modified xsi:type="dcterms:W3CDTF">2023-05-11T07:53:24Z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2022-12-15T00:00:00Z</vt:filetime>
  </property>
  <property fmtid="{D5CDD505-2E9C-101B-9397-08002B2CF9AE}" pid="3" name="Creator">
    <vt:lpwstr>Microsoft® PowerPoint® 2013</vt:lpwstr>
  </property>
  <property fmtid="{D5CDD505-2E9C-101B-9397-08002B2CF9AE}" pid="4" name="LastSaved">
    <vt:filetime>2023-05-11T00:00:00Z</vt:filetime>
  </property>
  <property fmtid="{D5CDD505-2E9C-101B-9397-08002B2CF9AE}" pid="5" name="Producer">
    <vt:lpwstr>Microsoft® PowerPoint® 2013</vt:lpwstr>
  </property>
</Properties>
</file>