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3a1466f2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3a1466f2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3a1466f2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3a1466f2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3a1466f26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3a1466f26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3a1466f26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3a1466f26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3a1466f2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3a1466f2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Report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Joe Anson Aquino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194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endParaRPr/>
          </a:p>
        </p:txBody>
      </p:sp>
      <p:sp>
        <p:nvSpPr>
          <p:cNvPr id="93" name="Google Shape;93;p14"/>
          <p:cNvSpPr txBox="1"/>
          <p:nvPr>
            <p:ph idx="1" type="body"/>
          </p:nvPr>
        </p:nvSpPr>
        <p:spPr>
          <a:xfrm>
            <a:off x="729450" y="2242150"/>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latin typeface="Arial"/>
                <a:ea typeface="Arial"/>
                <a:cs typeface="Arial"/>
                <a:sym typeface="Arial"/>
              </a:rPr>
              <a:t>Big Mountain Resort is in need of a new pricing strategy, </a:t>
            </a:r>
            <a:r>
              <a:rPr lang="en" sz="1400">
                <a:solidFill>
                  <a:srgbClr val="000000"/>
                </a:solidFill>
                <a:latin typeface="Arial"/>
                <a:ea typeface="Arial"/>
                <a:cs typeface="Arial"/>
                <a:sym typeface="Arial"/>
              </a:rPr>
              <a:t>a pricing model that can determine a price that is competitive for customers as well as Big Mountain Resorts facilities.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rPr b="1" lang="en">
                <a:solidFill>
                  <a:schemeClr val="dk2"/>
                </a:solidFill>
              </a:rPr>
              <a:t>Current Price: $81.00 / Adult</a:t>
            </a:r>
            <a:endParaRPr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99" name="Google Shape;99;p15"/>
          <p:cNvSpPr txBox="1"/>
          <p:nvPr>
            <p:ph idx="1" type="body"/>
          </p:nvPr>
        </p:nvSpPr>
        <p:spPr>
          <a:xfrm>
            <a:off x="727650" y="1853850"/>
            <a:ext cx="7688700" cy="3021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Ticket prices be raised to $89.99. </a:t>
            </a:r>
            <a:endParaRPr sz="1400">
              <a:solidFill>
                <a:srgbClr val="000000"/>
              </a:solidFill>
              <a:latin typeface="Arial"/>
              <a:ea typeface="Arial"/>
              <a:cs typeface="Arial"/>
              <a:sym typeface="Arial"/>
            </a:endParaRPr>
          </a:p>
          <a:p>
            <a:pPr indent="0" lvl="0" marL="457200" rtl="0" algn="just">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4-6 runs should be closed each day to reduce operation costs. </a:t>
            </a:r>
            <a:endParaRPr sz="1400">
              <a:solidFill>
                <a:srgbClr val="000000"/>
              </a:solidFill>
              <a:latin typeface="Arial"/>
              <a:ea typeface="Arial"/>
              <a:cs typeface="Arial"/>
              <a:sym typeface="Arial"/>
            </a:endParaRPr>
          </a:p>
          <a:p>
            <a:pPr indent="0" lvl="0" marL="457200" rtl="0" algn="just">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Lower a run by 150 feet, and install an additional chair lift.</a:t>
            </a:r>
            <a:endParaRPr sz="1400">
              <a:solidFill>
                <a:srgbClr val="000000"/>
              </a:solidFill>
              <a:latin typeface="Arial"/>
              <a:ea typeface="Arial"/>
              <a:cs typeface="Arial"/>
              <a:sym typeface="Arial"/>
            </a:endParaRPr>
          </a:p>
          <a:p>
            <a:pPr indent="0" lvl="0" marL="457200" rtl="0" algn="just">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Add another Run, and you can increase the amount of snow cover by two acres. </a:t>
            </a:r>
            <a:endParaRPr sz="1400">
              <a:solidFill>
                <a:srgbClr val="000000"/>
              </a:solidFill>
              <a:latin typeface="Arial"/>
              <a:ea typeface="Arial"/>
              <a:cs typeface="Arial"/>
              <a:sym typeface="Arial"/>
            </a:endParaRPr>
          </a:p>
          <a:p>
            <a:pPr indent="0" lvl="0" marL="457200" rtl="0" algn="just">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Based on the model, an increase of $2 in ticket prices would increase revenue by $3.464.638.</a:t>
            </a:r>
            <a:endParaRPr sz="1400">
              <a:solidFill>
                <a:srgbClr val="000000"/>
              </a:solidFill>
              <a:latin typeface="Arial"/>
              <a:ea typeface="Arial"/>
              <a:cs typeface="Arial"/>
              <a:sym typeface="Arial"/>
            </a:endParaRPr>
          </a:p>
          <a:p>
            <a:pPr indent="0" lvl="0" marL="0" rtl="0" algn="just">
              <a:spcBef>
                <a:spcPts val="1200"/>
              </a:spcBef>
              <a:spcAft>
                <a:spcPts val="12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20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 and Analysis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7650" y="1653925"/>
            <a:ext cx="7688700" cy="1612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sz="2100">
                <a:solidFill>
                  <a:srgbClr val="000000"/>
                </a:solidFill>
                <a:highlight>
                  <a:srgbClr val="FFFFFF"/>
                </a:highlight>
                <a:latin typeface="Arial"/>
                <a:ea typeface="Arial"/>
                <a:cs typeface="Arial"/>
                <a:sym typeface="Arial"/>
              </a:rPr>
              <a:t>SCENARIO: No.1</a:t>
            </a:r>
            <a:endParaRPr b="1" sz="210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rPr lang="en" sz="1850">
                <a:solidFill>
                  <a:srgbClr val="000000"/>
                </a:solidFill>
                <a:highlight>
                  <a:srgbClr val="FFFFFF"/>
                </a:highlight>
                <a:latin typeface="Arial"/>
                <a:ea typeface="Arial"/>
                <a:cs typeface="Arial"/>
                <a:sym typeface="Arial"/>
              </a:rPr>
              <a:t>Permanently closing down up to 10 of the least used runs. This doesn't impact any other resort statistics.</a:t>
            </a:r>
            <a:endParaRPr sz="18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1318950" y="2221881"/>
            <a:ext cx="1806326" cy="963975"/>
          </a:xfrm>
          <a:prstGeom prst="rect">
            <a:avLst/>
          </a:prstGeom>
          <a:noFill/>
          <a:ln>
            <a:noFill/>
          </a:ln>
        </p:spPr>
      </p:pic>
      <p:sp>
        <p:nvSpPr>
          <p:cNvPr id="107" name="Google Shape;107;p16"/>
          <p:cNvSpPr txBox="1"/>
          <p:nvPr/>
        </p:nvSpPr>
        <p:spPr>
          <a:xfrm>
            <a:off x="3267875" y="2322900"/>
            <a:ext cx="422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FF0000"/>
                </a:solidFill>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b="1" sz="700">
              <a:solidFill>
                <a:srgbClr val="FF0000"/>
              </a:solidFill>
              <a:latin typeface="Lato"/>
              <a:ea typeface="Lato"/>
              <a:cs typeface="Lato"/>
              <a:sym typeface="Lato"/>
            </a:endParaRPr>
          </a:p>
        </p:txBody>
      </p:sp>
      <p:sp>
        <p:nvSpPr>
          <p:cNvPr id="108" name="Google Shape;108;p16"/>
          <p:cNvSpPr txBox="1"/>
          <p:nvPr>
            <p:ph idx="1" type="body"/>
          </p:nvPr>
        </p:nvSpPr>
        <p:spPr>
          <a:xfrm>
            <a:off x="727650" y="3352300"/>
            <a:ext cx="7688700" cy="1612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100">
                <a:solidFill>
                  <a:srgbClr val="000000"/>
                </a:solidFill>
                <a:highlight>
                  <a:srgbClr val="FFFFFF"/>
                </a:highlight>
                <a:latin typeface="Arial"/>
                <a:ea typeface="Arial"/>
                <a:cs typeface="Arial"/>
                <a:sym typeface="Arial"/>
              </a:rPr>
              <a:t>SCENARIO: N0.2</a:t>
            </a:r>
            <a:endParaRPr b="1" sz="210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rPr lang="en" sz="3600">
                <a:solidFill>
                  <a:srgbClr val="000000"/>
                </a:solidFill>
                <a:highlight>
                  <a:srgbClr val="FFFFFF"/>
                </a:highlight>
                <a:latin typeface="Arial"/>
                <a:ea typeface="Arial"/>
                <a:cs typeface="Arial"/>
                <a:sym typeface="Arial"/>
              </a:rPr>
              <a:t>Increase the vertical drop by adding a run to a point 150 feet lower down but requiring the installation of an additional chair lift to bring skiers back up, without additional snow making coverage</a:t>
            </a:r>
            <a:endParaRPr sz="36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80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rPr lang="en"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
        <p:nvSpPr>
          <p:cNvPr id="109" name="Google Shape;109;p16"/>
          <p:cNvSpPr txBox="1"/>
          <p:nvPr/>
        </p:nvSpPr>
        <p:spPr>
          <a:xfrm>
            <a:off x="1282325" y="3972000"/>
            <a:ext cx="6704100" cy="5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FF0000"/>
                </a:solidFill>
                <a:highlight>
                  <a:srgbClr val="FFFFFF"/>
                </a:highlight>
              </a:rPr>
              <a:t>This scenario increases support for ticket price by $1.99</a:t>
            </a:r>
            <a:endParaRPr b="1" sz="700">
              <a:solidFill>
                <a:srgbClr val="FF0000"/>
              </a:solidFill>
              <a:highlight>
                <a:srgbClr val="FFFFFF"/>
              </a:highlight>
            </a:endParaRPr>
          </a:p>
          <a:p>
            <a:pPr indent="0" lvl="0" marL="0" rtl="0" algn="l">
              <a:lnSpc>
                <a:spcPct val="110795"/>
              </a:lnSpc>
              <a:spcBef>
                <a:spcPts val="0"/>
              </a:spcBef>
              <a:spcAft>
                <a:spcPts val="0"/>
              </a:spcAft>
              <a:buNone/>
            </a:pPr>
            <a:r>
              <a:rPr b="1" lang="en" sz="700">
                <a:solidFill>
                  <a:srgbClr val="FF0000"/>
                </a:solidFill>
                <a:highlight>
                  <a:srgbClr val="FFFFFF"/>
                </a:highlight>
              </a:rPr>
              <a:t>Over the season, this could be expected to amount to $3474638</a:t>
            </a:r>
            <a:endParaRPr b="1" sz="700">
              <a:solidFill>
                <a:srgbClr val="FF0000"/>
              </a:solidFill>
              <a:highlight>
                <a:srgbClr val="FFFFFF"/>
              </a:highlight>
            </a:endParaRPr>
          </a:p>
          <a:p>
            <a:pPr indent="0" lvl="0" marL="0" rtl="0" algn="l">
              <a:spcBef>
                <a:spcPts val="0"/>
              </a:spcBef>
              <a:spcAft>
                <a:spcPts val="0"/>
              </a:spcAft>
              <a:buNone/>
            </a:pPr>
            <a:r>
              <a:t/>
            </a:r>
            <a:endParaRPr b="1" sz="700">
              <a:solidFill>
                <a:srgbClr val="FF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208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 and Analysis </a:t>
            </a:r>
            <a:endParaRPr/>
          </a:p>
          <a:p>
            <a:pPr indent="0" lvl="0" marL="0" rtl="0" algn="l">
              <a:spcBef>
                <a:spcPts val="0"/>
              </a:spcBef>
              <a:spcAft>
                <a:spcPts val="0"/>
              </a:spcAft>
              <a:buNone/>
            </a:pPr>
            <a:r>
              <a:t/>
            </a:r>
            <a:endParaRPr/>
          </a:p>
        </p:txBody>
      </p:sp>
      <p:sp>
        <p:nvSpPr>
          <p:cNvPr id="115" name="Google Shape;115;p17"/>
          <p:cNvSpPr txBox="1"/>
          <p:nvPr>
            <p:ph idx="1" type="body"/>
          </p:nvPr>
        </p:nvSpPr>
        <p:spPr>
          <a:xfrm>
            <a:off x="780725" y="1705200"/>
            <a:ext cx="7688700" cy="11745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4000">
                <a:solidFill>
                  <a:srgbClr val="000000"/>
                </a:solidFill>
                <a:highlight>
                  <a:srgbClr val="FFFFFF"/>
                </a:highlight>
                <a:latin typeface="Arial"/>
                <a:ea typeface="Arial"/>
                <a:cs typeface="Arial"/>
                <a:sym typeface="Arial"/>
              </a:rPr>
              <a:t>SCENARIO: N0.3</a:t>
            </a:r>
            <a:endParaRPr b="1" sz="400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rPr lang="en" sz="2800">
                <a:solidFill>
                  <a:srgbClr val="000000"/>
                </a:solidFill>
                <a:highlight>
                  <a:srgbClr val="FFFFFF"/>
                </a:highlight>
                <a:latin typeface="Arial"/>
                <a:ea typeface="Arial"/>
                <a:cs typeface="Arial"/>
                <a:sym typeface="Arial"/>
              </a:rPr>
              <a:t>Same as number 2, but adding 2 acres of snow making cover</a:t>
            </a:r>
            <a:r>
              <a:rPr lang="en" sz="2800">
                <a:solidFill>
                  <a:srgbClr val="000000"/>
                </a:solidFill>
                <a:highlight>
                  <a:srgbClr val="FFFFFF"/>
                </a:highlight>
                <a:latin typeface="Arial"/>
                <a:ea typeface="Arial"/>
                <a:cs typeface="Arial"/>
                <a:sym typeface="Arial"/>
              </a:rPr>
              <a:t>                                                      </a:t>
            </a:r>
            <a:endParaRPr sz="2800">
              <a:solidFill>
                <a:srgbClr val="000000"/>
              </a:solidFill>
              <a:highlight>
                <a:srgbClr val="FFFFFF"/>
              </a:highlight>
              <a:latin typeface="Arial"/>
              <a:ea typeface="Arial"/>
              <a:cs typeface="Arial"/>
              <a:sym typeface="Arial"/>
            </a:endParaRPr>
          </a:p>
          <a:p>
            <a:pPr indent="0" lvl="0" marL="457200" rtl="0" algn="l">
              <a:lnSpc>
                <a:spcPct val="100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lnSpc>
                <a:spcPct val="100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16" name="Google Shape;116;p17"/>
          <p:cNvSpPr txBox="1"/>
          <p:nvPr/>
        </p:nvSpPr>
        <p:spPr>
          <a:xfrm>
            <a:off x="1219950" y="2115925"/>
            <a:ext cx="6704100" cy="6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FF0000"/>
                </a:solidFill>
                <a:highlight>
                  <a:srgbClr val="FFFFFF"/>
                </a:highlight>
              </a:rPr>
              <a:t>This scenario increases support for ticket price by $1.99</a:t>
            </a:r>
            <a:endParaRPr b="1" sz="700">
              <a:solidFill>
                <a:srgbClr val="FF0000"/>
              </a:solidFill>
              <a:highlight>
                <a:srgbClr val="FFFFFF"/>
              </a:highlight>
            </a:endParaRPr>
          </a:p>
          <a:p>
            <a:pPr indent="0" lvl="0" marL="0" rtl="0" algn="l">
              <a:lnSpc>
                <a:spcPct val="110795"/>
              </a:lnSpc>
              <a:spcBef>
                <a:spcPts val="0"/>
              </a:spcBef>
              <a:spcAft>
                <a:spcPts val="0"/>
              </a:spcAft>
              <a:buNone/>
            </a:pPr>
            <a:r>
              <a:rPr b="1" lang="en" sz="700">
                <a:solidFill>
                  <a:srgbClr val="FF0000"/>
                </a:solidFill>
                <a:highlight>
                  <a:srgbClr val="FFFFFF"/>
                </a:highlight>
              </a:rPr>
              <a:t>Over the season, this could be expected to amount to $3474638</a:t>
            </a:r>
            <a:br>
              <a:rPr b="1" lang="en" sz="700">
                <a:solidFill>
                  <a:srgbClr val="FF0000"/>
                </a:solidFill>
                <a:highlight>
                  <a:srgbClr val="FFFFFF"/>
                </a:highlight>
              </a:rPr>
            </a:br>
            <a:endParaRPr b="1" sz="700">
              <a:solidFill>
                <a:srgbClr val="FF0000"/>
              </a:solidFill>
              <a:highlight>
                <a:srgbClr val="FFFFFF"/>
              </a:highlight>
            </a:endParaRPr>
          </a:p>
          <a:p>
            <a:pPr indent="0" lvl="0" marL="0" marR="190500" rtl="0" algn="l">
              <a:lnSpc>
                <a:spcPct val="115000"/>
              </a:lnSpc>
              <a:spcBef>
                <a:spcPts val="0"/>
              </a:spcBef>
              <a:spcAft>
                <a:spcPts val="500"/>
              </a:spcAft>
              <a:buNone/>
            </a:pPr>
            <a:r>
              <a:rPr b="1" i="1" lang="en" sz="700">
                <a:solidFill>
                  <a:schemeClr val="dk1"/>
                </a:solidFill>
                <a:highlight>
                  <a:srgbClr val="FFFFFF"/>
                </a:highlight>
              </a:rPr>
              <a:t>~ Such a small increase in the snow making area makes no difference! ~</a:t>
            </a:r>
            <a:endParaRPr b="1" sz="700">
              <a:solidFill>
                <a:schemeClr val="dk1"/>
              </a:solidFill>
              <a:latin typeface="Lato"/>
              <a:ea typeface="Lato"/>
              <a:cs typeface="Lato"/>
              <a:sym typeface="Lato"/>
            </a:endParaRPr>
          </a:p>
        </p:txBody>
      </p:sp>
      <p:sp>
        <p:nvSpPr>
          <p:cNvPr id="117" name="Google Shape;117;p17"/>
          <p:cNvSpPr txBox="1"/>
          <p:nvPr>
            <p:ph idx="1" type="body"/>
          </p:nvPr>
        </p:nvSpPr>
        <p:spPr>
          <a:xfrm>
            <a:off x="780725" y="2934650"/>
            <a:ext cx="7688700" cy="11745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4000">
                <a:solidFill>
                  <a:srgbClr val="000000"/>
                </a:solidFill>
                <a:highlight>
                  <a:srgbClr val="FFFFFF"/>
                </a:highlight>
                <a:latin typeface="Arial"/>
                <a:ea typeface="Arial"/>
                <a:cs typeface="Arial"/>
                <a:sym typeface="Arial"/>
              </a:rPr>
              <a:t>SCENARIO: N0.4</a:t>
            </a:r>
            <a:endParaRPr b="1" sz="400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rPr lang="en" sz="2800">
                <a:solidFill>
                  <a:srgbClr val="000000"/>
                </a:solidFill>
                <a:highlight>
                  <a:srgbClr val="FFFFFF"/>
                </a:highlight>
                <a:latin typeface="Arial"/>
                <a:ea typeface="Arial"/>
                <a:cs typeface="Arial"/>
                <a:sym typeface="Arial"/>
              </a:rPr>
              <a:t>Increase the longest run by 0.2 mile to boast 3.5 miles length, requiring an additional snow making coverage of 4 acres</a:t>
            </a:r>
            <a:r>
              <a:rPr lang="en" sz="2800">
                <a:solidFill>
                  <a:srgbClr val="000000"/>
                </a:solidFill>
                <a:highlight>
                  <a:srgbClr val="FFFFFF"/>
                </a:highlight>
                <a:latin typeface="Arial"/>
                <a:ea typeface="Arial"/>
                <a:cs typeface="Arial"/>
                <a:sym typeface="Arial"/>
              </a:rPr>
              <a:t>                                                   </a:t>
            </a:r>
            <a:endParaRPr sz="2800">
              <a:solidFill>
                <a:srgbClr val="000000"/>
              </a:solidFill>
              <a:highlight>
                <a:srgbClr val="FFFFFF"/>
              </a:highlight>
              <a:latin typeface="Arial"/>
              <a:ea typeface="Arial"/>
              <a:cs typeface="Arial"/>
              <a:sym typeface="Arial"/>
            </a:endParaRPr>
          </a:p>
          <a:p>
            <a:pPr indent="0" lvl="0" marL="457200" rtl="0" algn="l">
              <a:lnSpc>
                <a:spcPct val="100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lnSpc>
                <a:spcPct val="100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18" name="Google Shape;118;p17"/>
          <p:cNvSpPr txBox="1"/>
          <p:nvPr/>
        </p:nvSpPr>
        <p:spPr>
          <a:xfrm>
            <a:off x="1219950" y="3321800"/>
            <a:ext cx="59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FF0000"/>
                </a:solidFill>
                <a:highlight>
                  <a:srgbClr val="FFFFFF"/>
                </a:highlight>
              </a:rPr>
              <a:t>No difference whatsoever. Although the longest run feature was used in the linear model, the random forest model (the one we chose because of its better performance) only has longest run way down in the feature importance list.</a:t>
            </a:r>
            <a:endParaRPr b="1" sz="700">
              <a:solidFill>
                <a:srgbClr val="FF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73400" y="122340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None/>
            </a:pPr>
            <a:r>
              <a:rPr lang="en" sz="2300">
                <a:solidFill>
                  <a:srgbClr val="333333"/>
                </a:solidFill>
                <a:latin typeface="Arial"/>
                <a:ea typeface="Arial"/>
                <a:cs typeface="Arial"/>
                <a:sym typeface="Arial"/>
              </a:rPr>
              <a:t>Summary and conclusion</a:t>
            </a:r>
            <a:endParaRPr sz="2300">
              <a:latin typeface="Arial"/>
              <a:ea typeface="Arial"/>
              <a:cs typeface="Arial"/>
              <a:sym typeface="Arial"/>
            </a:endParaRPr>
          </a:p>
        </p:txBody>
      </p:sp>
      <p:sp>
        <p:nvSpPr>
          <p:cNvPr id="124" name="Google Shape;124;p18"/>
          <p:cNvSpPr txBox="1"/>
          <p:nvPr>
            <p:ph idx="1" type="body"/>
          </p:nvPr>
        </p:nvSpPr>
        <p:spPr>
          <a:xfrm>
            <a:off x="727650" y="188102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latin typeface="Arial"/>
                <a:ea typeface="Arial"/>
                <a:cs typeface="Arial"/>
                <a:sym typeface="Arial"/>
              </a:rPr>
              <a:t>With many significant amenities and attractions, Big Mountain Resort is a high end resort. As long as you continue to offer high quality amenities, like the new chair lift, you can justify raising the price</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In addition to covering operations costs, there is plenty of room for revenue growth.</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It is likely that Big Mountain Resort will remain open for many more years with any of these recommendations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