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3" r:id="rId7"/>
    <p:sldId id="265" r:id="rId8"/>
    <p:sldId id="272" r:id="rId9"/>
    <p:sldId id="266" r:id="rId10"/>
    <p:sldId id="267" r:id="rId11"/>
    <p:sldId id="273" r:id="rId12"/>
    <p:sldId id="269" r:id="rId13"/>
    <p:sldId id="270" r:id="rId14"/>
    <p:sldId id="277" r:id="rId15"/>
    <p:sldId id="268" r:id="rId16"/>
    <p:sldId id="276" r:id="rId17"/>
    <p:sldId id="274" r:id="rId18"/>
    <p:sldId id="275" r:id="rId19"/>
  </p:sldIdLst>
  <p:sldSz cx="12192000" cy="7620000"/>
  <p:notesSz cx="12192000" cy="7620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-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CA81801A-746E-7E84-1400-A0CBB8A8F679}"/>
              </a:ext>
            </a:extLst>
          </p:cNvPr>
          <p:cNvSpPr txBox="1"/>
          <p:nvPr/>
        </p:nvSpPr>
        <p:spPr>
          <a:xfrm>
            <a:off x="2301131" y="2169524"/>
            <a:ext cx="7253682" cy="116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C89108-6CA6-B9FB-6272-8B4276647C3B}"/>
              </a:ext>
            </a:extLst>
          </p:cNvPr>
          <p:cNvSpPr txBox="1"/>
          <p:nvPr/>
        </p:nvSpPr>
        <p:spPr>
          <a:xfrm>
            <a:off x="1051172" y="1143000"/>
            <a:ext cx="9753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Sistema web para la Reserva de Canchas </a:t>
            </a:r>
            <a:r>
              <a:rPr lang="es-PE" sz="4000" b="1" dirty="0">
                <a:solidFill>
                  <a:srgbClr val="1A5275"/>
                </a:solidFill>
                <a:latin typeface="Times New Roman"/>
                <a:cs typeface="Times New Roman"/>
              </a:rPr>
              <a:t>S</a:t>
            </a:r>
            <a:r>
              <a:rPr lang="es-PE" sz="40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intéticas</a:t>
            </a:r>
            <a:endParaRPr lang="es-PE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B2986B-24B9-0CB1-02D1-7558DBEE53F4}"/>
              </a:ext>
            </a:extLst>
          </p:cNvPr>
          <p:cNvSpPr txBox="1"/>
          <p:nvPr/>
        </p:nvSpPr>
        <p:spPr>
          <a:xfrm>
            <a:off x="2326531" y="2868818"/>
            <a:ext cx="6096000" cy="624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506" marR="68580" algn="ctr">
              <a:lnSpc>
                <a:spcPct val="95825"/>
              </a:lnSpc>
              <a:spcBef>
                <a:spcPts val="2695"/>
              </a:spcBef>
            </a:pPr>
            <a:r>
              <a:rPr lang="es-ES" sz="1800" b="1" spc="0" dirty="0">
                <a:latin typeface="Times New Roman"/>
                <a:cs typeface="Times New Roman"/>
              </a:rPr>
              <a:t>Proyecto</a:t>
            </a:r>
            <a:r>
              <a:rPr lang="es-ES" sz="1800" b="1" spc="2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Desarrollo</a:t>
            </a:r>
            <a:r>
              <a:rPr lang="es-ES" sz="1800" b="1" spc="17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Sistemas</a:t>
            </a:r>
            <a:r>
              <a:rPr lang="es-ES" sz="1800" b="1" spc="-18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Información</a:t>
            </a:r>
            <a:endParaRPr lang="es-ES" sz="1800" b="1" dirty="0">
              <a:latin typeface="Times New Roman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A65452E-2191-AE62-40C5-58AD4B1BA906}"/>
              </a:ext>
            </a:extLst>
          </p:cNvPr>
          <p:cNvSpPr txBox="1"/>
          <p:nvPr/>
        </p:nvSpPr>
        <p:spPr>
          <a:xfrm>
            <a:off x="3733800" y="3873357"/>
            <a:ext cx="4043011" cy="967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250" marR="829944" algn="ctr">
              <a:lnSpc>
                <a:spcPts val="1950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Alex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J.</a:t>
            </a:r>
            <a:r>
              <a:rPr sz="1800" spc="29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Choque</a:t>
            </a:r>
            <a:r>
              <a:rPr sz="1800" spc="56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Quispe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112"/>
              </a:spcBef>
            </a:pPr>
            <a:r>
              <a:rPr sz="1500" spc="0" dirty="0">
                <a:latin typeface="Times New Roman"/>
                <a:cs typeface="Times New Roman"/>
              </a:rPr>
              <a:t>Instituto</a:t>
            </a:r>
            <a:r>
              <a:rPr sz="1500" spc="289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Educación</a:t>
            </a:r>
            <a:r>
              <a:rPr sz="1500" spc="69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Superior</a:t>
            </a:r>
            <a:r>
              <a:rPr sz="1500" spc="6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Privado </a:t>
            </a:r>
            <a:r>
              <a:rPr sz="1500" spc="8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del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Sur</a:t>
            </a:r>
            <a:endParaRPr sz="1500" dirty="0">
              <a:latin typeface="Times New Roman"/>
              <a:cs typeface="Times New Roman"/>
            </a:endParaRPr>
          </a:p>
          <a:p>
            <a:pPr marL="1364247" marR="1378857" algn="ctr">
              <a:lnSpc>
                <a:spcPct val="95825"/>
              </a:lnSpc>
              <a:spcBef>
                <a:spcPts val="1115"/>
              </a:spcBef>
            </a:pPr>
            <a:r>
              <a:rPr sz="1350" spc="0" dirty="0">
                <a:latin typeface="Times New Roman"/>
                <a:cs typeface="Times New Roman"/>
              </a:rPr>
              <a:t>Agosto</a:t>
            </a:r>
            <a:r>
              <a:rPr sz="1350" spc="312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23,</a:t>
            </a:r>
            <a:r>
              <a:rPr sz="1350" spc="22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2025</a:t>
            </a:r>
            <a:endParaRPr sz="1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42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53631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707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7137" y="461918"/>
            <a:ext cx="1182553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Clases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E472484-5EB2-6D25-F727-C5E806C642F6}"/>
              </a:ext>
            </a:extLst>
          </p:cNvPr>
          <p:cNvSpPr txBox="1"/>
          <p:nvPr/>
        </p:nvSpPr>
        <p:spPr>
          <a:xfrm>
            <a:off x="451826" y="1319953"/>
            <a:ext cx="479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entidades principales del Sistema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4B107-0727-3431-9763-47F2D8488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9" y="2286000"/>
            <a:ext cx="11887200" cy="487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Registrar una reserva.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5839197-76FC-81F8-EC3A-1214604B2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7536" y="304800"/>
            <a:ext cx="7686675" cy="6991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92337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16858" y="2140299"/>
            <a:ext cx="5467349" cy="1217709"/>
          </a:xfrm>
          <a:custGeom>
            <a:avLst/>
            <a:gdLst/>
            <a:ahLst/>
            <a:cxnLst/>
            <a:rect l="l" t="t" r="r" b="b"/>
            <a:pathLst>
              <a:path w="5467349" h="1142999">
                <a:moveTo>
                  <a:pt x="0" y="110489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7"/>
                </a:lnTo>
                <a:lnTo>
                  <a:pt x="5467349" y="33047"/>
                </a:lnTo>
                <a:lnTo>
                  <a:pt x="5467349" y="1109952"/>
                </a:lnTo>
                <a:lnTo>
                  <a:pt x="5466382" y="1114812"/>
                </a:lnTo>
                <a:lnTo>
                  <a:pt x="5464448" y="1119479"/>
                </a:lnTo>
                <a:lnTo>
                  <a:pt x="5462515" y="1124147"/>
                </a:lnTo>
                <a:lnTo>
                  <a:pt x="5434301" y="1142999"/>
                </a:lnTo>
                <a:lnTo>
                  <a:pt x="16523" y="1142999"/>
                </a:lnTo>
                <a:lnTo>
                  <a:pt x="5579" y="1131840"/>
                </a:lnTo>
                <a:lnTo>
                  <a:pt x="3793" y="1128268"/>
                </a:lnTo>
                <a:lnTo>
                  <a:pt x="2416" y="1124147"/>
                </a:lnTo>
                <a:lnTo>
                  <a:pt x="1450" y="1119479"/>
                </a:lnTo>
                <a:lnTo>
                  <a:pt x="483" y="1114812"/>
                </a:lnTo>
                <a:lnTo>
                  <a:pt x="0" y="1109952"/>
                </a:lnTo>
                <a:lnTo>
                  <a:pt x="0" y="11048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297808" y="2140299"/>
            <a:ext cx="5486399" cy="1300395"/>
          </a:xfrm>
          <a:custGeom>
            <a:avLst/>
            <a:gdLst/>
            <a:ahLst/>
            <a:cxnLst/>
            <a:rect l="l" t="t" r="r" b="b"/>
            <a:pathLst>
              <a:path w="5486399" h="114299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104899"/>
                </a:lnTo>
                <a:lnTo>
                  <a:pt x="25230" y="1140883"/>
                </a:lnTo>
                <a:lnTo>
                  <a:pt x="38099" y="114299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9558" y="3566665"/>
            <a:ext cx="5467349" cy="926928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483" y="28187"/>
                </a:lnTo>
                <a:lnTo>
                  <a:pt x="1450" y="23519"/>
                </a:lnTo>
                <a:lnTo>
                  <a:pt x="2416" y="18851"/>
                </a:lnTo>
                <a:lnTo>
                  <a:pt x="3793" y="14731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7349" y="33047"/>
                </a:lnTo>
                <a:lnTo>
                  <a:pt x="5467349" y="1395702"/>
                </a:lnTo>
                <a:lnTo>
                  <a:pt x="5466382" y="1400561"/>
                </a:lnTo>
                <a:lnTo>
                  <a:pt x="5464448" y="1405229"/>
                </a:lnTo>
                <a:lnTo>
                  <a:pt x="5462515" y="1409897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1450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508" y="3566665"/>
            <a:ext cx="5486399" cy="954083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34106" y="185"/>
                </a:ln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73156" y="2171417"/>
            <a:ext cx="5467350" cy="990940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7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9161" y="1427782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54106" y="2171416"/>
            <a:ext cx="5486399" cy="954107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04904" y="3512746"/>
            <a:ext cx="5467350" cy="1196907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85854" y="3512746"/>
            <a:ext cx="5486399" cy="1231106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9052" y="461918"/>
            <a:ext cx="232510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Conclusiones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083" y="2313336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2381" y="2344453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83" y="3739702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4129" y="3685783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B062492-BF78-3048-AA9B-F31271318B81}"/>
              </a:ext>
            </a:extLst>
          </p:cNvPr>
          <p:cNvSpPr txBox="1"/>
          <p:nvPr/>
        </p:nvSpPr>
        <p:spPr>
          <a:xfrm>
            <a:off x="767707" y="2157978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Validación inicial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La prueba piloto confirmó que el sistema cumple funciones clave (registro, consulta, pagos y anulación) de forma clara y sencilla.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EFED3A-B036-0464-9C8F-9B5BCE207524}"/>
              </a:ext>
            </a:extLst>
          </p:cNvPr>
          <p:cNvSpPr txBox="1"/>
          <p:nvPr/>
        </p:nvSpPr>
        <p:spPr>
          <a:xfrm>
            <a:off x="710557" y="3566665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Mejora operativa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Mayor agilidad y orden frente al método manual, con potencial para reducir errores y tiempos de respuesta.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6ECF5B5-CF89-FE6E-9948-CE3CE368F0F6}"/>
              </a:ext>
            </a:extLst>
          </p:cNvPr>
          <p:cNvSpPr txBox="1"/>
          <p:nvPr/>
        </p:nvSpPr>
        <p:spPr>
          <a:xfrm>
            <a:off x="6705600" y="3634145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Trazabilidad y control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Reportes funcionales que permiten mejor seguimiento y control administrativo.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6060689-F0FE-AD0B-3A47-B7527CEB15F3}"/>
              </a:ext>
            </a:extLst>
          </p:cNvPr>
          <p:cNvSpPr txBox="1"/>
          <p:nvPr/>
        </p:nvSpPr>
        <p:spPr>
          <a:xfrm>
            <a:off x="6705600" y="2133600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Adaptación futura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Arquitectura modular que facilita incorporar mejoras como pagos en línea y notificaciones automáticas.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568229" y="461918"/>
            <a:ext cx="3106845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Recomendaciones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6BB63957-BAA9-16EA-C382-A7C8EF176A80}"/>
              </a:ext>
            </a:extLst>
          </p:cNvPr>
          <p:cNvSpPr/>
          <p:nvPr/>
        </p:nvSpPr>
        <p:spPr>
          <a:xfrm>
            <a:off x="316858" y="1585161"/>
            <a:ext cx="5467349" cy="1217709"/>
          </a:xfrm>
          <a:custGeom>
            <a:avLst/>
            <a:gdLst/>
            <a:ahLst/>
            <a:cxnLst/>
            <a:rect l="l" t="t" r="r" b="b"/>
            <a:pathLst>
              <a:path w="5467349" h="1142999">
                <a:moveTo>
                  <a:pt x="0" y="110489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7"/>
                </a:lnTo>
                <a:lnTo>
                  <a:pt x="5467349" y="33047"/>
                </a:lnTo>
                <a:lnTo>
                  <a:pt x="5467349" y="1109952"/>
                </a:lnTo>
                <a:lnTo>
                  <a:pt x="5466382" y="1114812"/>
                </a:lnTo>
                <a:lnTo>
                  <a:pt x="5464448" y="1119479"/>
                </a:lnTo>
                <a:lnTo>
                  <a:pt x="5462515" y="1124147"/>
                </a:lnTo>
                <a:lnTo>
                  <a:pt x="5434301" y="1142999"/>
                </a:lnTo>
                <a:lnTo>
                  <a:pt x="16523" y="1142999"/>
                </a:lnTo>
                <a:lnTo>
                  <a:pt x="5579" y="1131840"/>
                </a:lnTo>
                <a:lnTo>
                  <a:pt x="3793" y="1128268"/>
                </a:lnTo>
                <a:lnTo>
                  <a:pt x="2416" y="1124147"/>
                </a:lnTo>
                <a:lnTo>
                  <a:pt x="1450" y="1119479"/>
                </a:lnTo>
                <a:lnTo>
                  <a:pt x="483" y="1114812"/>
                </a:lnTo>
                <a:lnTo>
                  <a:pt x="0" y="1109952"/>
                </a:lnTo>
                <a:lnTo>
                  <a:pt x="0" y="11048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55AD0FB3-9E2B-83A3-912D-54104F81A095}"/>
              </a:ext>
            </a:extLst>
          </p:cNvPr>
          <p:cNvSpPr/>
          <p:nvPr/>
        </p:nvSpPr>
        <p:spPr>
          <a:xfrm>
            <a:off x="297808" y="1585161"/>
            <a:ext cx="5486399" cy="1300395"/>
          </a:xfrm>
          <a:custGeom>
            <a:avLst/>
            <a:gdLst/>
            <a:ahLst/>
            <a:cxnLst/>
            <a:rect l="l" t="t" r="r" b="b"/>
            <a:pathLst>
              <a:path w="5486399" h="114299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104899"/>
                </a:lnTo>
                <a:lnTo>
                  <a:pt x="25230" y="1140883"/>
                </a:lnTo>
                <a:lnTo>
                  <a:pt x="38099" y="114299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12F2B039-D661-5977-D74D-ED5CEED4AF2F}"/>
              </a:ext>
            </a:extLst>
          </p:cNvPr>
          <p:cNvSpPr/>
          <p:nvPr/>
        </p:nvSpPr>
        <p:spPr>
          <a:xfrm>
            <a:off x="329558" y="3011527"/>
            <a:ext cx="5467349" cy="1231106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483" y="28187"/>
                </a:lnTo>
                <a:lnTo>
                  <a:pt x="1450" y="23519"/>
                </a:lnTo>
                <a:lnTo>
                  <a:pt x="2416" y="18851"/>
                </a:lnTo>
                <a:lnTo>
                  <a:pt x="3793" y="14731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7349" y="33047"/>
                </a:lnTo>
                <a:lnTo>
                  <a:pt x="5467349" y="1395702"/>
                </a:lnTo>
                <a:lnTo>
                  <a:pt x="5466382" y="1400561"/>
                </a:lnTo>
                <a:lnTo>
                  <a:pt x="5464448" y="1405229"/>
                </a:lnTo>
                <a:lnTo>
                  <a:pt x="5462515" y="1409897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1450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2700CC72-AA97-41E3-1D60-6B206ED34A16}"/>
              </a:ext>
            </a:extLst>
          </p:cNvPr>
          <p:cNvSpPr/>
          <p:nvPr/>
        </p:nvSpPr>
        <p:spPr>
          <a:xfrm>
            <a:off x="310508" y="3011527"/>
            <a:ext cx="5486399" cy="1231106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34106" y="185"/>
                </a:ln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C6095352-2BCF-8265-6444-D3BD591DF3B7}"/>
              </a:ext>
            </a:extLst>
          </p:cNvPr>
          <p:cNvSpPr/>
          <p:nvPr/>
        </p:nvSpPr>
        <p:spPr>
          <a:xfrm>
            <a:off x="6273156" y="1616279"/>
            <a:ext cx="5467350" cy="950489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7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9161" y="1427782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E033518E-105C-5710-011B-707CC8DEDAE4}"/>
              </a:ext>
            </a:extLst>
          </p:cNvPr>
          <p:cNvSpPr/>
          <p:nvPr/>
        </p:nvSpPr>
        <p:spPr>
          <a:xfrm>
            <a:off x="6254106" y="1616278"/>
            <a:ext cx="5486399" cy="1089328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FC92D2D2-178F-BC6D-0E93-FBA0F9E66B7F}"/>
              </a:ext>
            </a:extLst>
          </p:cNvPr>
          <p:cNvSpPr/>
          <p:nvPr/>
        </p:nvSpPr>
        <p:spPr>
          <a:xfrm>
            <a:off x="6223651" y="3315301"/>
            <a:ext cx="5467350" cy="1174997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BA6659D4-F940-0C47-11F4-91A3FC4D6A45}"/>
              </a:ext>
            </a:extLst>
          </p:cNvPr>
          <p:cNvSpPr/>
          <p:nvPr/>
        </p:nvSpPr>
        <p:spPr>
          <a:xfrm>
            <a:off x="6204601" y="3315301"/>
            <a:ext cx="5486399" cy="954107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9C08B1A8-C009-57EC-8F5B-ADC04A07D139}"/>
              </a:ext>
            </a:extLst>
          </p:cNvPr>
          <p:cNvSpPr txBox="1"/>
          <p:nvPr/>
        </p:nvSpPr>
        <p:spPr>
          <a:xfrm>
            <a:off x="466083" y="1758198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D741BA09-D754-8D94-5B12-AD23E3D0B0EB}"/>
              </a:ext>
            </a:extLst>
          </p:cNvPr>
          <p:cNvSpPr txBox="1"/>
          <p:nvPr/>
        </p:nvSpPr>
        <p:spPr>
          <a:xfrm>
            <a:off x="6422381" y="1789315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BDA1C49C-C5B2-1365-32A6-5C0E7C848314}"/>
              </a:ext>
            </a:extLst>
          </p:cNvPr>
          <p:cNvSpPr txBox="1"/>
          <p:nvPr/>
        </p:nvSpPr>
        <p:spPr>
          <a:xfrm>
            <a:off x="478783" y="3184564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9C943086-11EA-5890-A8AB-F636F2F58C06}"/>
              </a:ext>
            </a:extLst>
          </p:cNvPr>
          <p:cNvSpPr txBox="1"/>
          <p:nvPr/>
        </p:nvSpPr>
        <p:spPr>
          <a:xfrm>
            <a:off x="6372876" y="3488338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8CA673-CECE-B260-286A-60B4AADEFB70}"/>
              </a:ext>
            </a:extLst>
          </p:cNvPr>
          <p:cNvSpPr txBox="1"/>
          <p:nvPr/>
        </p:nvSpPr>
        <p:spPr>
          <a:xfrm>
            <a:off x="767707" y="1602840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Extender pruebas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Uso continuo de 2–4 semanas para evaluar rendimiento real y medir indicadores clave.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061E61-02B7-10DE-CE46-D71F6DDB0185}"/>
              </a:ext>
            </a:extLst>
          </p:cNvPr>
          <p:cNvSpPr txBox="1"/>
          <p:nvPr/>
        </p:nvSpPr>
        <p:spPr>
          <a:xfrm>
            <a:off x="710557" y="3011527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Optimizar experiencia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Mejorar el diseño responsivo para un uso claro y rápido en todo tipo de pantallas.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70CAC84-B140-D06F-7AE5-238082061BCE}"/>
              </a:ext>
            </a:extLst>
          </p:cNvPr>
          <p:cNvSpPr txBox="1"/>
          <p:nvPr/>
        </p:nvSpPr>
        <p:spPr>
          <a:xfrm>
            <a:off x="6705600" y="1578462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Monitorear reportes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Revisar periódicamente su uso y hacer ajustes para mayor utilidad y claridad.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FFEFCD4-422F-B1F4-CCD6-0C8CFD557C5E}"/>
              </a:ext>
            </a:extLst>
          </p:cNvPr>
          <p:cNvSpPr txBox="1"/>
          <p:nvPr/>
        </p:nvSpPr>
        <p:spPr>
          <a:xfrm>
            <a:off x="6648452" y="3281102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Planificar mejoras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 Incorporar funciones avanzadas solo tras estabilizar el sistema, priorizando las de mayor valor.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15">
            <a:extLst>
              <a:ext uri="{FF2B5EF4-FFF2-40B4-BE49-F238E27FC236}">
                <a16:creationId xmlns:a16="http://schemas.microsoft.com/office/drawing/2014/main" id="{AAF81FD9-89AC-9114-6753-3F6DB7C84BD0}"/>
              </a:ext>
            </a:extLst>
          </p:cNvPr>
          <p:cNvSpPr/>
          <p:nvPr/>
        </p:nvSpPr>
        <p:spPr>
          <a:xfrm>
            <a:off x="3414748" y="4927785"/>
            <a:ext cx="5467350" cy="1174997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12E8BB6A-94FE-ADAF-20FC-717A19303A76}"/>
              </a:ext>
            </a:extLst>
          </p:cNvPr>
          <p:cNvSpPr/>
          <p:nvPr/>
        </p:nvSpPr>
        <p:spPr>
          <a:xfrm>
            <a:off x="3395698" y="4927785"/>
            <a:ext cx="5486399" cy="954107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8B0A379-9817-CD94-51C1-00159C3A3391}"/>
              </a:ext>
            </a:extLst>
          </p:cNvPr>
          <p:cNvSpPr txBox="1"/>
          <p:nvPr/>
        </p:nvSpPr>
        <p:spPr>
          <a:xfrm>
            <a:off x="3563973" y="5100822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CEFB6D-B81E-0541-B6AD-168688191E6B}"/>
              </a:ext>
            </a:extLst>
          </p:cNvPr>
          <p:cNvSpPr txBox="1"/>
          <p:nvPr/>
        </p:nvSpPr>
        <p:spPr>
          <a:xfrm>
            <a:off x="3839549" y="4893586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Registro de incidencias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Implementar un canal interno para reportar problemas y sugerencias de mejora.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542577" y="2819400"/>
            <a:ext cx="3106845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lang="es-ES" sz="4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Anexos</a:t>
            </a: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059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58208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283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1713" y="461918"/>
            <a:ext cx="177325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Secuencia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7E6383-FC95-CFCA-3F5A-7ED65FF80B27}"/>
              </a:ext>
            </a:extLst>
          </p:cNvPr>
          <p:cNvSpPr txBox="1"/>
          <p:nvPr/>
        </p:nvSpPr>
        <p:spPr>
          <a:xfrm>
            <a:off x="543555" y="1301655"/>
            <a:ext cx="647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Muestra cómo interactúan usuarios y sistema para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0F58813E-4081-19F8-7B85-5E91B9FF9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26" b="59678"/>
          <a:stretch/>
        </p:blipFill>
        <p:spPr>
          <a:xfrm>
            <a:off x="1724455" y="3200400"/>
            <a:ext cx="8743090" cy="4186282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527789" y="2003925"/>
            <a:ext cx="29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 reservas del día</a:t>
            </a:r>
            <a:r>
              <a:rPr lang="es-PE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58208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283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1713" y="461918"/>
            <a:ext cx="177325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Secuencia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7E6383-FC95-CFCA-3F5A-7ED65FF80B27}"/>
              </a:ext>
            </a:extLst>
          </p:cNvPr>
          <p:cNvSpPr txBox="1"/>
          <p:nvPr/>
        </p:nvSpPr>
        <p:spPr>
          <a:xfrm>
            <a:off x="543555" y="1301655"/>
            <a:ext cx="647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Muestra cómo interactúan usuarios y sistema para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527789" y="2003925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Ingresos del día.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CE381E-B1E3-EAF8-A6F2-95E30B0EB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6" b="57692"/>
          <a:stretch/>
        </p:blipFill>
        <p:spPr bwMode="auto">
          <a:xfrm>
            <a:off x="1756519" y="2743962"/>
            <a:ext cx="8678962" cy="451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0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Completar pagos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891498-C96D-601B-AE0A-E1807263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361603"/>
            <a:ext cx="6540062" cy="68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Anular reservas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788D5DD-264B-68C4-740A-696F223F4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705178"/>
            <a:ext cx="73342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86200" y="457200"/>
            <a:ext cx="379412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Introducción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8123BA-DB89-4FE3-1472-8C33565A3FF3}"/>
              </a:ext>
            </a:extLst>
          </p:cNvPr>
          <p:cNvSpPr txBox="1"/>
          <p:nvPr/>
        </p:nvSpPr>
        <p:spPr>
          <a:xfrm>
            <a:off x="533400" y="1633954"/>
            <a:ext cx="5562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Sistema web para reservas de canchas sintéticas en la empresa El Relámpago, Miraflores – Arequipa.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/>
              <a:t>Problema: </a:t>
            </a:r>
            <a:r>
              <a:rPr lang="es-ES" sz="2400" dirty="0"/>
              <a:t>Las Realización de Reservas se hacen a mano el cual involucra muchas hojas de papel, generando errores y demoras</a:t>
            </a:r>
          </a:p>
          <a:p>
            <a:pPr algn="just"/>
            <a:r>
              <a:rPr lang="es-ES" sz="2400" b="1" dirty="0"/>
              <a:t>Solución: </a:t>
            </a:r>
            <a:r>
              <a:rPr lang="es-ES" sz="2400" dirty="0"/>
              <a:t>proponer y desarrollar un sistema web que agilice los procesos en la empresa El Relámpago</a:t>
            </a:r>
            <a:endParaRPr lang="es-PE" sz="2400" dirty="0"/>
          </a:p>
        </p:txBody>
      </p:sp>
      <p:pic>
        <p:nvPicPr>
          <p:cNvPr id="10" name="Picture 4" descr="No hay ninguna descripción de la foto disponible.">
            <a:extLst>
              <a:ext uri="{FF2B5EF4-FFF2-40B4-BE49-F238E27FC236}">
                <a16:creationId xmlns:a16="http://schemas.microsoft.com/office/drawing/2014/main" id="{AC180D31-0374-B2FF-1730-C2D48FE2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3577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0">
            <a:extLst>
              <a:ext uri="{FF2B5EF4-FFF2-40B4-BE49-F238E27FC236}">
                <a16:creationId xmlns:a16="http://schemas.microsoft.com/office/drawing/2014/main" id="{40C2DFE4-3DF6-062D-7459-9A7552A77C40}"/>
              </a:ext>
            </a:extLst>
          </p:cNvPr>
          <p:cNvSpPr/>
          <p:nvPr/>
        </p:nvSpPr>
        <p:spPr>
          <a:xfrm>
            <a:off x="488949" y="1371601"/>
            <a:ext cx="5607051" cy="4599311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063852" y="417099"/>
            <a:ext cx="2064296" cy="47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Contexto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59A9A6-CEE0-7927-CE4A-FAF5E6D2EAC1}"/>
              </a:ext>
            </a:extLst>
          </p:cNvPr>
          <p:cNvSpPr txBox="1"/>
          <p:nvPr/>
        </p:nvSpPr>
        <p:spPr>
          <a:xfrm>
            <a:off x="990600" y="1649088"/>
            <a:ext cx="4724400" cy="402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28574">
              <a:lnSpc>
                <a:spcPts val="2255"/>
              </a:lnSpc>
              <a:spcBef>
                <a:spcPts val="112"/>
              </a:spcBef>
            </a:pP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Empres</a:t>
            </a:r>
            <a:r>
              <a:rPr lang="es-PE" sz="2400" b="1" spc="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El</a:t>
            </a:r>
            <a:r>
              <a:rPr lang="es-PE" sz="2400" b="1" spc="59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Relámpago</a:t>
            </a:r>
          </a:p>
          <a:p>
            <a:pPr marL="12700" marR="28574">
              <a:lnSpc>
                <a:spcPts val="2255"/>
              </a:lnSpc>
              <a:spcBef>
                <a:spcPts val="112"/>
              </a:spcBef>
            </a:pPr>
            <a:endParaRPr lang="es-PE" sz="2400" b="1" spc="0" dirty="0">
              <a:solidFill>
                <a:srgbClr val="1A5275"/>
              </a:solidFill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Ubicación</a:t>
            </a:r>
            <a:r>
              <a:rPr lang="es-PE" sz="2400" dirty="0">
                <a:latin typeface="Times New Roman"/>
                <a:cs typeface="Times New Roman"/>
              </a:rPr>
              <a:t>: Calle Teniente Rodríguez 206, Miraflores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Servicio</a:t>
            </a:r>
            <a:r>
              <a:rPr lang="es-PE" sz="2400" dirty="0">
                <a:latin typeface="Times New Roman"/>
                <a:cs typeface="Times New Roman"/>
              </a:rPr>
              <a:t>, Alquiler de Canchas Deportivas para futbol amateur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Infraestructura</a:t>
            </a:r>
            <a:r>
              <a:rPr lang="es-PE" sz="2400" dirty="0">
                <a:latin typeface="Times New Roman"/>
                <a:cs typeface="Times New Roman"/>
              </a:rPr>
              <a:t>: 3 canchas sintéticas de uso frecuente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Servicios adicionales</a:t>
            </a:r>
            <a:r>
              <a:rPr lang="es-PE" sz="2400" dirty="0">
                <a:latin typeface="Times New Roman"/>
                <a:cs typeface="Times New Roman"/>
              </a:rPr>
              <a:t>: iluminación nocturna, vestuario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9372C46-9851-BEBB-E25B-C90E84F16DA1}"/>
              </a:ext>
            </a:extLst>
          </p:cNvPr>
          <p:cNvSpPr txBox="1"/>
          <p:nvPr/>
        </p:nvSpPr>
        <p:spPr>
          <a:xfrm>
            <a:off x="6621517" y="1649088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Relámpago se ha consolidado una opción preferida por aficionas al futbol, gracias a  su ubicación estratégica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calidad en la atención.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9" descr="No hay ninguna descripción de la foto disponible.">
            <a:extLst>
              <a:ext uri="{FF2B5EF4-FFF2-40B4-BE49-F238E27FC236}">
                <a16:creationId xmlns:a16="http://schemas.microsoft.com/office/drawing/2014/main" id="{1F0E8AF1-5B64-3D2F-208B-40C5BAE4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05" y="3846786"/>
            <a:ext cx="4139995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27">
            <a:extLst>
              <a:ext uri="{FF2B5EF4-FFF2-40B4-BE49-F238E27FC236}">
                <a16:creationId xmlns:a16="http://schemas.microsoft.com/office/drawing/2014/main" id="{399C25D0-9ECC-7CDB-EBCD-1DCA91A0FBE0}"/>
              </a:ext>
            </a:extLst>
          </p:cNvPr>
          <p:cNvSpPr/>
          <p:nvPr/>
        </p:nvSpPr>
        <p:spPr>
          <a:xfrm>
            <a:off x="488949" y="1555616"/>
            <a:ext cx="5988053" cy="423016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368299" y="22037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68299" y="31181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8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368299" y="40325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87349" y="2198719"/>
            <a:ext cx="7308851" cy="3821081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68299" y="2198719"/>
            <a:ext cx="5727701" cy="382108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4011234" y="471231"/>
            <a:ext cx="3809998" cy="604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Situación</a:t>
            </a:r>
            <a:r>
              <a:rPr sz="3200" b="1" spc="23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Actual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5453" y="1584252"/>
            <a:ext cx="4660901" cy="314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Proceso</a:t>
            </a:r>
            <a:r>
              <a:rPr sz="2800" b="1" spc="-114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Actual</a:t>
            </a:r>
            <a:r>
              <a:rPr sz="2800" b="1" spc="476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2800" b="1" spc="39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Reservas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999" y="23434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999" y="3257868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999" y="41722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999" y="50866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E7B2A39-0012-FCFC-E552-230C603230E0}"/>
              </a:ext>
            </a:extLst>
          </p:cNvPr>
          <p:cNvSpPr txBox="1"/>
          <p:nvPr/>
        </p:nvSpPr>
        <p:spPr>
          <a:xfrm>
            <a:off x="967060" y="2198719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Solicitud:</a:t>
            </a:r>
            <a:r>
              <a:rPr lang="es-PE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Cliente contacta por llamada telefónica o 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para solicitar disponibilidad.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1896C3-4597-E1DC-FBA2-F0CF2B55A20E}"/>
              </a:ext>
            </a:extLst>
          </p:cNvPr>
          <p:cNvSpPr txBox="1"/>
          <p:nvPr/>
        </p:nvSpPr>
        <p:spPr>
          <a:xfrm>
            <a:off x="967060" y="3108070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Registro manual: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Encargado anota datos (nombre,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fecha, hora) en una hoja física.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B19D78-2576-DFB9-07A3-6A26D8C6A0B4}"/>
              </a:ext>
            </a:extLst>
          </p:cNvPr>
          <p:cNvSpPr txBox="1"/>
          <p:nvPr/>
        </p:nvSpPr>
        <p:spPr>
          <a:xfrm>
            <a:off x="967060" y="4047451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Comunicación: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fotografía la hoja y se envía a un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grupo de WhatsApp de trabajadores.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9D65E85-C0CE-C3B9-AA05-642719A3B0BD}"/>
              </a:ext>
            </a:extLst>
          </p:cNvPr>
          <p:cNvSpPr txBox="1"/>
          <p:nvPr/>
        </p:nvSpPr>
        <p:spPr>
          <a:xfrm>
            <a:off x="985453" y="5063032"/>
            <a:ext cx="648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Verificación: 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Trabajadores revisan manualmente la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 para verificar disponibilidad.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ondo Imagen Renderizada En 3D De La Mano Sosteniendo Un Bolígrafo Y  Escribiendo En El Portapapeles Sobre Azul para Power Point y Diapositivas -  Slidesdocs">
            <a:extLst>
              <a:ext uri="{FF2B5EF4-FFF2-40B4-BE49-F238E27FC236}">
                <a16:creationId xmlns:a16="http://schemas.microsoft.com/office/drawing/2014/main" id="{F4EDF784-3804-C1E9-D824-D1B528350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r="25333"/>
          <a:stretch/>
        </p:blipFill>
        <p:spPr bwMode="auto">
          <a:xfrm>
            <a:off x="8229600" y="2343468"/>
            <a:ext cx="3284133" cy="32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0">
            <a:extLst>
              <a:ext uri="{FF2B5EF4-FFF2-40B4-BE49-F238E27FC236}">
                <a16:creationId xmlns:a16="http://schemas.microsoft.com/office/drawing/2014/main" id="{68EC875F-71D4-A965-A788-6148421D8C57}"/>
              </a:ext>
            </a:extLst>
          </p:cNvPr>
          <p:cNvSpPr/>
          <p:nvPr/>
        </p:nvSpPr>
        <p:spPr>
          <a:xfrm>
            <a:off x="422933" y="1447800"/>
            <a:ext cx="7744006" cy="485337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3902970" y="461918"/>
            <a:ext cx="5233294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Deficiencies</a:t>
            </a:r>
            <a:r>
              <a:rPr lang="es-ES"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Identificadas</a:t>
            </a:r>
            <a:endParaRPr lang="es-PE" sz="3200" dirty="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  <a:spcBef>
                <a:spcPts val="14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485" y="461918"/>
            <a:ext cx="217291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E98DE53A-62A4-E503-601A-826E0ED2A4A5}"/>
              </a:ext>
            </a:extLst>
          </p:cNvPr>
          <p:cNvSpPr txBox="1"/>
          <p:nvPr/>
        </p:nvSpPr>
        <p:spPr>
          <a:xfrm>
            <a:off x="531539" y="16687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012BA43-8F0A-4BD9-1154-A8E73E647C8A}"/>
              </a:ext>
            </a:extLst>
          </p:cNvPr>
          <p:cNvSpPr txBox="1"/>
          <p:nvPr/>
        </p:nvSpPr>
        <p:spPr>
          <a:xfrm>
            <a:off x="531539" y="2583149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5AD5CC78-08B9-5207-7C18-9F731182CF73}"/>
              </a:ext>
            </a:extLst>
          </p:cNvPr>
          <p:cNvSpPr txBox="1"/>
          <p:nvPr/>
        </p:nvSpPr>
        <p:spPr>
          <a:xfrm>
            <a:off x="531539" y="34975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73843939-4C94-FA68-DC3A-49E1699606F9}"/>
              </a:ext>
            </a:extLst>
          </p:cNvPr>
          <p:cNvSpPr txBox="1"/>
          <p:nvPr/>
        </p:nvSpPr>
        <p:spPr>
          <a:xfrm>
            <a:off x="531539" y="44119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C62B86B-A079-BFB9-24D6-59ED1A0862AE}"/>
              </a:ext>
            </a:extLst>
          </p:cNvPr>
          <p:cNvSpPr txBox="1"/>
          <p:nvPr/>
        </p:nvSpPr>
        <p:spPr>
          <a:xfrm>
            <a:off x="965200" y="1524071"/>
            <a:ext cx="5638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Ausencia de un sistema centralizado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No existe un registro y control centralizado de reservas.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31367A-54AB-179D-F966-8D4036C11664}"/>
              </a:ext>
            </a:extLst>
          </p:cNvPr>
          <p:cNvSpPr txBox="1"/>
          <p:nvPr/>
        </p:nvSpPr>
        <p:spPr>
          <a:xfrm>
            <a:off x="1008993" y="2356193"/>
            <a:ext cx="701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Falta de visibilidad en tiempo real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hay información inmediata sobre la disponibilidad de canchas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B7BD525-983E-F360-6B37-AEBB83FFE485}"/>
              </a:ext>
            </a:extLst>
          </p:cNvPr>
          <p:cNvSpPr txBox="1"/>
          <p:nvPr/>
        </p:nvSpPr>
        <p:spPr>
          <a:xfrm>
            <a:off x="990600" y="3329285"/>
            <a:ext cx="708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Riesgo de errores humanos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uso de formatos manuales y comunicación informal aumenta los errores.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36B920A-D5B9-5CDF-EAB5-E346A2A2AD86}"/>
              </a:ext>
            </a:extLst>
          </p:cNvPr>
          <p:cNvSpPr txBox="1"/>
          <p:nvPr/>
        </p:nvSpPr>
        <p:spPr>
          <a:xfrm>
            <a:off x="1008993" y="4262829"/>
            <a:ext cx="70682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Demoras en la atención al cliente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 manual de información causa tiempos de espera prolongados.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3">
            <a:extLst>
              <a:ext uri="{FF2B5EF4-FFF2-40B4-BE49-F238E27FC236}">
                <a16:creationId xmlns:a16="http://schemas.microsoft.com/office/drawing/2014/main" id="{420203EC-9635-B99E-D30A-33FA79D6087F}"/>
              </a:ext>
            </a:extLst>
          </p:cNvPr>
          <p:cNvSpPr txBox="1"/>
          <p:nvPr/>
        </p:nvSpPr>
        <p:spPr>
          <a:xfrm>
            <a:off x="531539" y="5424182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2F5657C-F7DD-9719-F801-4B284E41A035}"/>
              </a:ext>
            </a:extLst>
          </p:cNvPr>
          <p:cNvSpPr txBox="1"/>
          <p:nvPr/>
        </p:nvSpPr>
        <p:spPr>
          <a:xfrm>
            <a:off x="990600" y="5353135"/>
            <a:ext cx="68357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Poca trazabilidad y control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Dificultad para seguimiento de actividades realizadas por el personal.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3ECBBAB8-B6A9-2447-FA7F-D31EFF8CC361}"/>
              </a:ext>
            </a:extLst>
          </p:cNvPr>
          <p:cNvSpPr/>
          <p:nvPr/>
        </p:nvSpPr>
        <p:spPr>
          <a:xfrm>
            <a:off x="391001" y="1524000"/>
            <a:ext cx="7100139" cy="4777179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1" name="AutoShape 2" descr="Auditoría administrativa - Qué es, utilidad, definición y concepto">
            <a:extLst>
              <a:ext uri="{FF2B5EF4-FFF2-40B4-BE49-F238E27FC236}">
                <a16:creationId xmlns:a16="http://schemas.microsoft.com/office/drawing/2014/main" id="{603A06C5-EA5A-86F4-501D-0C5D6993EA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E4B400CF-B739-C67D-123F-CDCD1A0A5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r="23893"/>
          <a:stretch/>
        </p:blipFill>
        <p:spPr>
          <a:xfrm>
            <a:off x="8644867" y="2132959"/>
            <a:ext cx="2743200" cy="3558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4920953" y="476249"/>
            <a:ext cx="2318048" cy="501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Objetivos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A8EB782-8C4A-5C90-0547-6629198B7D32}"/>
              </a:ext>
            </a:extLst>
          </p:cNvPr>
          <p:cNvSpPr txBox="1"/>
          <p:nvPr/>
        </p:nvSpPr>
        <p:spPr>
          <a:xfrm>
            <a:off x="537264" y="1353123"/>
            <a:ext cx="106462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 un sistema web que optimice y agilice la gestión de reservas de campos sintéticos para una empresa llamada El Relámpago en el distrito de Miraflores.</a:t>
            </a:r>
            <a:endParaRPr lang="es-E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63CFF22A-22AE-1E78-0E77-B8DB2D7F1337}"/>
              </a:ext>
            </a:extLst>
          </p:cNvPr>
          <p:cNvSpPr txBox="1"/>
          <p:nvPr/>
        </p:nvSpPr>
        <p:spPr>
          <a:xfrm>
            <a:off x="353658" y="948272"/>
            <a:ext cx="1524001" cy="4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General</a:t>
            </a:r>
            <a:endParaRPr lang="es-PE" sz="2400" dirty="0">
              <a:latin typeface="Times New Roman"/>
              <a:cs typeface="Times New Roman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04650F9F-6EC4-8AA8-A97B-9F1A7563F117}"/>
              </a:ext>
            </a:extLst>
          </p:cNvPr>
          <p:cNvSpPr/>
          <p:nvPr/>
        </p:nvSpPr>
        <p:spPr>
          <a:xfrm>
            <a:off x="380999" y="3242315"/>
            <a:ext cx="7068207" cy="3901436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2FB61A6A-01BD-51FB-6103-1378D8D21D3E}"/>
              </a:ext>
            </a:extLst>
          </p:cNvPr>
          <p:cNvSpPr txBox="1"/>
          <p:nvPr/>
        </p:nvSpPr>
        <p:spPr>
          <a:xfrm>
            <a:off x="501650" y="3503933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794935F7-1727-935B-3F29-67C195F89652}"/>
              </a:ext>
            </a:extLst>
          </p:cNvPr>
          <p:cNvSpPr txBox="1"/>
          <p:nvPr/>
        </p:nvSpPr>
        <p:spPr>
          <a:xfrm>
            <a:off x="501650" y="4418333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CB50B4D9-080A-D5BA-DE25-2D033AD4B24F}"/>
              </a:ext>
            </a:extLst>
          </p:cNvPr>
          <p:cNvSpPr txBox="1"/>
          <p:nvPr/>
        </p:nvSpPr>
        <p:spPr>
          <a:xfrm>
            <a:off x="515282" y="5218212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FBF97F8-390B-7002-6B77-1F7D05810D16}"/>
              </a:ext>
            </a:extLst>
          </p:cNvPr>
          <p:cNvSpPr txBox="1"/>
          <p:nvPr/>
        </p:nvSpPr>
        <p:spPr>
          <a:xfrm>
            <a:off x="992736" y="3385604"/>
            <a:ext cx="690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las deficiencias del proceso actual de reservas y determinar los requerimientos del sistema.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0166EF8-2405-EF5C-D473-07A68FB37747}"/>
              </a:ext>
            </a:extLst>
          </p:cNvPr>
          <p:cNvSpPr txBox="1"/>
          <p:nvPr/>
        </p:nvSpPr>
        <p:spPr>
          <a:xfrm>
            <a:off x="979104" y="4191377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Diseñar una solución web que permita registrar, gestionar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consultar las reservas en tiempo real.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72D833F-D045-3BF6-5CDB-148B1CBF22E3}"/>
              </a:ext>
            </a:extLst>
          </p:cNvPr>
          <p:cNvSpPr txBox="1"/>
          <p:nvPr/>
        </p:nvSpPr>
        <p:spPr>
          <a:xfrm>
            <a:off x="992736" y="5069092"/>
            <a:ext cx="7068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 sistema web funcional, accesible y</a:t>
            </a:r>
          </a:p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adaptable a las necesidades del negocio.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4DAFBAB3-1855-0125-77BE-2C79D42DDDEF}"/>
              </a:ext>
            </a:extLst>
          </p:cNvPr>
          <p:cNvSpPr txBox="1"/>
          <p:nvPr/>
        </p:nvSpPr>
        <p:spPr>
          <a:xfrm>
            <a:off x="515282" y="6230445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0A18D20-B7E9-5008-11B8-8432034BFD13}"/>
              </a:ext>
            </a:extLst>
          </p:cNvPr>
          <p:cNvSpPr txBox="1"/>
          <p:nvPr/>
        </p:nvSpPr>
        <p:spPr>
          <a:xfrm>
            <a:off x="992736" y="5957271"/>
            <a:ext cx="6835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Publicar el sistema en un entorno de producción y realizar una prueba piloto de corta duración con los usuarios internos para evaluar su funcionamiento, usabilidad y confiabilidad inicial.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A1D33D60-85C8-F1C5-291E-F8B1178B4A87}"/>
              </a:ext>
            </a:extLst>
          </p:cNvPr>
          <p:cNvSpPr/>
          <p:nvPr/>
        </p:nvSpPr>
        <p:spPr>
          <a:xfrm>
            <a:off x="353658" y="3242315"/>
            <a:ext cx="7197596" cy="3901436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4" name="AutoShape 2" descr="Auditoría administrativa - Qué es, utilidad, definición y concepto">
            <a:extLst>
              <a:ext uri="{FF2B5EF4-FFF2-40B4-BE49-F238E27FC236}">
                <a16:creationId xmlns:a16="http://schemas.microsoft.com/office/drawing/2014/main" id="{6D40626A-5A8F-0891-3C50-659D4483C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711" y="51958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5" name="object 21">
            <a:extLst>
              <a:ext uri="{FF2B5EF4-FFF2-40B4-BE49-F238E27FC236}">
                <a16:creationId xmlns:a16="http://schemas.microsoft.com/office/drawing/2014/main" id="{C8385F6A-7B17-7DB3-BDC4-E6AB5940C310}"/>
              </a:ext>
            </a:extLst>
          </p:cNvPr>
          <p:cNvSpPr txBox="1"/>
          <p:nvPr/>
        </p:nvSpPr>
        <p:spPr>
          <a:xfrm>
            <a:off x="353658" y="2474143"/>
            <a:ext cx="2084742" cy="4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lang="es-ES" sz="2400" b="1" dirty="0">
                <a:solidFill>
                  <a:srgbClr val="1A5275"/>
                </a:solidFill>
                <a:latin typeface="Times New Roman"/>
                <a:cs typeface="Times New Roman"/>
              </a:rPr>
              <a:t>E</a:t>
            </a:r>
            <a:r>
              <a:rPr lang="es-PE" sz="2400" b="1" dirty="0">
                <a:solidFill>
                  <a:srgbClr val="1A5275"/>
                </a:solidFill>
                <a:latin typeface="Times New Roman"/>
                <a:cs typeface="Times New Roman"/>
              </a:rPr>
              <a:t>specíficos</a:t>
            </a:r>
            <a:endParaRPr lang="es-PE" sz="2400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Objetivo general - Qué es, ejemplos, importancia y objetivos">
            <a:extLst>
              <a:ext uri="{FF2B5EF4-FFF2-40B4-BE49-F238E27FC236}">
                <a16:creationId xmlns:a16="http://schemas.microsoft.com/office/drawing/2014/main" id="{83322384-3C32-55CE-4397-F407C898E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9" r="19374"/>
          <a:stretch/>
        </p:blipFill>
        <p:spPr bwMode="auto">
          <a:xfrm>
            <a:off x="8646853" y="3564162"/>
            <a:ext cx="2362935" cy="28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0">
            <a:extLst>
              <a:ext uri="{FF2B5EF4-FFF2-40B4-BE49-F238E27FC236}">
                <a16:creationId xmlns:a16="http://schemas.microsoft.com/office/drawing/2014/main" id="{969C6B82-CF6E-71A1-55A7-036F38EDB47C}"/>
              </a:ext>
            </a:extLst>
          </p:cNvPr>
          <p:cNvSpPr/>
          <p:nvPr/>
        </p:nvSpPr>
        <p:spPr>
          <a:xfrm>
            <a:off x="6165741" y="3683886"/>
            <a:ext cx="5540161" cy="1117926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08F27795-0A19-26C0-3985-3217CF790465}"/>
              </a:ext>
            </a:extLst>
          </p:cNvPr>
          <p:cNvSpPr/>
          <p:nvPr/>
        </p:nvSpPr>
        <p:spPr>
          <a:xfrm>
            <a:off x="6165742" y="2420559"/>
            <a:ext cx="5540375" cy="1160928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0E7EFA85-7FA8-4C94-FA2D-401ABDF698B2}"/>
              </a:ext>
            </a:extLst>
          </p:cNvPr>
          <p:cNvSpPr/>
          <p:nvPr/>
        </p:nvSpPr>
        <p:spPr>
          <a:xfrm>
            <a:off x="6108700" y="1139984"/>
            <a:ext cx="5597418" cy="1236915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31421948-FF76-C2FC-E7D1-B2ACAF5D3EAA}"/>
              </a:ext>
            </a:extLst>
          </p:cNvPr>
          <p:cNvSpPr/>
          <p:nvPr/>
        </p:nvSpPr>
        <p:spPr>
          <a:xfrm>
            <a:off x="352533" y="4262898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3BC48F77-E48A-CCFD-0D60-9D0576492D0D}"/>
              </a:ext>
            </a:extLst>
          </p:cNvPr>
          <p:cNvSpPr/>
          <p:nvPr/>
        </p:nvSpPr>
        <p:spPr>
          <a:xfrm>
            <a:off x="368301" y="2791822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5C165778-9E58-1875-1722-949725481D6E}"/>
              </a:ext>
            </a:extLst>
          </p:cNvPr>
          <p:cNvSpPr/>
          <p:nvPr/>
        </p:nvSpPr>
        <p:spPr>
          <a:xfrm>
            <a:off x="352533" y="1164174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4924077" y="461918"/>
            <a:ext cx="108678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Marco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293" y="461918"/>
            <a:ext cx="128987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-200" dirty="0">
                <a:solidFill>
                  <a:srgbClr val="1A5275"/>
                </a:solidFill>
                <a:latin typeface="Times New Roman"/>
                <a:cs typeface="Times New Roman"/>
              </a:rPr>
              <a:t>T</a:t>
            </a: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eórico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699" y="1270793"/>
            <a:ext cx="5255193" cy="1149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5227" algn="just">
              <a:lnSpc>
                <a:spcPct val="95825"/>
              </a:lnSpc>
            </a:pPr>
            <a:r>
              <a:rPr lang="es-PE"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</a:t>
            </a:r>
            <a:r>
              <a:rPr lang="es-PE"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spc="15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err="1">
                <a:solidFill>
                  <a:srgbClr val="1A5275"/>
                </a:solidFill>
                <a:latin typeface="Times New Roman"/>
                <a:cs typeface="Times New Roman"/>
              </a:rPr>
              <a:t>Sistemas</a:t>
            </a:r>
            <a:r>
              <a:rPr sz="1650" b="1" spc="-22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44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información</a:t>
            </a: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Herramientas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tecnológicas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permiten</a:t>
            </a:r>
            <a:r>
              <a:rPr sz="1500" spc="6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recopila</a:t>
            </a:r>
            <a:r>
              <a:rPr sz="1500" spc="-91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500" spc="2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almacenar 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procesar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información 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para </a:t>
            </a:r>
            <a:r>
              <a:rPr sz="1500" spc="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apoyar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las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operaciones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toma de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decisiones.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9999" y="1270793"/>
            <a:ext cx="5086366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</a:t>
            </a:r>
            <a:r>
              <a:rPr sz="1650" spc="22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Modelo </a:t>
            </a:r>
            <a:r>
              <a:rPr sz="1650" b="1" spc="5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Capas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Arquitectura</a:t>
            </a:r>
            <a:r>
              <a:rPr sz="1500" spc="1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organiza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código</a:t>
            </a:r>
            <a:r>
              <a:rPr sz="1500" spc="3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niveles </a:t>
            </a:r>
            <a:r>
              <a:rPr sz="1500" spc="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para </a:t>
            </a:r>
            <a:r>
              <a:rPr sz="1500" spc="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separar responsabilidades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facilitar</a:t>
            </a:r>
            <a:r>
              <a:rPr sz="1500" spc="13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mantenimiento.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9999" y="2547143"/>
            <a:ext cx="5139386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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103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Base</a:t>
            </a:r>
            <a:r>
              <a:rPr sz="1650" b="1" spc="-33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Datos</a:t>
            </a:r>
            <a:r>
              <a:rPr sz="1650" b="1" spc="3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Relacional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permite </a:t>
            </a:r>
            <a:r>
              <a:rPr sz="1500" spc="7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almacenar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consultar</a:t>
            </a:r>
            <a:r>
              <a:rPr sz="1500" spc="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información 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 manera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estructurada,</a:t>
            </a:r>
            <a:r>
              <a:rPr sz="1500" spc="-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asegurando</a:t>
            </a:r>
            <a:r>
              <a:rPr sz="15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integridad</a:t>
            </a:r>
            <a:r>
              <a:rPr sz="15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los</a:t>
            </a:r>
            <a:r>
              <a:rPr sz="1500" spc="1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datos.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699" y="2832893"/>
            <a:ext cx="5150083" cy="1149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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6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Aplicación</a:t>
            </a:r>
            <a:r>
              <a:rPr sz="1650" b="1" spc="-15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-29" dirty="0">
                <a:solidFill>
                  <a:srgbClr val="1A5275"/>
                </a:solidFill>
                <a:latin typeface="Times New Roman"/>
                <a:cs typeface="Times New Roman"/>
              </a:rPr>
              <a:t>W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eb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  <a:spcBef>
                <a:spcPts val="577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1500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ejecuta</a:t>
            </a:r>
            <a:r>
              <a:rPr sz="1500" spc="-1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un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servidor </a:t>
            </a:r>
            <a:r>
              <a:rPr sz="15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cual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accede mediante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un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navegador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web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desde</a:t>
            </a:r>
            <a:r>
              <a:rPr sz="1500" spc="23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cualquier</a:t>
            </a:r>
            <a:r>
              <a:rPr sz="1500" spc="-1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dispositivo </a:t>
            </a:r>
            <a:r>
              <a:rPr sz="1500" spc="5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con conexión</a:t>
            </a:r>
            <a:r>
              <a:rPr sz="1500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500" spc="2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internet.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9999" y="3823493"/>
            <a:ext cx="5233985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</a:t>
            </a:r>
            <a:r>
              <a:rPr sz="1650" spc="17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err="1">
                <a:solidFill>
                  <a:srgbClr val="1A5275"/>
                </a:solidFill>
                <a:latin typeface="Times New Roman"/>
                <a:cs typeface="Times New Roman"/>
              </a:rPr>
              <a:t>Diagramas</a:t>
            </a:r>
            <a:r>
              <a:rPr sz="1650" b="1" spc="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UML</a:t>
            </a:r>
            <a:endParaRPr lang="es-ES"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Representaciones</a:t>
            </a:r>
            <a:r>
              <a:rPr lang="es-ES" sz="1500" spc="3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gráficas</a:t>
            </a:r>
            <a:r>
              <a:rPr lang="es-ES" sz="1500" spc="-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</a:t>
            </a:r>
            <a:r>
              <a:rPr lang="es-ES"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lang="es-ES"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estructura</a:t>
            </a:r>
            <a:r>
              <a:rPr lang="es-ES"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lang="es-ES"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comportamiento del</a:t>
            </a:r>
            <a:r>
              <a:rPr lang="es-ES"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r>
              <a:rPr lang="es-ES" sz="1500" spc="-1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lang="es-ES"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facilitan</a:t>
            </a:r>
            <a:r>
              <a:rPr lang="es-ES" sz="1500" spc="1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su</a:t>
            </a:r>
            <a:r>
              <a:rPr lang="es-ES" sz="1500" spc="2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comprensión.</a:t>
            </a:r>
            <a:endParaRPr lang="es-ES" sz="1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0699" y="4394993"/>
            <a:ext cx="4715784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</a:t>
            </a:r>
            <a:r>
              <a:rPr sz="1650" spc="469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Análisis</a:t>
            </a:r>
            <a:r>
              <a:rPr sz="1650" b="1" spc="-18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Requerimientos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Etapa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inicial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desarrollo</a:t>
            </a:r>
            <a:r>
              <a:rPr sz="1500" spc="-18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donde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1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identifican</a:t>
            </a:r>
            <a:r>
              <a:rPr sz="15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 documentan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las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necesidades</a:t>
            </a:r>
            <a:r>
              <a:rPr sz="1500" spc="-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del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cliente</a:t>
            </a:r>
            <a:r>
              <a:rPr sz="1500" spc="35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500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usuario</a:t>
            </a:r>
            <a:r>
              <a:rPr sz="1500" spc="2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final.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1D94756C-A989-E0D4-CA5C-BD9D5763863D}"/>
              </a:ext>
            </a:extLst>
          </p:cNvPr>
          <p:cNvSpPr/>
          <p:nvPr/>
        </p:nvSpPr>
        <p:spPr>
          <a:xfrm>
            <a:off x="368301" y="1221998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B148ACA-CDDB-12AE-8DF3-0E7EDAD28F74}"/>
              </a:ext>
            </a:extLst>
          </p:cNvPr>
          <p:cNvSpPr/>
          <p:nvPr/>
        </p:nvSpPr>
        <p:spPr>
          <a:xfrm>
            <a:off x="352533" y="2832893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AA280AC-D422-8B69-331E-25FE5B604CC5}"/>
              </a:ext>
            </a:extLst>
          </p:cNvPr>
          <p:cNvSpPr/>
          <p:nvPr/>
        </p:nvSpPr>
        <p:spPr>
          <a:xfrm>
            <a:off x="352533" y="4292599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335B103-1F2D-3F68-0051-E2112A32F094}"/>
              </a:ext>
            </a:extLst>
          </p:cNvPr>
          <p:cNvSpPr/>
          <p:nvPr/>
        </p:nvSpPr>
        <p:spPr>
          <a:xfrm>
            <a:off x="6149975" y="1155405"/>
            <a:ext cx="5486414" cy="1101264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538152-C7C4-8C2A-DA22-BEE83544208E}"/>
              </a:ext>
            </a:extLst>
          </p:cNvPr>
          <p:cNvSpPr/>
          <p:nvPr/>
        </p:nvSpPr>
        <p:spPr>
          <a:xfrm>
            <a:off x="6149975" y="2479297"/>
            <a:ext cx="5486414" cy="1034260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F65E7E74-6C90-BCB2-707A-2E1CDAB717DC}"/>
              </a:ext>
            </a:extLst>
          </p:cNvPr>
          <p:cNvSpPr/>
          <p:nvPr/>
        </p:nvSpPr>
        <p:spPr>
          <a:xfrm>
            <a:off x="6149979" y="3701717"/>
            <a:ext cx="5486414" cy="1100094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0">
            <a:extLst>
              <a:ext uri="{FF2B5EF4-FFF2-40B4-BE49-F238E27FC236}">
                <a16:creationId xmlns:a16="http://schemas.microsoft.com/office/drawing/2014/main" id="{83CB419A-4C84-FB06-1C2F-7BED09EDDC46}"/>
              </a:ext>
            </a:extLst>
          </p:cNvPr>
          <p:cNvSpPr/>
          <p:nvPr/>
        </p:nvSpPr>
        <p:spPr>
          <a:xfrm>
            <a:off x="6213582" y="3071120"/>
            <a:ext cx="5597418" cy="1916933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87B9BC6A-2D6C-8D1D-FA47-F61CC955B1CF}"/>
              </a:ext>
            </a:extLst>
          </p:cNvPr>
          <p:cNvSpPr/>
          <p:nvPr/>
        </p:nvSpPr>
        <p:spPr>
          <a:xfrm>
            <a:off x="6162674" y="1507579"/>
            <a:ext cx="5597418" cy="1242797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B8C903A8-82B9-63E0-77ED-2A3F3DAF2104}"/>
              </a:ext>
            </a:extLst>
          </p:cNvPr>
          <p:cNvSpPr/>
          <p:nvPr/>
        </p:nvSpPr>
        <p:spPr>
          <a:xfrm>
            <a:off x="325498" y="4021644"/>
            <a:ext cx="5597418" cy="1133600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ADFFCEFB-EB00-F2AB-B20D-720C48BFBB10}"/>
              </a:ext>
            </a:extLst>
          </p:cNvPr>
          <p:cNvSpPr/>
          <p:nvPr/>
        </p:nvSpPr>
        <p:spPr>
          <a:xfrm>
            <a:off x="408054" y="2847723"/>
            <a:ext cx="5597418" cy="946448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7E211E8A-CAE1-46B0-0332-DD63F9C83F44}"/>
              </a:ext>
            </a:extLst>
          </p:cNvPr>
          <p:cNvSpPr/>
          <p:nvPr/>
        </p:nvSpPr>
        <p:spPr>
          <a:xfrm>
            <a:off x="377932" y="1611730"/>
            <a:ext cx="5597418" cy="1133600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4924077" y="461918"/>
            <a:ext cx="108678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Marco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293" y="461918"/>
            <a:ext cx="128987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-200" dirty="0">
                <a:solidFill>
                  <a:srgbClr val="1A5275"/>
                </a:solidFill>
                <a:latin typeface="Times New Roman"/>
                <a:cs typeface="Times New Roman"/>
              </a:rPr>
              <a:t>T</a:t>
            </a: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eórico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398" y="1648995"/>
            <a:ext cx="5255193" cy="1015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5227" algn="just">
              <a:lnSpc>
                <a:spcPct val="95825"/>
              </a:lnSpc>
            </a:pPr>
            <a:r>
              <a:rPr lang="es-PE"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</a:t>
            </a:r>
            <a:r>
              <a:rPr lang="es-PE"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spc="15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Figma y diseño de interfaces</a:t>
            </a: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Herramienta para crear prototipos visuales del sistema. Ayuda a validar la usabilidad antes de la implementación.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698" y="1648994"/>
            <a:ext cx="5086366" cy="1171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</a:t>
            </a:r>
            <a:r>
              <a:rPr sz="1650" spc="22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Tecnologías y herramientas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Lenguaje: C#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Framework: ASP.NET Core 8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IDE: Visual Studio 2022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Base de datos: SQL Server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5394" y="3157627"/>
            <a:ext cx="5139386" cy="1667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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103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Librerías utilizadas</a:t>
            </a: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 err="1">
                <a:solidFill>
                  <a:srgbClr val="333333"/>
                </a:solidFill>
                <a:latin typeface="Times New Roman"/>
                <a:cs typeface="Times New Roman"/>
              </a:rPr>
              <a:t>MDTimePicker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Selector de  horas fácil de usar.</a:t>
            </a: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>
                <a:solidFill>
                  <a:srgbClr val="333333"/>
                </a:solidFill>
                <a:latin typeface="Times New Roman"/>
                <a:cs typeface="Times New Roman"/>
              </a:rPr>
              <a:t>FullCalendar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Muestra calendarios interactivos de reservas.</a:t>
            </a: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>
                <a:solidFill>
                  <a:srgbClr val="333333"/>
                </a:solidFill>
                <a:latin typeface="Times New Roman"/>
                <a:cs typeface="Times New Roman"/>
              </a:rPr>
              <a:t>Web Compiler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Mejora y organiza los estilos del sistema css, sass.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166" y="2880897"/>
            <a:ext cx="5150083" cy="868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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spc="6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Seguridad y validación</a:t>
            </a:r>
          </a:p>
          <a:p>
            <a:pPr marL="12700" marR="20158">
              <a:lnSpc>
                <a:spcPct val="95825"/>
              </a:lnSpc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ASP.NET Core Identity protege contraseñas y controla el acceso. Garantiza seguridad en el inicio de sesión y gestión de usuarios.</a:t>
            </a:r>
            <a:endParaRPr lang="es-ES" sz="1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5805" y="4124037"/>
            <a:ext cx="4715784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</a:t>
            </a:r>
            <a:r>
              <a:rPr sz="1650" spc="469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Data Annotations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Reglas y validaciones automáticas para los datos ingresados al sistema.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1D94756C-A989-E0D4-CA5C-BD9D5763863D}"/>
              </a:ext>
            </a:extLst>
          </p:cNvPr>
          <p:cNvSpPr/>
          <p:nvPr/>
        </p:nvSpPr>
        <p:spPr>
          <a:xfrm>
            <a:off x="381000" y="1648994"/>
            <a:ext cx="5486414" cy="105247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B148ACA-CDDB-12AE-8DF3-0E7EDAD28F74}"/>
              </a:ext>
            </a:extLst>
          </p:cNvPr>
          <p:cNvSpPr/>
          <p:nvPr/>
        </p:nvSpPr>
        <p:spPr>
          <a:xfrm>
            <a:off x="381000" y="2880896"/>
            <a:ext cx="5486414" cy="91327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AA280AC-D422-8B69-331E-25FE5B604CC5}"/>
              </a:ext>
            </a:extLst>
          </p:cNvPr>
          <p:cNvSpPr/>
          <p:nvPr/>
        </p:nvSpPr>
        <p:spPr>
          <a:xfrm>
            <a:off x="347639" y="4021644"/>
            <a:ext cx="5486414" cy="107348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335B103-1F2D-3F68-0051-E2112A32F094}"/>
              </a:ext>
            </a:extLst>
          </p:cNvPr>
          <p:cNvSpPr/>
          <p:nvPr/>
        </p:nvSpPr>
        <p:spPr>
          <a:xfrm>
            <a:off x="6162674" y="1533607"/>
            <a:ext cx="5486414" cy="1242798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538152-C7C4-8C2A-DA22-BEE83544208E}"/>
              </a:ext>
            </a:extLst>
          </p:cNvPr>
          <p:cNvSpPr/>
          <p:nvPr/>
        </p:nvSpPr>
        <p:spPr>
          <a:xfrm>
            <a:off x="6181818" y="3071120"/>
            <a:ext cx="5486414" cy="196746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521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254053" y="461918"/>
            <a:ext cx="144826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Enfoque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0754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6184" y="461918"/>
            <a:ext cx="177291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Desarrollo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30B23D-068A-5C1D-4C64-4253AFD9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8958833" cy="455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904</Words>
  <Application>Microsoft Office PowerPoint</Application>
  <PresentationFormat>Personalizado</PresentationFormat>
  <Paragraphs>150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LiberationSans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One</dc:creator>
  <cp:lastModifiedBy>CHOQUE QUISPE ALEX JUNIOR</cp:lastModifiedBy>
  <cp:revision>21</cp:revision>
  <dcterms:modified xsi:type="dcterms:W3CDTF">2025-08-09T18:54:02Z</dcterms:modified>
</cp:coreProperties>
</file>