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1" r:id="rId3"/>
    <p:sldId id="259" r:id="rId4"/>
    <p:sldId id="260" r:id="rId5"/>
    <p:sldId id="269" r:id="rId6"/>
    <p:sldId id="270" r:id="rId7"/>
    <p:sldId id="263" r:id="rId8"/>
    <p:sldId id="267" r:id="rId9"/>
    <p:sldId id="265" r:id="rId10"/>
    <p:sldId id="262" r:id="rId11"/>
    <p:sldId id="266" r:id="rId12"/>
    <p:sldId id="26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vestopedia.com/terms/t/taxcredit.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amirealtors.com/" TargetMode="External"/><Relationship Id="rId2" Type="http://schemas.openxmlformats.org/officeDocument/2006/relationships/hyperlink" Target="https://www.zillow.com/research/data/"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data.gov/" TargetMode="External"/><Relationship Id="rId4" Type="http://schemas.openxmlformats.org/officeDocument/2006/relationships/hyperlink" Target="https://www.nar.realto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528115" y="1247311"/>
            <a:ext cx="5853471" cy="2566184"/>
          </a:xfrm>
        </p:spPr>
        <p:txBody>
          <a:bodyPr>
            <a:normAutofit/>
          </a:bodyPr>
          <a:lstStyle/>
          <a:p>
            <a:r>
              <a:rPr lang="en-US" sz="4800" dirty="0"/>
              <a:t>Miami Property Prices Have Been Rising Nonstop</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miami expensive city background&quot;">
            <a:extLst>
              <a:ext uri="{FF2B5EF4-FFF2-40B4-BE49-F238E27FC236}">
                <a16:creationId xmlns:a16="http://schemas.microsoft.com/office/drawing/2014/main" id="{048C74BB-4413-4527-A247-453D3FF6F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32" y="186743"/>
            <a:ext cx="4680638" cy="3113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ami wynwood district&quot;">
            <a:extLst>
              <a:ext uri="{FF2B5EF4-FFF2-40B4-BE49-F238E27FC236}">
                <a16:creationId xmlns:a16="http://schemas.microsoft.com/office/drawing/2014/main" id="{DBE4A078-BB62-403B-BFB0-6819733A8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32" y="3577075"/>
            <a:ext cx="4680638" cy="30941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748DD69-B946-4E78-8C6C-55BC446D50B7}"/>
              </a:ext>
            </a:extLst>
          </p:cNvPr>
          <p:cNvPicPr>
            <a:picLocks noChangeAspect="1"/>
          </p:cNvPicPr>
          <p:nvPr/>
        </p:nvPicPr>
        <p:blipFill>
          <a:blip r:embed="rId4"/>
          <a:stretch>
            <a:fillRect/>
          </a:stretch>
        </p:blipFill>
        <p:spPr>
          <a:xfrm>
            <a:off x="10184143" y="5336194"/>
            <a:ext cx="1647825" cy="124301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Interest Rate for the past 5 years </a:t>
            </a:r>
          </a:p>
        </p:txBody>
      </p:sp>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Even though interest rates for the 30yr home mortgages have been near-historic lows. There is a fairly medium correlation between the low rates and the increase in the average home prices in MDC. Therefore it can be concluded that the increase in home value prices are attributed to other factors.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7833FFD9-F147-684E-AA3E-1EA1AC718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14475"/>
            <a:ext cx="5114925" cy="2341989"/>
          </a:xfrm>
          <a:prstGeom prst="rect">
            <a:avLst/>
          </a:prstGeom>
        </p:spPr>
      </p:pic>
      <p:pic>
        <p:nvPicPr>
          <p:cNvPr id="7" name="Picture 6">
            <a:extLst>
              <a:ext uri="{FF2B5EF4-FFF2-40B4-BE49-F238E27FC236}">
                <a16:creationId xmlns:a16="http://schemas.microsoft.com/office/drawing/2014/main" id="{B2D158D1-8C22-440F-8030-60B06A8C036C}"/>
              </a:ext>
            </a:extLst>
          </p:cNvPr>
          <p:cNvPicPr>
            <a:picLocks noChangeAspect="1"/>
          </p:cNvPicPr>
          <p:nvPr/>
        </p:nvPicPr>
        <p:blipFill>
          <a:blip r:embed="rId3"/>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113380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Interest Rate for the past 5 years </a:t>
            </a:r>
          </a:p>
        </p:txBody>
      </p:sp>
      <p:pic>
        <p:nvPicPr>
          <p:cNvPr id="4" name="Picture 3">
            <a:extLst>
              <a:ext uri="{FF2B5EF4-FFF2-40B4-BE49-F238E27FC236}">
                <a16:creationId xmlns:a16="http://schemas.microsoft.com/office/drawing/2014/main" id="{F1D34D98-BEC0-FE4B-A74B-3A1D5CA63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176" y="1613799"/>
            <a:ext cx="6155474" cy="3683490"/>
          </a:xfrm>
          <a:prstGeom prst="rect">
            <a:avLst/>
          </a:prstGeom>
        </p:spPr>
      </p:pic>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Even though interest rates for the 30yr home mortgages have been near-historic lows. There is a fairly medium correlation between the low rates and the increase in the average home prices in MDC. Therefore it can be concluded that the increase in home value prices are attributed to other factors.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78C994CD-B4E0-41A9-B841-8BCEE96F9E69}"/>
              </a:ext>
            </a:extLst>
          </p:cNvPr>
          <p:cNvPicPr>
            <a:picLocks noChangeAspect="1"/>
          </p:cNvPicPr>
          <p:nvPr/>
        </p:nvPicPr>
        <p:blipFill>
          <a:blip r:embed="rId3"/>
          <a:stretch>
            <a:fillRect/>
          </a:stretch>
        </p:blipFill>
        <p:spPr>
          <a:xfrm>
            <a:off x="10217073" y="4857750"/>
            <a:ext cx="1647825" cy="1243014"/>
          </a:xfrm>
          <a:prstGeom prst="rect">
            <a:avLst/>
          </a:prstGeom>
        </p:spPr>
      </p:pic>
    </p:spTree>
    <p:extLst>
      <p:ext uri="{BB962C8B-B14F-4D97-AF65-F5344CB8AC3E}">
        <p14:creationId xmlns:p14="http://schemas.microsoft.com/office/powerpoint/2010/main" val="163424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780585" y="857974"/>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Leading Economic Indicators</a:t>
            </a:r>
          </a:p>
        </p:txBody>
      </p:sp>
      <p:sp>
        <p:nvSpPr>
          <p:cNvPr id="3" name="TextBox 2">
            <a:extLst>
              <a:ext uri="{FF2B5EF4-FFF2-40B4-BE49-F238E27FC236}">
                <a16:creationId xmlns:a16="http://schemas.microsoft.com/office/drawing/2014/main" id="{CE2FB8F6-94CF-FA49-AD16-87FEAA0D89F1}"/>
              </a:ext>
            </a:extLst>
          </p:cNvPr>
          <p:cNvSpPr txBox="1"/>
          <p:nvPr/>
        </p:nvSpPr>
        <p:spPr>
          <a:xfrm>
            <a:off x="780585" y="2247851"/>
            <a:ext cx="10069552" cy="2308324"/>
          </a:xfrm>
          <a:prstGeom prst="rect">
            <a:avLst/>
          </a:prstGeom>
          <a:noFill/>
        </p:spPr>
        <p:txBody>
          <a:bodyPr wrap="square" rtlCol="0">
            <a:spAutoFit/>
          </a:bodyPr>
          <a:lstStyle/>
          <a:p>
            <a:pPr algn="just"/>
            <a:r>
              <a:rPr lang="en-US" dirty="0"/>
              <a:t>The most relevant leading indicators of our economy that influence home market values are employment data. When employment is strong there is more power of acquisition and also drives up the consumer confidence which accounts to two thirds of our economy. Another important indicator is the manufacturing activity since manufacturing is a key indicator since developers require manufacturers to produce more materials to build. Government policies and subsidies is also another factor in properties. Tax</a:t>
            </a:r>
            <a:r>
              <a:rPr lang="en-US" dirty="0">
                <a:hlinkClick r:id="rId2">
                  <a:extLst>
                    <a:ext uri="{A12FA001-AC4F-418D-AE19-62706E023703}">
                      <ahyp:hlinkClr xmlns:ahyp="http://schemas.microsoft.com/office/drawing/2018/hyperlinkcolor" val="tx"/>
                    </a:ext>
                  </a:extLst>
                </a:hlinkClick>
              </a:rPr>
              <a:t> </a:t>
            </a:r>
            <a:r>
              <a:rPr lang="en-US" dirty="0"/>
              <a:t>credits, deductions and subsidies are some of the ways the government can temporarily boost demand for real estate. Being aware of current government incentives can help you determine changes in supply and demand and identify potentially false trends. </a:t>
            </a:r>
          </a:p>
        </p:txBody>
      </p:sp>
      <p:pic>
        <p:nvPicPr>
          <p:cNvPr id="5" name="Picture 4">
            <a:extLst>
              <a:ext uri="{FF2B5EF4-FFF2-40B4-BE49-F238E27FC236}">
                <a16:creationId xmlns:a16="http://schemas.microsoft.com/office/drawing/2014/main" id="{C7ED8ECE-A0D2-49DD-87CD-C5907150F67E}"/>
              </a:ext>
            </a:extLst>
          </p:cNvPr>
          <p:cNvPicPr>
            <a:picLocks noChangeAspect="1"/>
          </p:cNvPicPr>
          <p:nvPr/>
        </p:nvPicPr>
        <p:blipFill>
          <a:blip r:embed="rId3"/>
          <a:stretch>
            <a:fillRect/>
          </a:stretch>
        </p:blipFill>
        <p:spPr>
          <a:xfrm>
            <a:off x="10217073" y="4857750"/>
            <a:ext cx="1647825" cy="1243014"/>
          </a:xfrm>
          <a:prstGeom prst="rect">
            <a:avLst/>
          </a:prstGeom>
        </p:spPr>
      </p:pic>
    </p:spTree>
    <p:extLst>
      <p:ext uri="{BB962C8B-B14F-4D97-AF65-F5344CB8AC3E}">
        <p14:creationId xmlns:p14="http://schemas.microsoft.com/office/powerpoint/2010/main" val="391405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666750" y="1524001"/>
            <a:ext cx="10696576" cy="2366964"/>
          </a:xfrm>
        </p:spPr>
        <p:txBody>
          <a:bodyPr>
            <a:noAutofit/>
          </a:bodyPr>
          <a:lstStyle/>
          <a:p>
            <a:r>
              <a:rPr lang="en-US" sz="2400" dirty="0"/>
              <a:t>Data Sources:</a:t>
            </a:r>
            <a:br>
              <a:rPr lang="en-US" sz="1900" dirty="0"/>
            </a:br>
            <a:br>
              <a:rPr lang="en-US" sz="1900" dirty="0"/>
            </a:br>
            <a:r>
              <a:rPr lang="en-US" sz="2000" dirty="0">
                <a:hlinkClick r:id="rId2"/>
              </a:rPr>
              <a:t>https://www.zillow.com/research/data/</a:t>
            </a:r>
            <a:br>
              <a:rPr lang="en-US" sz="2000" dirty="0"/>
            </a:br>
            <a:r>
              <a:rPr lang="en-US" sz="2000" dirty="0">
                <a:hlinkClick r:id="rId3"/>
              </a:rPr>
              <a:t>https://www.miamirealtors.com/</a:t>
            </a:r>
            <a:br>
              <a:rPr lang="en-US" sz="2000" dirty="0"/>
            </a:br>
            <a:r>
              <a:rPr lang="en-US" sz="2000" dirty="0">
                <a:hlinkClick r:id="rId4"/>
              </a:rPr>
              <a:t>https://www.nar.realtor/</a:t>
            </a:r>
            <a:br>
              <a:rPr lang="en-US" sz="2000" dirty="0"/>
            </a:br>
            <a:r>
              <a:rPr lang="en-US" sz="2000" dirty="0">
                <a:hlinkClick r:id="rId5"/>
              </a:rPr>
              <a:t>https://www.data.gov/</a:t>
            </a:r>
            <a:br>
              <a:rPr lang="en-US" sz="1800" dirty="0"/>
            </a:br>
            <a:br>
              <a:rPr lang="en-US" sz="1900" dirty="0"/>
            </a:br>
            <a:br>
              <a:rPr lang="en-US" dirty="0"/>
            </a:br>
            <a:endParaRPr lang="en-US" sz="1900" dirty="0"/>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6"/>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256995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8764245-7B07-B54D-AC5C-AC7389954499}"/>
              </a:ext>
            </a:extLst>
          </p:cNvPr>
          <p:cNvCxnSpPr/>
          <p:nvPr/>
        </p:nvCxnSpPr>
        <p:spPr>
          <a:xfrm>
            <a:off x="5681444" y="992459"/>
            <a:ext cx="0" cy="18554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F3F80B-3B08-E540-84F6-4F68E0F75EA6}"/>
              </a:ext>
            </a:extLst>
          </p:cNvPr>
          <p:cNvCxnSpPr>
            <a:cxnSpLocks/>
          </p:cNvCxnSpPr>
          <p:nvPr/>
        </p:nvCxnSpPr>
        <p:spPr>
          <a:xfrm flipV="1">
            <a:off x="2679537" y="1858420"/>
            <a:ext cx="6408707" cy="48164"/>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3" name="Rectangle 2">
            <a:extLst>
              <a:ext uri="{FF2B5EF4-FFF2-40B4-BE49-F238E27FC236}">
                <a16:creationId xmlns:a16="http://schemas.microsoft.com/office/drawing/2014/main" id="{CA3EE174-6013-FB46-A3A0-67D1E6A71EDA}"/>
              </a:ext>
            </a:extLst>
          </p:cNvPr>
          <p:cNvSpPr/>
          <p:nvPr/>
        </p:nvSpPr>
        <p:spPr>
          <a:xfrm>
            <a:off x="535272" y="1495436"/>
            <a:ext cx="2887115"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D558C5B-F679-7A47-81C1-C7FD4C754412}"/>
              </a:ext>
            </a:extLst>
          </p:cNvPr>
          <p:cNvCxnSpPr>
            <a:cxnSpLocks/>
          </p:cNvCxnSpPr>
          <p:nvPr/>
        </p:nvCxnSpPr>
        <p:spPr>
          <a:xfrm>
            <a:off x="5681444" y="1698167"/>
            <a:ext cx="0" cy="0"/>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a:extLst>
              <a:ext uri="{FF2B5EF4-FFF2-40B4-BE49-F238E27FC236}">
                <a16:creationId xmlns:a16="http://schemas.microsoft.com/office/drawing/2014/main" id="{1CF8E004-6F98-C447-92D7-E55E567BC46F}"/>
              </a:ext>
            </a:extLst>
          </p:cNvPr>
          <p:cNvCxnSpPr>
            <a:cxnSpLocks/>
            <a:stCxn id="6" idx="3"/>
          </p:cNvCxnSpPr>
          <p:nvPr/>
        </p:nvCxnSpPr>
        <p:spPr>
          <a:xfrm flipH="1">
            <a:off x="2655960" y="1906584"/>
            <a:ext cx="170626" cy="0"/>
          </a:xfrm>
          <a:prstGeom prst="line">
            <a:avLst/>
          </a:prstGeom>
        </p:spPr>
        <p:style>
          <a:lnRef idx="2">
            <a:schemeClr val="dk1"/>
          </a:lnRef>
          <a:fillRef idx="1">
            <a:schemeClr val="lt1"/>
          </a:fillRef>
          <a:effectRef idx="0">
            <a:schemeClr val="dk1"/>
          </a:effectRef>
          <a:fontRef idx="minor">
            <a:schemeClr val="dk1"/>
          </a:fontRef>
        </p:style>
      </p:cxnSp>
      <p:sp>
        <p:nvSpPr>
          <p:cNvPr id="4" name="Rectangle 3">
            <a:extLst>
              <a:ext uri="{FF2B5EF4-FFF2-40B4-BE49-F238E27FC236}">
                <a16:creationId xmlns:a16="http://schemas.microsoft.com/office/drawing/2014/main" id="{B854D6EA-C0D6-354E-BB46-6371B5DAAA2F}"/>
              </a:ext>
            </a:extLst>
          </p:cNvPr>
          <p:cNvSpPr/>
          <p:nvPr/>
        </p:nvSpPr>
        <p:spPr>
          <a:xfrm>
            <a:off x="4214577" y="1484734"/>
            <a:ext cx="3167521"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A3D7E8DB-AC04-BE4F-AB4E-02B04CEFAF8D}"/>
              </a:ext>
            </a:extLst>
          </p:cNvPr>
          <p:cNvSpPr/>
          <p:nvPr/>
        </p:nvSpPr>
        <p:spPr>
          <a:xfrm>
            <a:off x="8502983" y="1461259"/>
            <a:ext cx="2736889"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D7B50C51-11C1-D648-8DA4-171899A9BA06}"/>
              </a:ext>
            </a:extLst>
          </p:cNvPr>
          <p:cNvSpPr txBox="1"/>
          <p:nvPr/>
        </p:nvSpPr>
        <p:spPr>
          <a:xfrm>
            <a:off x="1191006" y="1721918"/>
            <a:ext cx="1635580" cy="369332"/>
          </a:xfrm>
          <a:prstGeom prst="rect">
            <a:avLst/>
          </a:prstGeom>
          <a:solidFill>
            <a:schemeClr val="bg1"/>
          </a:solidFill>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Sales Analysis</a:t>
            </a:r>
          </a:p>
        </p:txBody>
      </p:sp>
      <p:sp>
        <p:nvSpPr>
          <p:cNvPr id="8" name="TextBox 7">
            <a:extLst>
              <a:ext uri="{FF2B5EF4-FFF2-40B4-BE49-F238E27FC236}">
                <a16:creationId xmlns:a16="http://schemas.microsoft.com/office/drawing/2014/main" id="{65B43E47-D7F2-934B-B91B-6A7F7EE0438C}"/>
              </a:ext>
            </a:extLst>
          </p:cNvPr>
          <p:cNvSpPr txBox="1"/>
          <p:nvPr/>
        </p:nvSpPr>
        <p:spPr>
          <a:xfrm>
            <a:off x="4867258" y="1583142"/>
            <a:ext cx="1862158" cy="646331"/>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Population &amp; </a:t>
            </a:r>
          </a:p>
          <a:p>
            <a:r>
              <a:rPr lang="en-US" dirty="0"/>
              <a:t>Demographics</a:t>
            </a:r>
          </a:p>
        </p:txBody>
      </p:sp>
      <p:sp>
        <p:nvSpPr>
          <p:cNvPr id="9" name="TextBox 8">
            <a:extLst>
              <a:ext uri="{FF2B5EF4-FFF2-40B4-BE49-F238E27FC236}">
                <a16:creationId xmlns:a16="http://schemas.microsoft.com/office/drawing/2014/main" id="{73946D3C-7E72-8043-B82E-BBA66718304F}"/>
              </a:ext>
            </a:extLst>
          </p:cNvPr>
          <p:cNvSpPr txBox="1"/>
          <p:nvPr/>
        </p:nvSpPr>
        <p:spPr>
          <a:xfrm>
            <a:off x="9274627" y="1698167"/>
            <a:ext cx="1232773"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Economics </a:t>
            </a:r>
          </a:p>
        </p:txBody>
      </p:sp>
      <p:sp>
        <p:nvSpPr>
          <p:cNvPr id="10" name="Rectangle 9">
            <a:extLst>
              <a:ext uri="{FF2B5EF4-FFF2-40B4-BE49-F238E27FC236}">
                <a16:creationId xmlns:a16="http://schemas.microsoft.com/office/drawing/2014/main" id="{338031DF-11DD-1B4C-86BE-9280462732DD}"/>
              </a:ext>
            </a:extLst>
          </p:cNvPr>
          <p:cNvSpPr/>
          <p:nvPr/>
        </p:nvSpPr>
        <p:spPr>
          <a:xfrm>
            <a:off x="3640771" y="255534"/>
            <a:ext cx="4081346" cy="831273"/>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1D32322-484A-FB44-9ED6-9D739A83694D}"/>
              </a:ext>
            </a:extLst>
          </p:cNvPr>
          <p:cNvSpPr txBox="1"/>
          <p:nvPr/>
        </p:nvSpPr>
        <p:spPr>
          <a:xfrm>
            <a:off x="4149685" y="514245"/>
            <a:ext cx="289431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MDC Property Value Analysis</a:t>
            </a:r>
          </a:p>
        </p:txBody>
      </p:sp>
      <p:sp>
        <p:nvSpPr>
          <p:cNvPr id="33" name="Rectangle 32">
            <a:extLst>
              <a:ext uri="{FF2B5EF4-FFF2-40B4-BE49-F238E27FC236}">
                <a16:creationId xmlns:a16="http://schemas.microsoft.com/office/drawing/2014/main" id="{120D70CC-A52E-DB4F-9DB4-A9F37E869FB5}"/>
              </a:ext>
            </a:extLst>
          </p:cNvPr>
          <p:cNvSpPr/>
          <p:nvPr/>
        </p:nvSpPr>
        <p:spPr>
          <a:xfrm>
            <a:off x="8502983" y="2803220"/>
            <a:ext cx="3041317"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Interest rates </a:t>
            </a:r>
          </a:p>
          <a:p>
            <a:pPr marL="285750" indent="-285750" algn="ctr">
              <a:buClr>
                <a:srgbClr val="92D050"/>
              </a:buClr>
              <a:buFont typeface="Wingdings" pitchFamily="2" charset="2"/>
              <a:buChar char="ü"/>
            </a:pPr>
            <a:r>
              <a:rPr lang="en-US" dirty="0"/>
              <a:t>Leading Indicators</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p:txBody>
      </p:sp>
      <p:sp>
        <p:nvSpPr>
          <p:cNvPr id="34" name="Rectangle 33">
            <a:extLst>
              <a:ext uri="{FF2B5EF4-FFF2-40B4-BE49-F238E27FC236}">
                <a16:creationId xmlns:a16="http://schemas.microsoft.com/office/drawing/2014/main" id="{2AA3A309-A5D9-374F-A8DC-CAF2947B1B6C}"/>
              </a:ext>
            </a:extLst>
          </p:cNvPr>
          <p:cNvSpPr/>
          <p:nvPr/>
        </p:nvSpPr>
        <p:spPr>
          <a:xfrm>
            <a:off x="4259773" y="2835989"/>
            <a:ext cx="3122326"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13EF6841-86DE-9344-B91C-D6BC109C4CFF}"/>
              </a:ext>
            </a:extLst>
          </p:cNvPr>
          <p:cNvSpPr/>
          <p:nvPr/>
        </p:nvSpPr>
        <p:spPr>
          <a:xfrm>
            <a:off x="557575" y="2835989"/>
            <a:ext cx="2887114" cy="2054405"/>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Tax Implication </a:t>
            </a:r>
          </a:p>
          <a:p>
            <a:pPr marL="285750" indent="-285750" algn="ctr">
              <a:buClr>
                <a:srgbClr val="92D050"/>
              </a:buClr>
              <a:buFont typeface="Wingdings" pitchFamily="2" charset="2"/>
              <a:buChar char="ü"/>
            </a:pPr>
            <a:r>
              <a:rPr lang="en-US" dirty="0"/>
              <a:t>Buyer’s origin</a:t>
            </a:r>
          </a:p>
          <a:p>
            <a:pPr marL="285750" indent="-285750" algn="ctr">
              <a:buClr>
                <a:srgbClr val="92D050"/>
              </a:buClr>
              <a:buFont typeface="Wingdings" pitchFamily="2" charset="2"/>
              <a:buChar char="ü"/>
            </a:pPr>
            <a:r>
              <a:rPr lang="en-US" dirty="0"/>
              <a:t>Type of sales</a:t>
            </a:r>
          </a:p>
          <a:p>
            <a:pPr algn="ctr">
              <a:buClr>
                <a:srgbClr val="92D050"/>
              </a:buClr>
            </a:pPr>
            <a:endParaRPr lang="en-US" dirty="0"/>
          </a:p>
        </p:txBody>
      </p:sp>
      <p:cxnSp>
        <p:nvCxnSpPr>
          <p:cNvPr id="38" name="Straight Connector 37">
            <a:extLst>
              <a:ext uri="{FF2B5EF4-FFF2-40B4-BE49-F238E27FC236}">
                <a16:creationId xmlns:a16="http://schemas.microsoft.com/office/drawing/2014/main" id="{BF8D31AD-348B-8740-AC50-27437A795BC7}"/>
              </a:ext>
            </a:extLst>
          </p:cNvPr>
          <p:cNvCxnSpPr/>
          <p:nvPr/>
        </p:nvCxnSpPr>
        <p:spPr>
          <a:xfrm>
            <a:off x="5681444"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43" name="Rectangle 42">
            <a:extLst>
              <a:ext uri="{FF2B5EF4-FFF2-40B4-BE49-F238E27FC236}">
                <a16:creationId xmlns:a16="http://schemas.microsoft.com/office/drawing/2014/main" id="{95385C28-F41D-B645-AC33-B385F38BF6A7}"/>
              </a:ext>
            </a:extLst>
          </p:cNvPr>
          <p:cNvSpPr/>
          <p:nvPr/>
        </p:nvSpPr>
        <p:spPr>
          <a:xfrm>
            <a:off x="13162664" y="1473134"/>
            <a:ext cx="1911928"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22DD147-13E9-F74F-981F-12B750443B09}"/>
              </a:ext>
            </a:extLst>
          </p:cNvPr>
          <p:cNvCxnSpPr/>
          <p:nvPr/>
        </p:nvCxnSpPr>
        <p:spPr>
          <a:xfrm>
            <a:off x="1923483"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FF7873D6-4184-D04C-A549-85625C1E9B5E}"/>
              </a:ext>
            </a:extLst>
          </p:cNvPr>
          <p:cNvCxnSpPr/>
          <p:nvPr/>
        </p:nvCxnSpPr>
        <p:spPr>
          <a:xfrm>
            <a:off x="9907756" y="2304407"/>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pic>
        <p:nvPicPr>
          <p:cNvPr id="25" name="Picture 24">
            <a:extLst>
              <a:ext uri="{FF2B5EF4-FFF2-40B4-BE49-F238E27FC236}">
                <a16:creationId xmlns:a16="http://schemas.microsoft.com/office/drawing/2014/main" id="{4A42E498-48FD-4C41-B134-D024F6E4B762}"/>
              </a:ext>
            </a:extLst>
          </p:cNvPr>
          <p:cNvPicPr>
            <a:picLocks noChangeAspect="1"/>
          </p:cNvPicPr>
          <p:nvPr/>
        </p:nvPicPr>
        <p:blipFill>
          <a:blip r:embed="rId2"/>
          <a:stretch>
            <a:fillRect/>
          </a:stretch>
        </p:blipFill>
        <p:spPr>
          <a:xfrm>
            <a:off x="10287000" y="5045684"/>
            <a:ext cx="1647825" cy="1243014"/>
          </a:xfrm>
          <a:prstGeom prst="rect">
            <a:avLst/>
          </a:prstGeom>
        </p:spPr>
      </p:pic>
    </p:spTree>
    <p:extLst>
      <p:ext uri="{BB962C8B-B14F-4D97-AF65-F5344CB8AC3E}">
        <p14:creationId xmlns:p14="http://schemas.microsoft.com/office/powerpoint/2010/main" val="98162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9229725" y="1104900"/>
            <a:ext cx="2695575" cy="1962150"/>
          </a:xfrm>
        </p:spPr>
        <p:txBody>
          <a:bodyPr>
            <a:noAutofit/>
          </a:bodyPr>
          <a:lstStyle/>
          <a:p>
            <a:pPr marL="342900" indent="-342900">
              <a:buFont typeface="Arial" panose="020B0604020202020204" pitchFamily="34" charset="0"/>
              <a:buChar char="•"/>
            </a:pPr>
            <a:r>
              <a:rPr lang="en-US" sz="1900" dirty="0"/>
              <a:t>Interest from high earners in tax-burdened states continue to drive demand in the South Florida real state market</a:t>
            </a:r>
          </a:p>
        </p:txBody>
      </p:sp>
      <p:pic>
        <p:nvPicPr>
          <p:cNvPr id="2050" name="Picture 2">
            <a:extLst>
              <a:ext uri="{FF2B5EF4-FFF2-40B4-BE49-F238E27FC236}">
                <a16:creationId xmlns:a16="http://schemas.microsoft.com/office/drawing/2014/main" id="{106269C9-2848-4997-A907-72865B183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57175"/>
            <a:ext cx="9029701" cy="5981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3"/>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394123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9229725" y="1104900"/>
            <a:ext cx="2847975" cy="1962150"/>
          </a:xfrm>
        </p:spPr>
        <p:txBody>
          <a:bodyPr>
            <a:noAutofit/>
          </a:bodyPr>
          <a:lstStyle/>
          <a:p>
            <a:pPr marL="342900" indent="-342900">
              <a:buFont typeface="Arial" panose="020B0604020202020204" pitchFamily="34" charset="0"/>
              <a:buChar char="•"/>
            </a:pPr>
            <a:r>
              <a:rPr lang="en-US" sz="1900" dirty="0"/>
              <a:t>Florida have been the top</a:t>
            </a:r>
            <a:br>
              <a:rPr lang="en-US" sz="1900" dirty="0"/>
            </a:br>
            <a:r>
              <a:rPr lang="en-US" sz="1900" dirty="0"/>
              <a:t>destination, accounting for 22 percent in average of foreign buyer purchases.</a:t>
            </a:r>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3076" name="Picture 4">
            <a:extLst>
              <a:ext uri="{FF2B5EF4-FFF2-40B4-BE49-F238E27FC236}">
                <a16:creationId xmlns:a16="http://schemas.microsoft.com/office/drawing/2014/main" id="{4B435F6C-D075-4A72-BA98-7C0315C96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209550"/>
            <a:ext cx="902970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5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9229725" y="1104900"/>
            <a:ext cx="2847975" cy="1962150"/>
          </a:xfrm>
        </p:spPr>
        <p:txBody>
          <a:bodyPr>
            <a:noAutofit/>
          </a:bodyPr>
          <a:lstStyle/>
          <a:p>
            <a:pPr marL="342900" indent="-342900">
              <a:buFont typeface="Arial" panose="020B0604020202020204" pitchFamily="34" charset="0"/>
              <a:buChar char="•"/>
            </a:pPr>
            <a:r>
              <a:rPr lang="en-US" sz="1900" dirty="0"/>
              <a:t>Miami Dade County have been the top</a:t>
            </a:r>
            <a:br>
              <a:rPr lang="en-US" sz="1900" dirty="0"/>
            </a:br>
            <a:r>
              <a:rPr lang="en-US" sz="1900" dirty="0"/>
              <a:t>destination, above 60% percent of foreign buyer purchases.</a:t>
            </a:r>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6" name="Graphic 5">
            <a:extLst>
              <a:ext uri="{FF2B5EF4-FFF2-40B4-BE49-F238E27FC236}">
                <a16:creationId xmlns:a16="http://schemas.microsoft.com/office/drawing/2014/main" id="{A9BC9419-9B19-4859-B8CD-A1F5D37635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300" y="95250"/>
            <a:ext cx="9020175" cy="6105525"/>
          </a:xfrm>
          <a:prstGeom prst="rect">
            <a:avLst/>
          </a:prstGeom>
        </p:spPr>
      </p:pic>
    </p:spTree>
    <p:extLst>
      <p:ext uri="{BB962C8B-B14F-4D97-AF65-F5344CB8AC3E}">
        <p14:creationId xmlns:p14="http://schemas.microsoft.com/office/powerpoint/2010/main" val="23836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8963025" y="866775"/>
            <a:ext cx="2924176" cy="3733800"/>
          </a:xfrm>
        </p:spPr>
        <p:txBody>
          <a:bodyPr>
            <a:noAutofit/>
          </a:bodyPr>
          <a:lstStyle/>
          <a:p>
            <a:pPr marL="342900" indent="-342900">
              <a:buFont typeface="Arial" panose="020B0604020202020204" pitchFamily="34" charset="0"/>
              <a:buChar char="•"/>
            </a:pPr>
            <a:r>
              <a:rPr lang="en-US" sz="1900" dirty="0"/>
              <a:t>Cash sales in Miami </a:t>
            </a:r>
            <a:br>
              <a:rPr lang="en-US" sz="1900" dirty="0"/>
            </a:br>
            <a:r>
              <a:rPr lang="en-US" sz="1900" dirty="0"/>
              <a:t>have been higher than the national average of about 16% reflecting Miami’s popularity with international home buyers, and investors who tend to purchase properties in all cash</a:t>
            </a:r>
            <a:br>
              <a:rPr lang="en-US" dirty="0"/>
            </a:br>
            <a:endParaRPr lang="en-US" sz="1900" dirty="0"/>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3" name="Graphic 2">
            <a:extLst>
              <a:ext uri="{FF2B5EF4-FFF2-40B4-BE49-F238E27FC236}">
                <a16:creationId xmlns:a16="http://schemas.microsoft.com/office/drawing/2014/main" id="{6D1219CF-6B21-401A-8418-1274FF3602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500" y="171450"/>
            <a:ext cx="8686800" cy="6029325"/>
          </a:xfrm>
          <a:prstGeom prst="rect">
            <a:avLst/>
          </a:prstGeom>
        </p:spPr>
      </p:pic>
    </p:spTree>
    <p:extLst>
      <p:ext uri="{BB962C8B-B14F-4D97-AF65-F5344CB8AC3E}">
        <p14:creationId xmlns:p14="http://schemas.microsoft.com/office/powerpoint/2010/main" val="55154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8963025" y="866775"/>
            <a:ext cx="2924176" cy="3733800"/>
          </a:xfrm>
        </p:spPr>
        <p:txBody>
          <a:bodyPr>
            <a:noAutofit/>
          </a:bodyPr>
          <a:lstStyle/>
          <a:p>
            <a:pPr marL="342900" indent="-342900">
              <a:buFont typeface="Arial" panose="020B0604020202020204" pitchFamily="34" charset="0"/>
              <a:buChar char="•"/>
            </a:pPr>
            <a:r>
              <a:rPr lang="en-US" sz="1900" dirty="0"/>
              <a:t>Even though there is decrease in the cash sales in Miami, the average sale price have been consistently rising due to a decrease in new listing inventory. </a:t>
            </a:r>
            <a:br>
              <a:rPr lang="en-US" sz="1900" dirty="0"/>
            </a:br>
            <a:br>
              <a:rPr lang="en-US" dirty="0"/>
            </a:br>
            <a:endParaRPr lang="en-US" sz="1900" dirty="0"/>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8" name="Graphic 7">
            <a:extLst>
              <a:ext uri="{FF2B5EF4-FFF2-40B4-BE49-F238E27FC236}">
                <a16:creationId xmlns:a16="http://schemas.microsoft.com/office/drawing/2014/main" id="{DF79686E-6428-4FC4-B9F9-15A0BD25BF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0025" y="238124"/>
            <a:ext cx="8543925" cy="5843589"/>
          </a:xfrm>
          <a:prstGeom prst="rect">
            <a:avLst/>
          </a:prstGeom>
        </p:spPr>
      </p:pic>
    </p:spTree>
    <p:extLst>
      <p:ext uri="{BB962C8B-B14F-4D97-AF65-F5344CB8AC3E}">
        <p14:creationId xmlns:p14="http://schemas.microsoft.com/office/powerpoint/2010/main" val="42589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Interest Rate for the past 5 years </a:t>
            </a:r>
          </a:p>
        </p:txBody>
      </p:sp>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Even though interest rates for the 30yr home mortgages have been near-historic lows. There is a fairly medium correlation between the low rates and the increase in the average home prices in MDC. Therefore it can be concluded that the increase in home value prices are attributed to other factors.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34698AF-6490-DE41-917D-9D12676D8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096" y="2221415"/>
            <a:ext cx="2527300" cy="1790700"/>
          </a:xfrm>
          <a:prstGeom prst="rect">
            <a:avLst/>
          </a:prstGeom>
        </p:spPr>
      </p:pic>
      <p:pic>
        <p:nvPicPr>
          <p:cNvPr id="7" name="Picture 6">
            <a:extLst>
              <a:ext uri="{FF2B5EF4-FFF2-40B4-BE49-F238E27FC236}">
                <a16:creationId xmlns:a16="http://schemas.microsoft.com/office/drawing/2014/main" id="{AC34CF63-ECD7-421B-8525-30A3D0268FF4}"/>
              </a:ext>
            </a:extLst>
          </p:cNvPr>
          <p:cNvPicPr>
            <a:picLocks noChangeAspect="1"/>
          </p:cNvPicPr>
          <p:nvPr/>
        </p:nvPicPr>
        <p:blipFill>
          <a:blip r:embed="rId3"/>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303471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Interest Rate for the past 5 years </a:t>
            </a:r>
          </a:p>
        </p:txBody>
      </p:sp>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Even though interest rates for the 30yr home mortgages have been near-historic lows. There is a fairly medium correlation between the low rates and the increase in the average home prices in MDC. Therefore it can be concluded that the increase in home value prices are attributed to other factors.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EAB9E1C-3193-1241-9DE4-4AD2EE5AC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40" y="2100766"/>
            <a:ext cx="2755900" cy="2032000"/>
          </a:xfrm>
          <a:prstGeom prst="rect">
            <a:avLst/>
          </a:prstGeom>
        </p:spPr>
      </p:pic>
      <p:pic>
        <p:nvPicPr>
          <p:cNvPr id="8" name="Picture 7">
            <a:extLst>
              <a:ext uri="{FF2B5EF4-FFF2-40B4-BE49-F238E27FC236}">
                <a16:creationId xmlns:a16="http://schemas.microsoft.com/office/drawing/2014/main" id="{64A12970-913B-44B7-B58B-0E02538C829F}"/>
              </a:ext>
            </a:extLst>
          </p:cNvPr>
          <p:cNvPicPr>
            <a:picLocks noChangeAspect="1"/>
          </p:cNvPicPr>
          <p:nvPr/>
        </p:nvPicPr>
        <p:blipFill>
          <a:blip r:embed="rId3"/>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403413612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560</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Wingdings</vt:lpstr>
      <vt:lpstr>1_RetrospectVTI</vt:lpstr>
      <vt:lpstr>Miami Property Prices Have Been Rising Nonstop</vt:lpstr>
      <vt:lpstr>PowerPoint Presentation</vt:lpstr>
      <vt:lpstr>Interest from high earners in tax-burdened states continue to drive demand in the South Florida real state market</vt:lpstr>
      <vt:lpstr>Florida have been the top destination, accounting for 22 percent in average of foreign buyer purchases.</vt:lpstr>
      <vt:lpstr>Miami Dade County have been the top destination, above 60% percent of foreign buyer purchases.</vt:lpstr>
      <vt:lpstr>Cash sales in Miami  have been higher than the national average of about 16% reflecting Miami’s popularity with international home buyers, and investors who tend to purchase properties in all cash </vt:lpstr>
      <vt:lpstr>Even though there is decrease in the cash sales in Miami, the average sale price have been consistently rising due to a decrease in new listing inventory.   </vt:lpstr>
      <vt:lpstr>PowerPoint Presentation</vt:lpstr>
      <vt:lpstr>PowerPoint Presentation</vt:lpstr>
      <vt:lpstr>PowerPoint Presentation</vt:lpstr>
      <vt:lpstr>PowerPoint Presentation</vt:lpstr>
      <vt:lpstr>PowerPoint Presentation</vt:lpstr>
      <vt:lpstr>Data Sources:  https://www.zillow.com/research/data/ https://www.miamirealtors.com/ https://www.nar.realtor/ https://www.data.gov/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2019-11-15T17:08:58Z</dcterms:created>
  <dcterms:modified xsi:type="dcterms:W3CDTF">2019-11-16T14:29:26Z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2019-11-08T21:52:34.2033100Z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650bdd29-1679-4654-880e-89255cc4a6d5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