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3"/>
  </p:notesMasterIdLst>
  <p:sldIdLst>
    <p:sldId id="257" r:id="rId2"/>
    <p:sldId id="261" r:id="rId3"/>
    <p:sldId id="259" r:id="rId4"/>
    <p:sldId id="272" r:id="rId5"/>
    <p:sldId id="273" r:id="rId6"/>
    <p:sldId id="274" r:id="rId7"/>
    <p:sldId id="275" r:id="rId8"/>
    <p:sldId id="276" r:id="rId9"/>
    <p:sldId id="279"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p:scale>
          <a:sx n="100" d="100"/>
          <a:sy n="100" d="100"/>
        </p:scale>
        <p:origin x="91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DFD89-1FF3-42B0-9760-77A30E58C02C}"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20756-85E1-4770-8E77-0C5778BF700B}" type="slidenum">
              <a:rPr lang="en-US" smtClean="0"/>
              <a:t>‹#›</a:t>
            </a:fld>
            <a:endParaRPr lang="en-US"/>
          </a:p>
        </p:txBody>
      </p:sp>
    </p:spTree>
    <p:extLst>
      <p:ext uri="{BB962C8B-B14F-4D97-AF65-F5344CB8AC3E}">
        <p14:creationId xmlns:p14="http://schemas.microsoft.com/office/powerpoint/2010/main" val="272400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23232" y="1266361"/>
            <a:ext cx="5853471" cy="2566184"/>
          </a:xfrm>
        </p:spPr>
        <p:txBody>
          <a:bodyPr>
            <a:normAutofit/>
          </a:bodyPr>
          <a:lstStyle/>
          <a:p>
            <a:r>
              <a:rPr lang="en-US" sz="4000" dirty="0"/>
              <a:t>ETL Circular Data Process Extract And Verify</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748DD69-B946-4E78-8C6C-55BC446D50B7}"/>
              </a:ext>
            </a:extLst>
          </p:cNvPr>
          <p:cNvPicPr>
            <a:picLocks noChangeAspect="1"/>
          </p:cNvPicPr>
          <p:nvPr/>
        </p:nvPicPr>
        <p:blipFill>
          <a:blip r:embed="rId2"/>
          <a:stretch>
            <a:fillRect/>
          </a:stretch>
        </p:blipFill>
        <p:spPr>
          <a:xfrm>
            <a:off x="10184143" y="5336194"/>
            <a:ext cx="1647825" cy="1243014"/>
          </a:xfrm>
          <a:prstGeom prst="rect">
            <a:avLst/>
          </a:prstGeom>
        </p:spPr>
      </p:pic>
      <p:pic>
        <p:nvPicPr>
          <p:cNvPr id="3" name="Picture 2" descr="Image result for ETL data proccess circular  logo&quot;">
            <a:extLst>
              <a:ext uri="{FF2B5EF4-FFF2-40B4-BE49-F238E27FC236}">
                <a16:creationId xmlns:a16="http://schemas.microsoft.com/office/drawing/2014/main" id="{6ACA5A65-7453-4F27-BA61-3E3A79DB0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176337"/>
            <a:ext cx="5656800"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PgAdmin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7" name="Picture 6">
            <a:extLst>
              <a:ext uri="{FF2B5EF4-FFF2-40B4-BE49-F238E27FC236}">
                <a16:creationId xmlns:a16="http://schemas.microsoft.com/office/drawing/2014/main" id="{B96792AE-CF7F-475F-9508-943FA5F1472A}"/>
              </a:ext>
            </a:extLst>
          </p:cNvPr>
          <p:cNvPicPr>
            <a:picLocks noChangeAspect="1"/>
          </p:cNvPicPr>
          <p:nvPr/>
        </p:nvPicPr>
        <p:blipFill>
          <a:blip r:embed="rId3"/>
          <a:stretch>
            <a:fillRect/>
          </a:stretch>
        </p:blipFill>
        <p:spPr>
          <a:xfrm>
            <a:off x="304800" y="1143000"/>
            <a:ext cx="7633307" cy="4937760"/>
          </a:xfrm>
          <a:prstGeom prst="rect">
            <a:avLst/>
          </a:prstGeom>
        </p:spPr>
      </p:pic>
      <p:pic>
        <p:nvPicPr>
          <p:cNvPr id="9" name="Picture 8">
            <a:extLst>
              <a:ext uri="{FF2B5EF4-FFF2-40B4-BE49-F238E27FC236}">
                <a16:creationId xmlns:a16="http://schemas.microsoft.com/office/drawing/2014/main" id="{663CD3A7-7493-47CD-8798-DB3C2AD5BA5A}"/>
              </a:ext>
            </a:extLst>
          </p:cNvPr>
          <p:cNvPicPr>
            <a:picLocks noChangeAspect="1"/>
          </p:cNvPicPr>
          <p:nvPr/>
        </p:nvPicPr>
        <p:blipFill>
          <a:blip r:embed="rId4"/>
          <a:stretch>
            <a:fillRect/>
          </a:stretch>
        </p:blipFill>
        <p:spPr>
          <a:xfrm>
            <a:off x="5567697" y="207644"/>
            <a:ext cx="6445702" cy="4846320"/>
          </a:xfrm>
          <a:prstGeom prst="rect">
            <a:avLst/>
          </a:prstGeom>
        </p:spPr>
      </p:pic>
    </p:spTree>
    <p:extLst>
      <p:ext uri="{BB962C8B-B14F-4D97-AF65-F5344CB8AC3E}">
        <p14:creationId xmlns:p14="http://schemas.microsoft.com/office/powerpoint/2010/main" val="284758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460161"/>
            <a:ext cx="10113962" cy="1140903"/>
          </a:xfrm>
        </p:spPr>
        <p:txBody>
          <a:bodyPr>
            <a:noAutofit/>
          </a:bodyPr>
          <a:lstStyle/>
          <a:p>
            <a:r>
              <a:rPr lang="en-US" sz="2800" b="1" dirty="0"/>
              <a:t>Load</a:t>
            </a:r>
            <a:r>
              <a:rPr lang="en-US" sz="2800" dirty="0"/>
              <a:t> : Why this project was chosen</a:t>
            </a:r>
            <a:br>
              <a:rPr lang="en-US" sz="2400" dirty="0"/>
            </a:br>
            <a:br>
              <a:rPr lang="en-US" sz="2400" dirty="0"/>
            </a:br>
            <a:endParaRPr lang="en-US" sz="24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400050" y="1475096"/>
            <a:ext cx="11696700"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Compare the possible variations between unemployment rates averages by year at national level versus  unemployment rates at Miami - Fort Lauderdale – West Palm Beach area. According to the comparison graph below, there was a period from 2009 to 2012 were we can observe a significant variation between National and Miami area unemployment rates (Miami above National). However, since 2012  up to 2019 the variations look very stable (even).</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sp>
        <p:nvSpPr>
          <p:cNvPr id="12" name="TextBox 11">
            <a:extLst>
              <a:ext uri="{FF2B5EF4-FFF2-40B4-BE49-F238E27FC236}">
                <a16:creationId xmlns:a16="http://schemas.microsoft.com/office/drawing/2014/main" id="{EBE4BC2B-7013-4B72-9911-B5B90E03A6BF}"/>
              </a:ext>
            </a:extLst>
          </p:cNvPr>
          <p:cNvSpPr txBox="1"/>
          <p:nvPr/>
        </p:nvSpPr>
        <p:spPr>
          <a:xfrm>
            <a:off x="400050" y="1105764"/>
            <a:ext cx="1076325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Practice the execution of the entire ETL process </a:t>
            </a:r>
          </a:p>
        </p:txBody>
      </p:sp>
      <p:pic>
        <p:nvPicPr>
          <p:cNvPr id="14" name="Picture 13">
            <a:extLst>
              <a:ext uri="{FF2B5EF4-FFF2-40B4-BE49-F238E27FC236}">
                <a16:creationId xmlns:a16="http://schemas.microsoft.com/office/drawing/2014/main" id="{AACBDA21-B095-40B6-9EA7-553E230B2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67964"/>
            <a:ext cx="7342799" cy="3474720"/>
          </a:xfrm>
          <a:prstGeom prst="rect">
            <a:avLst/>
          </a:prstGeom>
        </p:spPr>
      </p:pic>
    </p:spTree>
    <p:extLst>
      <p:ext uri="{BB962C8B-B14F-4D97-AF65-F5344CB8AC3E}">
        <p14:creationId xmlns:p14="http://schemas.microsoft.com/office/powerpoint/2010/main" val="95998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764245-7B07-B54D-AC5C-AC7389954499}"/>
              </a:ext>
            </a:extLst>
          </p:cNvPr>
          <p:cNvCxnSpPr/>
          <p:nvPr/>
        </p:nvCxnSpPr>
        <p:spPr>
          <a:xfrm>
            <a:off x="5681444" y="992459"/>
            <a:ext cx="0" cy="18554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F3F80B-3B08-E540-84F6-4F68E0F75EA6}"/>
              </a:ext>
            </a:extLst>
          </p:cNvPr>
          <p:cNvCxnSpPr>
            <a:cxnSpLocks/>
          </p:cNvCxnSpPr>
          <p:nvPr/>
        </p:nvCxnSpPr>
        <p:spPr>
          <a:xfrm flipV="1">
            <a:off x="2679537" y="1858420"/>
            <a:ext cx="6408707" cy="48164"/>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3" name="Rectangle 2">
            <a:extLst>
              <a:ext uri="{FF2B5EF4-FFF2-40B4-BE49-F238E27FC236}">
                <a16:creationId xmlns:a16="http://schemas.microsoft.com/office/drawing/2014/main" id="{CA3EE174-6013-FB46-A3A0-67D1E6A71EDA}"/>
              </a:ext>
            </a:extLst>
          </p:cNvPr>
          <p:cNvSpPr/>
          <p:nvPr/>
        </p:nvSpPr>
        <p:spPr>
          <a:xfrm>
            <a:off x="535272" y="1495436"/>
            <a:ext cx="2887115"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D558C5B-F679-7A47-81C1-C7FD4C754412}"/>
              </a:ext>
            </a:extLst>
          </p:cNvPr>
          <p:cNvCxnSpPr>
            <a:cxnSpLocks/>
          </p:cNvCxnSpPr>
          <p:nvPr/>
        </p:nvCxnSpPr>
        <p:spPr>
          <a:xfrm>
            <a:off x="5681444" y="1698167"/>
            <a:ext cx="0" cy="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1CF8E004-6F98-C447-92D7-E55E567BC46F}"/>
              </a:ext>
            </a:extLst>
          </p:cNvPr>
          <p:cNvCxnSpPr>
            <a:cxnSpLocks/>
            <a:stCxn id="6" idx="3"/>
          </p:cNvCxnSpPr>
          <p:nvPr/>
        </p:nvCxnSpPr>
        <p:spPr>
          <a:xfrm flipH="1">
            <a:off x="2570647" y="1894791"/>
            <a:ext cx="170626" cy="0"/>
          </a:xfrm>
          <a:prstGeom prst="line">
            <a:avLst/>
          </a:prstGeom>
        </p:spPr>
        <p:style>
          <a:lnRef idx="2">
            <a:schemeClr val="dk1"/>
          </a:lnRef>
          <a:fillRef idx="1">
            <a:schemeClr val="lt1"/>
          </a:fillRef>
          <a:effectRef idx="0">
            <a:schemeClr val="dk1"/>
          </a:effectRef>
          <a:fontRef idx="minor">
            <a:schemeClr val="dk1"/>
          </a:fontRef>
        </p:style>
      </p:cxnSp>
      <p:sp>
        <p:nvSpPr>
          <p:cNvPr id="4" name="Rectangle 3">
            <a:extLst>
              <a:ext uri="{FF2B5EF4-FFF2-40B4-BE49-F238E27FC236}">
                <a16:creationId xmlns:a16="http://schemas.microsoft.com/office/drawing/2014/main" id="{B854D6EA-C0D6-354E-BB46-6371B5DAAA2F}"/>
              </a:ext>
            </a:extLst>
          </p:cNvPr>
          <p:cNvSpPr/>
          <p:nvPr/>
        </p:nvSpPr>
        <p:spPr>
          <a:xfrm>
            <a:off x="4214577" y="1484734"/>
            <a:ext cx="3167521"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3D7E8DB-AC04-BE4F-AB4E-02B04CEFAF8D}"/>
              </a:ext>
            </a:extLst>
          </p:cNvPr>
          <p:cNvSpPr/>
          <p:nvPr/>
        </p:nvSpPr>
        <p:spPr>
          <a:xfrm>
            <a:off x="8502983" y="1461259"/>
            <a:ext cx="2736889"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7B50C51-11C1-D648-8DA4-171899A9BA06}"/>
              </a:ext>
            </a:extLst>
          </p:cNvPr>
          <p:cNvSpPr txBox="1"/>
          <p:nvPr/>
        </p:nvSpPr>
        <p:spPr>
          <a:xfrm>
            <a:off x="1105693" y="1710125"/>
            <a:ext cx="1635580" cy="369332"/>
          </a:xfrm>
          <a:prstGeom prst="rect">
            <a:avLst/>
          </a:prstGeom>
          <a:solidFill>
            <a:schemeClr val="bg1"/>
          </a:solidFill>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Extract</a:t>
            </a:r>
          </a:p>
        </p:txBody>
      </p:sp>
      <p:sp>
        <p:nvSpPr>
          <p:cNvPr id="8" name="TextBox 7">
            <a:extLst>
              <a:ext uri="{FF2B5EF4-FFF2-40B4-BE49-F238E27FC236}">
                <a16:creationId xmlns:a16="http://schemas.microsoft.com/office/drawing/2014/main" id="{65B43E47-D7F2-934B-B91B-6A7F7EE0438C}"/>
              </a:ext>
            </a:extLst>
          </p:cNvPr>
          <p:cNvSpPr txBox="1"/>
          <p:nvPr/>
        </p:nvSpPr>
        <p:spPr>
          <a:xfrm>
            <a:off x="4781718" y="1710042"/>
            <a:ext cx="186215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Transform</a:t>
            </a:r>
          </a:p>
        </p:txBody>
      </p:sp>
      <p:sp>
        <p:nvSpPr>
          <p:cNvPr id="9" name="TextBox 8">
            <a:extLst>
              <a:ext uri="{FF2B5EF4-FFF2-40B4-BE49-F238E27FC236}">
                <a16:creationId xmlns:a16="http://schemas.microsoft.com/office/drawing/2014/main" id="{73946D3C-7E72-8043-B82E-BBA66718304F}"/>
              </a:ext>
            </a:extLst>
          </p:cNvPr>
          <p:cNvSpPr txBox="1"/>
          <p:nvPr/>
        </p:nvSpPr>
        <p:spPr>
          <a:xfrm>
            <a:off x="9501957" y="1712842"/>
            <a:ext cx="723275"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Load </a:t>
            </a:r>
          </a:p>
        </p:txBody>
      </p:sp>
      <p:sp>
        <p:nvSpPr>
          <p:cNvPr id="10" name="Rectangle 9">
            <a:extLst>
              <a:ext uri="{FF2B5EF4-FFF2-40B4-BE49-F238E27FC236}">
                <a16:creationId xmlns:a16="http://schemas.microsoft.com/office/drawing/2014/main" id="{338031DF-11DD-1B4C-86BE-9280462732DD}"/>
              </a:ext>
            </a:extLst>
          </p:cNvPr>
          <p:cNvSpPr/>
          <p:nvPr/>
        </p:nvSpPr>
        <p:spPr>
          <a:xfrm>
            <a:off x="3640771" y="255534"/>
            <a:ext cx="4081346" cy="831273"/>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1D32322-484A-FB44-9ED6-9D739A83694D}"/>
              </a:ext>
            </a:extLst>
          </p:cNvPr>
          <p:cNvSpPr txBox="1"/>
          <p:nvPr/>
        </p:nvSpPr>
        <p:spPr>
          <a:xfrm>
            <a:off x="5179402" y="472475"/>
            <a:ext cx="91659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Agenda</a:t>
            </a:r>
          </a:p>
        </p:txBody>
      </p:sp>
      <p:sp>
        <p:nvSpPr>
          <p:cNvPr id="33" name="Rectangle 32">
            <a:extLst>
              <a:ext uri="{FF2B5EF4-FFF2-40B4-BE49-F238E27FC236}">
                <a16:creationId xmlns:a16="http://schemas.microsoft.com/office/drawing/2014/main" id="{120D70CC-A52E-DB4F-9DB4-A9F37E869FB5}"/>
              </a:ext>
            </a:extLst>
          </p:cNvPr>
          <p:cNvSpPr/>
          <p:nvPr/>
        </p:nvSpPr>
        <p:spPr>
          <a:xfrm>
            <a:off x="8502983" y="2803220"/>
            <a:ext cx="3041317"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The final database, tables/collections </a:t>
            </a:r>
          </a:p>
          <a:p>
            <a:pPr marL="285750" indent="-285750" algn="ctr">
              <a:buClr>
                <a:srgbClr val="92D050"/>
              </a:buClr>
              <a:buFont typeface="Wingdings" pitchFamily="2" charset="2"/>
              <a:buChar char="ü"/>
            </a:pPr>
            <a:r>
              <a:rPr lang="en-US" dirty="0"/>
              <a:t>Why this was chosen</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34" name="Rectangle 33">
            <a:extLst>
              <a:ext uri="{FF2B5EF4-FFF2-40B4-BE49-F238E27FC236}">
                <a16:creationId xmlns:a16="http://schemas.microsoft.com/office/drawing/2014/main" id="{2AA3A309-A5D9-374F-A8DC-CAF2947B1B6C}"/>
              </a:ext>
            </a:extLst>
          </p:cNvPr>
          <p:cNvSpPr/>
          <p:nvPr/>
        </p:nvSpPr>
        <p:spPr>
          <a:xfrm>
            <a:off x="4214577" y="2847866"/>
            <a:ext cx="3122326"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What data cleaning or transformation was required</a:t>
            </a:r>
          </a:p>
        </p:txBody>
      </p:sp>
      <p:sp>
        <p:nvSpPr>
          <p:cNvPr id="35" name="Rectangle 34">
            <a:extLst>
              <a:ext uri="{FF2B5EF4-FFF2-40B4-BE49-F238E27FC236}">
                <a16:creationId xmlns:a16="http://schemas.microsoft.com/office/drawing/2014/main" id="{13EF6841-86DE-9344-B91C-D6BC109C4CFF}"/>
              </a:ext>
            </a:extLst>
          </p:cNvPr>
          <p:cNvSpPr/>
          <p:nvPr/>
        </p:nvSpPr>
        <p:spPr>
          <a:xfrm>
            <a:off x="557575" y="2835989"/>
            <a:ext cx="2887114" cy="2054405"/>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endParaRPr lang="en-US" dirty="0"/>
          </a:p>
          <a:p>
            <a:pPr marL="285750" indent="-285750" algn="ctr">
              <a:buClr>
                <a:srgbClr val="92D050"/>
              </a:buClr>
              <a:buFont typeface="Wingdings" pitchFamily="2" charset="2"/>
              <a:buChar char="ü"/>
            </a:pPr>
            <a:r>
              <a:rPr lang="en-US" dirty="0"/>
              <a:t>Original data sources</a:t>
            </a:r>
          </a:p>
          <a:p>
            <a:pPr algn="ctr">
              <a:buClr>
                <a:srgbClr val="92D050"/>
              </a:buClr>
            </a:pPr>
            <a:endParaRPr lang="en-US" dirty="0"/>
          </a:p>
          <a:p>
            <a:pPr marL="285750" indent="-285750" algn="ctr">
              <a:buClr>
                <a:srgbClr val="92D050"/>
              </a:buClr>
              <a:buFont typeface="Wingdings" pitchFamily="2" charset="2"/>
              <a:buChar char="ü"/>
            </a:pPr>
            <a:r>
              <a:rPr lang="en-US" dirty="0"/>
              <a:t>How the data was formatted (CSV, JSON, pgAdmin 4, etc)</a:t>
            </a:r>
          </a:p>
          <a:p>
            <a:pPr algn="ctr">
              <a:buClr>
                <a:srgbClr val="92D050"/>
              </a:buClr>
            </a:pPr>
            <a:endParaRPr lang="en-US" dirty="0"/>
          </a:p>
          <a:p>
            <a:pPr algn="ctr">
              <a:buClr>
                <a:srgbClr val="92D050"/>
              </a:buClr>
            </a:pPr>
            <a:endParaRPr lang="en-US" dirty="0"/>
          </a:p>
        </p:txBody>
      </p:sp>
      <p:cxnSp>
        <p:nvCxnSpPr>
          <p:cNvPr id="38" name="Straight Connector 37">
            <a:extLst>
              <a:ext uri="{FF2B5EF4-FFF2-40B4-BE49-F238E27FC236}">
                <a16:creationId xmlns:a16="http://schemas.microsoft.com/office/drawing/2014/main" id="{BF8D31AD-348B-8740-AC50-27437A795BC7}"/>
              </a:ext>
            </a:extLst>
          </p:cNvPr>
          <p:cNvCxnSpPr/>
          <p:nvPr/>
        </p:nvCxnSpPr>
        <p:spPr>
          <a:xfrm>
            <a:off x="5681444"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43" name="Rectangle 42">
            <a:extLst>
              <a:ext uri="{FF2B5EF4-FFF2-40B4-BE49-F238E27FC236}">
                <a16:creationId xmlns:a16="http://schemas.microsoft.com/office/drawing/2014/main" id="{95385C28-F41D-B645-AC33-B385F38BF6A7}"/>
              </a:ext>
            </a:extLst>
          </p:cNvPr>
          <p:cNvSpPr/>
          <p:nvPr/>
        </p:nvSpPr>
        <p:spPr>
          <a:xfrm>
            <a:off x="13162664" y="1473134"/>
            <a:ext cx="191192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2DD147-13E9-F74F-981F-12B750443B09}"/>
              </a:ext>
            </a:extLst>
          </p:cNvPr>
          <p:cNvCxnSpPr/>
          <p:nvPr/>
        </p:nvCxnSpPr>
        <p:spPr>
          <a:xfrm>
            <a:off x="1923483"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FF7873D6-4184-D04C-A549-85625C1E9B5E}"/>
              </a:ext>
            </a:extLst>
          </p:cNvPr>
          <p:cNvCxnSpPr/>
          <p:nvPr/>
        </p:nvCxnSpPr>
        <p:spPr>
          <a:xfrm>
            <a:off x="9907756" y="2304407"/>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pic>
        <p:nvPicPr>
          <p:cNvPr id="25" name="Picture 24">
            <a:extLst>
              <a:ext uri="{FF2B5EF4-FFF2-40B4-BE49-F238E27FC236}">
                <a16:creationId xmlns:a16="http://schemas.microsoft.com/office/drawing/2014/main" id="{4A42E498-48FD-4C41-B134-D024F6E4B762}"/>
              </a:ext>
            </a:extLst>
          </p:cNvPr>
          <p:cNvPicPr>
            <a:picLocks noChangeAspect="1"/>
          </p:cNvPicPr>
          <p:nvPr/>
        </p:nvPicPr>
        <p:blipFill>
          <a:blip r:embed="rId2"/>
          <a:stretch>
            <a:fillRect/>
          </a:stretch>
        </p:blipFill>
        <p:spPr>
          <a:xfrm>
            <a:off x="10287000" y="5045684"/>
            <a:ext cx="1647825" cy="1243014"/>
          </a:xfrm>
          <a:prstGeom prst="rect">
            <a:avLst/>
          </a:prstGeom>
        </p:spPr>
      </p:pic>
    </p:spTree>
    <p:extLst>
      <p:ext uri="{BB962C8B-B14F-4D97-AF65-F5344CB8AC3E}">
        <p14:creationId xmlns:p14="http://schemas.microsoft.com/office/powerpoint/2010/main" val="9816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Original Data Source</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153650" y="4838700"/>
            <a:ext cx="1647825" cy="1243014"/>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5"/>
            <a:ext cx="11887200" cy="22463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pic>
        <p:nvPicPr>
          <p:cNvPr id="6" name="Graphic 5" descr="Database">
            <a:extLst>
              <a:ext uri="{FF2B5EF4-FFF2-40B4-BE49-F238E27FC236}">
                <a16:creationId xmlns:a16="http://schemas.microsoft.com/office/drawing/2014/main" id="{96B81444-CC20-49AA-84F2-425EA6078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5261" y="1426845"/>
            <a:ext cx="2609874" cy="2344658"/>
          </a:xfrm>
          <a:prstGeom prst="rect">
            <a:avLst/>
          </a:prstGeom>
        </p:spPr>
      </p:pic>
      <p:sp>
        <p:nvSpPr>
          <p:cNvPr id="10" name="TextBox 9">
            <a:extLst>
              <a:ext uri="{FF2B5EF4-FFF2-40B4-BE49-F238E27FC236}">
                <a16:creationId xmlns:a16="http://schemas.microsoft.com/office/drawing/2014/main" id="{6795803B-A9E2-4DDE-A359-A85CA250AE9C}"/>
              </a:ext>
            </a:extLst>
          </p:cNvPr>
          <p:cNvSpPr txBox="1"/>
          <p:nvPr/>
        </p:nvSpPr>
        <p:spPr>
          <a:xfrm>
            <a:off x="5648323" y="3778012"/>
            <a:ext cx="3848102" cy="369332"/>
          </a:xfrm>
          <a:prstGeom prst="rect">
            <a:avLst/>
          </a:prstGeom>
          <a:noFill/>
        </p:spPr>
        <p:txBody>
          <a:bodyPr wrap="square" rtlCol="0">
            <a:spAutoFit/>
          </a:bodyPr>
          <a:lstStyle/>
          <a:p>
            <a:r>
              <a:rPr lang="en-US" b="1" dirty="0">
                <a:solidFill>
                  <a:srgbClr val="FF0000"/>
                </a:solidFill>
              </a:rPr>
              <a:t>Data Source</a:t>
            </a:r>
            <a:r>
              <a:rPr lang="en-US" dirty="0"/>
              <a:t>: https://www.bls.gov</a:t>
            </a:r>
          </a:p>
        </p:txBody>
      </p:sp>
      <p:pic>
        <p:nvPicPr>
          <p:cNvPr id="2052" name="Picture 4" descr="Image result for us bureau of statistics logo">
            <a:extLst>
              <a:ext uri="{FF2B5EF4-FFF2-40B4-BE49-F238E27FC236}">
                <a16:creationId xmlns:a16="http://schemas.microsoft.com/office/drawing/2014/main" id="{C159FFEE-9689-4987-B30A-9BFA14E8C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497" y="1426845"/>
            <a:ext cx="3252253"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625270" y="5576060"/>
            <a:ext cx="969754" cy="731520"/>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458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Using the</a:t>
            </a:r>
            <a:r>
              <a:rPr lang="en-US" sz="1600" b="1" dirty="0"/>
              <a:t> API </a:t>
            </a:r>
            <a:r>
              <a:rPr lang="en-US" sz="1600" dirty="0"/>
              <a:t>available version at bls (API Version 2.0), and python sample code, we execute the following  code :</a:t>
            </a:r>
          </a:p>
        </p:txBody>
      </p:sp>
      <p:pic>
        <p:nvPicPr>
          <p:cNvPr id="9" name="Picture 8">
            <a:extLst>
              <a:ext uri="{FF2B5EF4-FFF2-40B4-BE49-F238E27FC236}">
                <a16:creationId xmlns:a16="http://schemas.microsoft.com/office/drawing/2014/main" id="{121F8DEE-F728-4D0E-A906-32BE10A37643}"/>
              </a:ext>
            </a:extLst>
          </p:cNvPr>
          <p:cNvPicPr>
            <a:picLocks noChangeAspect="1"/>
          </p:cNvPicPr>
          <p:nvPr/>
        </p:nvPicPr>
        <p:blipFill>
          <a:blip r:embed="rId3"/>
          <a:stretch>
            <a:fillRect/>
          </a:stretch>
        </p:blipFill>
        <p:spPr>
          <a:xfrm>
            <a:off x="302441" y="1336178"/>
            <a:ext cx="7805694" cy="4906947"/>
          </a:xfrm>
          <a:prstGeom prst="rect">
            <a:avLst/>
          </a:prstGeom>
        </p:spPr>
      </p:pic>
      <p:pic>
        <p:nvPicPr>
          <p:cNvPr id="12" name="Picture 11">
            <a:extLst>
              <a:ext uri="{FF2B5EF4-FFF2-40B4-BE49-F238E27FC236}">
                <a16:creationId xmlns:a16="http://schemas.microsoft.com/office/drawing/2014/main" id="{DD9C896F-DA65-4721-A507-94C334D01213}"/>
              </a:ext>
            </a:extLst>
          </p:cNvPr>
          <p:cNvPicPr>
            <a:picLocks noChangeAspect="1"/>
          </p:cNvPicPr>
          <p:nvPr/>
        </p:nvPicPr>
        <p:blipFill>
          <a:blip r:embed="rId4"/>
          <a:stretch>
            <a:fillRect/>
          </a:stretch>
        </p:blipFill>
        <p:spPr>
          <a:xfrm>
            <a:off x="8263853" y="1482360"/>
            <a:ext cx="3657600" cy="4093700"/>
          </a:xfrm>
          <a:prstGeom prst="rect">
            <a:avLst/>
          </a:prstGeom>
        </p:spPr>
      </p:pic>
      <p:cxnSp>
        <p:nvCxnSpPr>
          <p:cNvPr id="14" name="Connector: Elbow 13">
            <a:extLst>
              <a:ext uri="{FF2B5EF4-FFF2-40B4-BE49-F238E27FC236}">
                <a16:creationId xmlns:a16="http://schemas.microsoft.com/office/drawing/2014/main" id="{7629B584-F2C8-489E-8F96-CB70A5CA148F}"/>
              </a:ext>
            </a:extLst>
          </p:cNvPr>
          <p:cNvCxnSpPr>
            <a:cxnSpLocks/>
          </p:cNvCxnSpPr>
          <p:nvPr/>
        </p:nvCxnSpPr>
        <p:spPr>
          <a:xfrm flipV="1">
            <a:off x="2810312" y="3045204"/>
            <a:ext cx="6786694" cy="1375794"/>
          </a:xfrm>
          <a:prstGeom prst="bentConnector3">
            <a:avLst>
              <a:gd name="adj1" fmla="val 7991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1BE7BA-043D-47E4-8831-BAD53BC0A43F}"/>
              </a:ext>
            </a:extLst>
          </p:cNvPr>
          <p:cNvSpPr txBox="1"/>
          <p:nvPr/>
        </p:nvSpPr>
        <p:spPr>
          <a:xfrm>
            <a:off x="5939406" y="2050055"/>
            <a:ext cx="991293" cy="1061829"/>
          </a:xfrm>
          <a:prstGeom prst="rect">
            <a:avLst/>
          </a:prstGeom>
          <a:noFill/>
        </p:spPr>
        <p:txBody>
          <a:bodyPr wrap="square" rtlCol="0">
            <a:spAutoFit/>
          </a:bodyPr>
          <a:lstStyle/>
          <a:p>
            <a:r>
              <a:rPr lang="en-US" sz="900" b="1" dirty="0"/>
              <a:t>Local Area Unemployment Statistics</a:t>
            </a:r>
          </a:p>
          <a:p>
            <a:br>
              <a:rPr lang="en-US" dirty="0"/>
            </a:br>
            <a:endParaRPr lang="en-US" dirty="0"/>
          </a:p>
        </p:txBody>
      </p:sp>
      <p:sp>
        <p:nvSpPr>
          <p:cNvPr id="19" name="TextBox 18">
            <a:extLst>
              <a:ext uri="{FF2B5EF4-FFF2-40B4-BE49-F238E27FC236}">
                <a16:creationId xmlns:a16="http://schemas.microsoft.com/office/drawing/2014/main" id="{538966D3-D8E9-49F3-BF61-4CC5CEEA3057}"/>
              </a:ext>
            </a:extLst>
          </p:cNvPr>
          <p:cNvSpPr txBox="1"/>
          <p:nvPr/>
        </p:nvSpPr>
        <p:spPr>
          <a:xfrm>
            <a:off x="4500077" y="2060736"/>
            <a:ext cx="1082179" cy="1200329"/>
          </a:xfrm>
          <a:prstGeom prst="rect">
            <a:avLst/>
          </a:prstGeom>
          <a:noFill/>
        </p:spPr>
        <p:txBody>
          <a:bodyPr wrap="square" rtlCol="0">
            <a:spAutoFit/>
          </a:bodyPr>
          <a:lstStyle/>
          <a:p>
            <a:r>
              <a:rPr lang="en-US" sz="900" b="1" dirty="0"/>
              <a:t>Labor Force Statistics from the Current Population Survey</a:t>
            </a:r>
          </a:p>
          <a:p>
            <a:br>
              <a:rPr lang="en-US" dirty="0"/>
            </a:br>
            <a:endParaRPr lang="en-US" dirty="0"/>
          </a:p>
        </p:txBody>
      </p:sp>
      <p:cxnSp>
        <p:nvCxnSpPr>
          <p:cNvPr id="21" name="Connector: Elbow 20">
            <a:extLst>
              <a:ext uri="{FF2B5EF4-FFF2-40B4-BE49-F238E27FC236}">
                <a16:creationId xmlns:a16="http://schemas.microsoft.com/office/drawing/2014/main" id="{87E838C1-648A-49FB-8905-AA2E996BBCD5}"/>
              </a:ext>
            </a:extLst>
          </p:cNvPr>
          <p:cNvCxnSpPr/>
          <p:nvPr/>
        </p:nvCxnSpPr>
        <p:spPr>
          <a:xfrm flipV="1">
            <a:off x="3514987" y="2374084"/>
            <a:ext cx="985090" cy="886981"/>
          </a:xfrm>
          <a:prstGeom prst="bentConnector3">
            <a:avLst>
              <a:gd name="adj1" fmla="val -10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3544B42-09EB-4FC0-BEC2-BF249213A11B}"/>
              </a:ext>
            </a:extLst>
          </p:cNvPr>
          <p:cNvCxnSpPr>
            <a:cxnSpLocks/>
          </p:cNvCxnSpPr>
          <p:nvPr/>
        </p:nvCxnSpPr>
        <p:spPr>
          <a:xfrm flipV="1">
            <a:off x="4572000" y="2381551"/>
            <a:ext cx="1367406" cy="887050"/>
          </a:xfrm>
          <a:prstGeom prst="bentConnector3">
            <a:avLst>
              <a:gd name="adj1" fmla="val 6963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F6FFB4B-6A5C-4673-A683-DF1137A6D2F8}"/>
              </a:ext>
            </a:extLst>
          </p:cNvPr>
          <p:cNvSpPr txBox="1"/>
          <p:nvPr/>
        </p:nvSpPr>
        <p:spPr>
          <a:xfrm>
            <a:off x="10312924" y="563743"/>
            <a:ext cx="1608529" cy="584775"/>
          </a:xfrm>
          <a:prstGeom prst="rect">
            <a:avLst/>
          </a:prstGeom>
          <a:noFill/>
          <a:ln>
            <a:solidFill>
              <a:srgbClr val="FF0000"/>
            </a:solidFill>
          </a:ln>
        </p:spPr>
        <p:txBody>
          <a:bodyPr wrap="square" rtlCol="0">
            <a:spAutoFit/>
          </a:bodyPr>
          <a:lstStyle/>
          <a:p>
            <a:pPr algn="ctr"/>
            <a:r>
              <a:rPr lang="en-US" sz="1600" dirty="0"/>
              <a:t>Json’s response sample</a:t>
            </a:r>
          </a:p>
        </p:txBody>
      </p:sp>
      <p:cxnSp>
        <p:nvCxnSpPr>
          <p:cNvPr id="31" name="Straight Arrow Connector 30">
            <a:extLst>
              <a:ext uri="{FF2B5EF4-FFF2-40B4-BE49-F238E27FC236}">
                <a16:creationId xmlns:a16="http://schemas.microsoft.com/office/drawing/2014/main" id="{2454A90A-243B-496B-8C00-126CCF47BF76}"/>
              </a:ext>
            </a:extLst>
          </p:cNvPr>
          <p:cNvCxnSpPr/>
          <p:nvPr/>
        </p:nvCxnSpPr>
        <p:spPr>
          <a:xfrm>
            <a:off x="11104775" y="1166844"/>
            <a:ext cx="0" cy="16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6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Once our dictionary ‘</a:t>
            </a:r>
            <a:r>
              <a:rPr lang="en-US" sz="1600" b="1" dirty="0"/>
              <a:t>result_dict</a:t>
            </a:r>
            <a:r>
              <a:rPr lang="en-US" sz="1600" dirty="0"/>
              <a:t>’ was populated with the JSON selected values, we created the first data frame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4" name="Picture 3">
            <a:extLst>
              <a:ext uri="{FF2B5EF4-FFF2-40B4-BE49-F238E27FC236}">
                <a16:creationId xmlns:a16="http://schemas.microsoft.com/office/drawing/2014/main" id="{793329A0-62E5-4B0F-97DE-D43ED532ADCF}"/>
              </a:ext>
            </a:extLst>
          </p:cNvPr>
          <p:cNvPicPr>
            <a:picLocks noChangeAspect="1"/>
          </p:cNvPicPr>
          <p:nvPr/>
        </p:nvPicPr>
        <p:blipFill>
          <a:blip r:embed="rId3"/>
          <a:stretch>
            <a:fillRect/>
          </a:stretch>
        </p:blipFill>
        <p:spPr>
          <a:xfrm>
            <a:off x="768597" y="1382578"/>
            <a:ext cx="8582165" cy="4754880"/>
          </a:xfrm>
          <a:prstGeom prst="rect">
            <a:avLst/>
          </a:prstGeom>
        </p:spPr>
      </p:pic>
    </p:spTree>
    <p:extLst>
      <p:ext uri="{BB962C8B-B14F-4D97-AF65-F5344CB8AC3E}">
        <p14:creationId xmlns:p14="http://schemas.microsoft.com/office/powerpoint/2010/main" val="260802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1080574"/>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First, we created two data frames, one for national and another one for Miami region unemployment filtering by the corresponding seriesID. Additionally, as you can see in the code we did different transformations such as  : 1. Adding a new column to identify regions clearly, 2. Creating a new key ID column, 3. Moving the Key ID column to first place.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5" name="Picture 4">
            <a:extLst>
              <a:ext uri="{FF2B5EF4-FFF2-40B4-BE49-F238E27FC236}">
                <a16:creationId xmlns:a16="http://schemas.microsoft.com/office/drawing/2014/main" id="{88167201-DCAE-4F0C-9A3E-DAB79AF0EF47}"/>
              </a:ext>
            </a:extLst>
          </p:cNvPr>
          <p:cNvPicPr>
            <a:picLocks noChangeAspect="1"/>
          </p:cNvPicPr>
          <p:nvPr/>
        </p:nvPicPr>
        <p:blipFill>
          <a:blip r:embed="rId3"/>
          <a:stretch>
            <a:fillRect/>
          </a:stretch>
        </p:blipFill>
        <p:spPr>
          <a:xfrm>
            <a:off x="678090" y="1800089"/>
            <a:ext cx="9475560" cy="2286000"/>
          </a:xfrm>
          <a:prstGeom prst="rect">
            <a:avLst/>
          </a:prstGeom>
        </p:spPr>
      </p:pic>
      <p:pic>
        <p:nvPicPr>
          <p:cNvPr id="6" name="Picture 5">
            <a:extLst>
              <a:ext uri="{FF2B5EF4-FFF2-40B4-BE49-F238E27FC236}">
                <a16:creationId xmlns:a16="http://schemas.microsoft.com/office/drawing/2014/main" id="{D9C60DBE-D89D-48A9-8C2E-A7954315FABE}"/>
              </a:ext>
            </a:extLst>
          </p:cNvPr>
          <p:cNvPicPr>
            <a:picLocks noChangeAspect="1"/>
          </p:cNvPicPr>
          <p:nvPr/>
        </p:nvPicPr>
        <p:blipFill>
          <a:blip r:embed="rId4"/>
          <a:stretch>
            <a:fillRect/>
          </a:stretch>
        </p:blipFill>
        <p:spPr>
          <a:xfrm>
            <a:off x="510451" y="4162273"/>
            <a:ext cx="9643199" cy="2011680"/>
          </a:xfrm>
          <a:prstGeom prst="rect">
            <a:avLst/>
          </a:prstGeom>
        </p:spPr>
      </p:pic>
    </p:spTree>
    <p:extLst>
      <p:ext uri="{BB962C8B-B14F-4D97-AF65-F5344CB8AC3E}">
        <p14:creationId xmlns:p14="http://schemas.microsoft.com/office/powerpoint/2010/main" val="3263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965377"/>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371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We previewed each filtered data frame to make sure the implementation was correct</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AD0F2CC9-FFD2-4394-BDF1-EEA39D046543}"/>
              </a:ext>
            </a:extLst>
          </p:cNvPr>
          <p:cNvPicPr>
            <a:picLocks noChangeAspect="1"/>
          </p:cNvPicPr>
          <p:nvPr/>
        </p:nvPicPr>
        <p:blipFill>
          <a:blip r:embed="rId3"/>
          <a:stretch>
            <a:fillRect/>
          </a:stretch>
        </p:blipFill>
        <p:spPr>
          <a:xfrm>
            <a:off x="866834" y="1209676"/>
            <a:ext cx="6585345" cy="3108960"/>
          </a:xfrm>
          <a:prstGeom prst="rect">
            <a:avLst/>
          </a:prstGeom>
        </p:spPr>
      </p:pic>
      <p:pic>
        <p:nvPicPr>
          <p:cNvPr id="7" name="Picture 6">
            <a:extLst>
              <a:ext uri="{FF2B5EF4-FFF2-40B4-BE49-F238E27FC236}">
                <a16:creationId xmlns:a16="http://schemas.microsoft.com/office/drawing/2014/main" id="{68F7F3D0-C031-4062-A54E-FDDF428A039B}"/>
              </a:ext>
            </a:extLst>
          </p:cNvPr>
          <p:cNvPicPr>
            <a:picLocks noChangeAspect="1"/>
          </p:cNvPicPr>
          <p:nvPr/>
        </p:nvPicPr>
        <p:blipFill>
          <a:blip r:embed="rId4"/>
          <a:stretch>
            <a:fillRect/>
          </a:stretch>
        </p:blipFill>
        <p:spPr>
          <a:xfrm>
            <a:off x="5304797" y="2140451"/>
            <a:ext cx="6639553" cy="3017520"/>
          </a:xfrm>
          <a:prstGeom prst="rect">
            <a:avLst/>
          </a:prstGeom>
        </p:spPr>
      </p:pic>
    </p:spTree>
    <p:extLst>
      <p:ext uri="{BB962C8B-B14F-4D97-AF65-F5344CB8AC3E}">
        <p14:creationId xmlns:p14="http://schemas.microsoft.com/office/powerpoint/2010/main" val="27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The final database, tables/collections </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144655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At this point we did the following steps:</a:t>
            </a:r>
          </a:p>
          <a:p>
            <a:pPr marL="285750" indent="-285750">
              <a:buFont typeface="Wingdings" panose="05000000000000000000" pitchFamily="2" charset="2"/>
              <a:buChar char="q"/>
            </a:pPr>
            <a:endParaRPr lang="en-US" sz="1600" dirty="0"/>
          </a:p>
          <a:p>
            <a:pPr marL="342900" indent="-342900">
              <a:buFont typeface="+mj-lt"/>
              <a:buAutoNum type="arabicPeriod"/>
            </a:pPr>
            <a:r>
              <a:rPr lang="en-US" sz="1400" dirty="0"/>
              <a:t>we created an engine connection with our created data base in PgAdmin using </a:t>
            </a:r>
            <a:r>
              <a:rPr lang="en-US" sz="1400" b="1" dirty="0"/>
              <a:t>load_dotenv() </a:t>
            </a:r>
            <a:r>
              <a:rPr lang="en-US" sz="1400" dirty="0"/>
              <a:t>method to access the environment variables that we don’t want to be exposed to the public due to security reasons. </a:t>
            </a:r>
          </a:p>
          <a:p>
            <a:pPr marL="342900" indent="-342900">
              <a:buFont typeface="+mj-lt"/>
              <a:buAutoNum type="arabicPeriod"/>
            </a:pPr>
            <a:r>
              <a:rPr lang="en-US" sz="1400" dirty="0"/>
              <a:t>Once the connection was established, we check that our tables were correctly created in PgAdmin </a:t>
            </a:r>
          </a:p>
          <a:p>
            <a:pPr marL="342900" indent="-342900">
              <a:buFont typeface="+mj-lt"/>
              <a:buAutoNum type="arabicPeriod"/>
            </a:pPr>
            <a:r>
              <a:rPr lang="en-US" sz="1400" dirty="0"/>
              <a:t>We used pandas to load both Json (Regions: US, Miami-Fort Lauderdale-West Palm Beach ) converted to DataFrame into database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5" name="Picture 4">
            <a:extLst>
              <a:ext uri="{FF2B5EF4-FFF2-40B4-BE49-F238E27FC236}">
                <a16:creationId xmlns:a16="http://schemas.microsoft.com/office/drawing/2014/main" id="{35764677-7829-49EA-98FE-B7598B2A002D}"/>
              </a:ext>
            </a:extLst>
          </p:cNvPr>
          <p:cNvPicPr>
            <a:picLocks noChangeAspect="1"/>
          </p:cNvPicPr>
          <p:nvPr/>
        </p:nvPicPr>
        <p:blipFill>
          <a:blip r:embed="rId3"/>
          <a:stretch>
            <a:fillRect/>
          </a:stretch>
        </p:blipFill>
        <p:spPr>
          <a:xfrm>
            <a:off x="292100" y="2204985"/>
            <a:ext cx="9313506" cy="2560320"/>
          </a:xfrm>
          <a:prstGeom prst="rect">
            <a:avLst/>
          </a:prstGeom>
        </p:spPr>
      </p:pic>
      <p:pic>
        <p:nvPicPr>
          <p:cNvPr id="6" name="Picture 5">
            <a:extLst>
              <a:ext uri="{FF2B5EF4-FFF2-40B4-BE49-F238E27FC236}">
                <a16:creationId xmlns:a16="http://schemas.microsoft.com/office/drawing/2014/main" id="{55C37A9B-313F-4D05-AF68-3EB06A71CCA3}"/>
              </a:ext>
            </a:extLst>
          </p:cNvPr>
          <p:cNvPicPr>
            <a:picLocks noChangeAspect="1"/>
          </p:cNvPicPr>
          <p:nvPr/>
        </p:nvPicPr>
        <p:blipFill>
          <a:blip r:embed="rId4"/>
          <a:stretch>
            <a:fillRect/>
          </a:stretch>
        </p:blipFill>
        <p:spPr>
          <a:xfrm>
            <a:off x="191353" y="5045039"/>
            <a:ext cx="9369803" cy="457200"/>
          </a:xfrm>
          <a:prstGeom prst="rect">
            <a:avLst/>
          </a:prstGeom>
        </p:spPr>
      </p:pic>
    </p:spTree>
    <p:extLst>
      <p:ext uri="{BB962C8B-B14F-4D97-AF65-F5344CB8AC3E}">
        <p14:creationId xmlns:p14="http://schemas.microsoft.com/office/powerpoint/2010/main" val="163891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08300" y="188274"/>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304800" y="758726"/>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Jupyter Notebook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709419E4-61F5-49B6-A4EB-F61D2BE0E088}"/>
              </a:ext>
            </a:extLst>
          </p:cNvPr>
          <p:cNvPicPr>
            <a:picLocks noChangeAspect="1"/>
          </p:cNvPicPr>
          <p:nvPr/>
        </p:nvPicPr>
        <p:blipFill>
          <a:blip r:embed="rId3"/>
          <a:stretch>
            <a:fillRect/>
          </a:stretch>
        </p:blipFill>
        <p:spPr>
          <a:xfrm>
            <a:off x="835025" y="1209676"/>
            <a:ext cx="7476776" cy="2468880"/>
          </a:xfrm>
          <a:prstGeom prst="rect">
            <a:avLst/>
          </a:prstGeom>
        </p:spPr>
      </p:pic>
      <p:pic>
        <p:nvPicPr>
          <p:cNvPr id="5" name="Picture 4">
            <a:extLst>
              <a:ext uri="{FF2B5EF4-FFF2-40B4-BE49-F238E27FC236}">
                <a16:creationId xmlns:a16="http://schemas.microsoft.com/office/drawing/2014/main" id="{FA848758-9209-4E4E-BF62-F912B30D3109}"/>
              </a:ext>
            </a:extLst>
          </p:cNvPr>
          <p:cNvPicPr>
            <a:picLocks noChangeAspect="1"/>
          </p:cNvPicPr>
          <p:nvPr/>
        </p:nvPicPr>
        <p:blipFill>
          <a:blip r:embed="rId4"/>
          <a:stretch>
            <a:fillRect/>
          </a:stretch>
        </p:blipFill>
        <p:spPr>
          <a:xfrm>
            <a:off x="901992" y="3674110"/>
            <a:ext cx="8157739" cy="2468880"/>
          </a:xfrm>
          <a:prstGeom prst="rect">
            <a:avLst/>
          </a:prstGeom>
        </p:spPr>
      </p:pic>
    </p:spTree>
    <p:extLst>
      <p:ext uri="{BB962C8B-B14F-4D97-AF65-F5344CB8AC3E}">
        <p14:creationId xmlns:p14="http://schemas.microsoft.com/office/powerpoint/2010/main" val="63683736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457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ETL Circular Data Process Extract And Verify</vt:lpstr>
      <vt:lpstr>PowerPoint Presentation</vt:lpstr>
      <vt:lpstr>Extract : Original Data Source</vt:lpstr>
      <vt:lpstr>Extract : How the data was extracted and formatted  </vt:lpstr>
      <vt:lpstr>Extract : How the data was extracted and formatted  </vt:lpstr>
      <vt:lpstr>Transform : What data cleaning or transformation was required </vt:lpstr>
      <vt:lpstr>Transform : What data cleaning or transformation was required </vt:lpstr>
      <vt:lpstr>Load : The final database, tables/collections   </vt:lpstr>
      <vt:lpstr>Load : tables  </vt:lpstr>
      <vt:lpstr>Load : tables  </vt:lpstr>
      <vt:lpstr>Load : Why this project was chosen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2019-11-15T17:08:58Z</dcterms:created>
  <dcterms:modified xsi:type="dcterms:W3CDTF">2020-01-16T01:22:25Z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